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2"/>
  </p:sldMasterIdLst>
  <p:notesMasterIdLst>
    <p:notesMasterId r:id="rId102"/>
  </p:notesMasterIdLst>
  <p:handoutMasterIdLst>
    <p:handoutMasterId r:id="rId103"/>
  </p:handoutMasterIdLst>
  <p:sldIdLst>
    <p:sldId id="303" r:id="rId3"/>
    <p:sldId id="259" r:id="rId4"/>
    <p:sldId id="439" r:id="rId5"/>
    <p:sldId id="448" r:id="rId6"/>
    <p:sldId id="449" r:id="rId7"/>
    <p:sldId id="450" r:id="rId8"/>
    <p:sldId id="451" r:id="rId9"/>
    <p:sldId id="452" r:id="rId10"/>
    <p:sldId id="453" r:id="rId11"/>
    <p:sldId id="454" r:id="rId12"/>
    <p:sldId id="353" r:id="rId13"/>
    <p:sldId id="437" r:id="rId14"/>
    <p:sldId id="438" r:id="rId15"/>
    <p:sldId id="359" r:id="rId16"/>
    <p:sldId id="436" r:id="rId17"/>
    <p:sldId id="363" r:id="rId18"/>
    <p:sldId id="364" r:id="rId19"/>
    <p:sldId id="365" r:id="rId20"/>
    <p:sldId id="366" r:id="rId21"/>
    <p:sldId id="367" r:id="rId22"/>
    <p:sldId id="368" r:id="rId23"/>
    <p:sldId id="369" r:id="rId24"/>
    <p:sldId id="370" r:id="rId25"/>
    <p:sldId id="371" r:id="rId26"/>
    <p:sldId id="372" r:id="rId27"/>
    <p:sldId id="373" r:id="rId28"/>
    <p:sldId id="374" r:id="rId29"/>
    <p:sldId id="375" r:id="rId30"/>
    <p:sldId id="376" r:id="rId31"/>
    <p:sldId id="377" r:id="rId32"/>
    <p:sldId id="378" r:id="rId33"/>
    <p:sldId id="379" r:id="rId34"/>
    <p:sldId id="380" r:id="rId35"/>
    <p:sldId id="381" r:id="rId36"/>
    <p:sldId id="382" r:id="rId37"/>
    <p:sldId id="383" r:id="rId38"/>
    <p:sldId id="384" r:id="rId39"/>
    <p:sldId id="385" r:id="rId40"/>
    <p:sldId id="386" r:id="rId41"/>
    <p:sldId id="387" r:id="rId42"/>
    <p:sldId id="388" r:id="rId43"/>
    <p:sldId id="389" r:id="rId44"/>
    <p:sldId id="390" r:id="rId45"/>
    <p:sldId id="394" r:id="rId46"/>
    <p:sldId id="434" r:id="rId47"/>
    <p:sldId id="393" r:id="rId48"/>
    <p:sldId id="435" r:id="rId49"/>
    <p:sldId id="433" r:id="rId50"/>
    <p:sldId id="441" r:id="rId51"/>
    <p:sldId id="440" r:id="rId52"/>
    <p:sldId id="443" r:id="rId53"/>
    <p:sldId id="391" r:id="rId54"/>
    <p:sldId id="392" r:id="rId55"/>
    <p:sldId id="395" r:id="rId56"/>
    <p:sldId id="396" r:id="rId57"/>
    <p:sldId id="397" r:id="rId58"/>
    <p:sldId id="398" r:id="rId59"/>
    <p:sldId id="399" r:id="rId60"/>
    <p:sldId id="400" r:id="rId61"/>
    <p:sldId id="401" r:id="rId62"/>
    <p:sldId id="402" r:id="rId63"/>
    <p:sldId id="407" r:id="rId64"/>
    <p:sldId id="446" r:id="rId65"/>
    <p:sldId id="406" r:id="rId66"/>
    <p:sldId id="408" r:id="rId67"/>
    <p:sldId id="409" r:id="rId68"/>
    <p:sldId id="410" r:id="rId69"/>
    <p:sldId id="455" r:id="rId70"/>
    <p:sldId id="411" r:id="rId71"/>
    <p:sldId id="412" r:id="rId72"/>
    <p:sldId id="413" r:id="rId73"/>
    <p:sldId id="414" r:id="rId74"/>
    <p:sldId id="456" r:id="rId75"/>
    <p:sldId id="415" r:id="rId76"/>
    <p:sldId id="416" r:id="rId77"/>
    <p:sldId id="457" r:id="rId78"/>
    <p:sldId id="417" r:id="rId79"/>
    <p:sldId id="447" r:id="rId80"/>
    <p:sldId id="445" r:id="rId81"/>
    <p:sldId id="419" r:id="rId82"/>
    <p:sldId id="420" r:id="rId83"/>
    <p:sldId id="421" r:id="rId84"/>
    <p:sldId id="422" r:id="rId85"/>
    <p:sldId id="423" r:id="rId86"/>
    <p:sldId id="424" r:id="rId87"/>
    <p:sldId id="425" r:id="rId88"/>
    <p:sldId id="426" r:id="rId89"/>
    <p:sldId id="458" r:id="rId90"/>
    <p:sldId id="427" r:id="rId91"/>
    <p:sldId id="428" r:id="rId92"/>
    <p:sldId id="429" r:id="rId93"/>
    <p:sldId id="459" r:id="rId94"/>
    <p:sldId id="430" r:id="rId95"/>
    <p:sldId id="431" r:id="rId96"/>
    <p:sldId id="432" r:id="rId97"/>
    <p:sldId id="405" r:id="rId98"/>
    <p:sldId id="404" r:id="rId99"/>
    <p:sldId id="442" r:id="rId100"/>
    <p:sldId id="444" r:id="rId101"/>
  </p:sldIdLst>
  <p:sldSz cx="9144000" cy="6858000" type="screen4x3"/>
  <p:notesSz cx="6954838" cy="9309100"/>
  <p:embeddedFontLst>
    <p:embeddedFont>
      <p:font typeface="B Lotus" panose="00000400000000000000" pitchFamily="2" charset="-78"/>
      <p:regular r:id="rId104"/>
      <p:bold r:id="rId105"/>
    </p:embeddedFont>
    <p:embeddedFont>
      <p:font typeface="B Traffic" panose="00000400000000000000" pitchFamily="2" charset="-78"/>
      <p:regular r:id="rId106"/>
      <p:bold r:id="rId107"/>
    </p:embeddedFont>
    <p:embeddedFont>
      <p:font typeface="B Koodak" panose="00000700000000000000" pitchFamily="2" charset="-78"/>
      <p:bold r:id="rId108"/>
    </p:embeddedFont>
    <p:embeddedFont>
      <p:font typeface="B Nazanin" panose="00000400000000000000" pitchFamily="2" charset="-78"/>
      <p:regular r:id="rId109"/>
      <p:bold r:id="rId110"/>
    </p:embeddedFont>
    <p:embeddedFont>
      <p:font typeface="B Mitra" panose="00000400000000000000" pitchFamily="2" charset="-78"/>
      <p:regular r:id="rId111"/>
      <p:bold r:id="rId112"/>
    </p:embeddedFont>
    <p:embeddedFont>
      <p:font typeface="B Titr" panose="00000700000000000000" pitchFamily="2" charset="-78"/>
      <p:bold r:id="rId113"/>
    </p:embeddedFont>
    <p:embeddedFont>
      <p:font typeface="Calibri" panose="020F0502020204030204" pitchFamily="34" charset="0"/>
      <p:regular r:id="rId114"/>
      <p:bold r:id="rId115"/>
      <p:italic r:id="rId116"/>
      <p:boldItalic r:id="rId117"/>
    </p:embeddedFont>
    <p:embeddedFont>
      <p:font typeface="Wingdings 2" panose="05020102010507070707" pitchFamily="18" charset="2"/>
      <p:regular r:id="rId118"/>
    </p:embeddedFont>
    <p:embeddedFont>
      <p:font typeface="Times New Roman Bold" panose="02020803070505020304" pitchFamily="18" charset="0"/>
      <p:bold r:id="rId119"/>
    </p:embeddedFont>
    <p:embeddedFont>
      <p:font typeface="B Homa" panose="00000400000000000000" pitchFamily="2" charset="-78"/>
      <p:regular r:id="rId120"/>
    </p:embeddedFont>
    <p:embeddedFont>
      <p:font typeface="Georgia" panose="02040502050405020303" pitchFamily="18" charset="0"/>
      <p:regular r:id="rId121"/>
      <p:bold r:id="rId122"/>
      <p:italic r:id="rId123"/>
      <p:boldItalic r:id="rId1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2832F5-EA01-48E5-B403-87E193F50680}">
          <p14:sldIdLst>
            <p14:sldId id="303"/>
            <p14:sldId id="259"/>
          </p14:sldIdLst>
        </p14:section>
        <p14:section name="Project Overview" id="{087866C3-7028-482C-8D34-6BF5363FBD75}">
          <p14:sldIdLst>
            <p14:sldId id="439"/>
            <p14:sldId id="448"/>
            <p14:sldId id="449"/>
            <p14:sldId id="450"/>
            <p14:sldId id="451"/>
            <p14:sldId id="452"/>
            <p14:sldId id="453"/>
            <p14:sldId id="454"/>
            <p14:sldId id="353"/>
            <p14:sldId id="437"/>
            <p14:sldId id="438"/>
            <p14:sldId id="359"/>
            <p14:sldId id="436"/>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4"/>
            <p14:sldId id="434"/>
            <p14:sldId id="393"/>
            <p14:sldId id="435"/>
            <p14:sldId id="433"/>
            <p14:sldId id="441"/>
            <p14:sldId id="440"/>
            <p14:sldId id="443"/>
            <p14:sldId id="391"/>
            <p14:sldId id="392"/>
            <p14:sldId id="395"/>
            <p14:sldId id="396"/>
            <p14:sldId id="397"/>
            <p14:sldId id="398"/>
            <p14:sldId id="399"/>
            <p14:sldId id="400"/>
            <p14:sldId id="401"/>
            <p14:sldId id="402"/>
            <p14:sldId id="407"/>
            <p14:sldId id="446"/>
            <p14:sldId id="406"/>
            <p14:sldId id="408"/>
            <p14:sldId id="409"/>
            <p14:sldId id="410"/>
            <p14:sldId id="455"/>
            <p14:sldId id="411"/>
            <p14:sldId id="412"/>
            <p14:sldId id="413"/>
            <p14:sldId id="414"/>
            <p14:sldId id="456"/>
            <p14:sldId id="415"/>
            <p14:sldId id="416"/>
            <p14:sldId id="457"/>
            <p14:sldId id="417"/>
            <p14:sldId id="447"/>
            <p14:sldId id="445"/>
            <p14:sldId id="419"/>
            <p14:sldId id="420"/>
            <p14:sldId id="421"/>
            <p14:sldId id="422"/>
            <p14:sldId id="423"/>
            <p14:sldId id="424"/>
            <p14:sldId id="425"/>
            <p14:sldId id="426"/>
            <p14:sldId id="458"/>
            <p14:sldId id="427"/>
            <p14:sldId id="428"/>
            <p14:sldId id="429"/>
            <p14:sldId id="459"/>
            <p14:sldId id="430"/>
            <p14:sldId id="431"/>
            <p14:sldId id="432"/>
            <p14:sldId id="405"/>
            <p14:sldId id="404"/>
            <p14:sldId id="442"/>
            <p14:sldId id="444"/>
          </p14:sldIdLst>
        </p14:section>
        <p14:section name="Status Project" id="{D783BD67-504B-4489-92E8-FA830D362BFC}">
          <p14:sldIdLst/>
        </p14:section>
      </p14:sectionLst>
    </p:ext>
    <p:ext uri="{EFAFB233-063F-42B5-8137-9DF3F51BA10A}">
      <p15:sldGuideLst xmlns:p15="http://schemas.microsoft.com/office/powerpoint/2012/main">
        <p15:guide id="1" orient="horz" pos="2160">
          <p15:clr>
            <a:srgbClr val="A4A3A4"/>
          </p15:clr>
        </p15:guide>
        <p15:guide id="2" orient="horz" pos="576">
          <p15:clr>
            <a:srgbClr val="A4A3A4"/>
          </p15:clr>
        </p15:guide>
        <p15:guide id="3" pos="2880">
          <p15:clr>
            <a:srgbClr val="A4A3A4"/>
          </p15:clr>
        </p15:guide>
        <p15:guide id="4"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6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88187" autoAdjust="0"/>
  </p:normalViewPr>
  <p:slideViewPr>
    <p:cSldViewPr>
      <p:cViewPr varScale="1">
        <p:scale>
          <a:sx n="69" d="100"/>
          <a:sy n="69" d="100"/>
        </p:scale>
        <p:origin x="1168" y="32"/>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font" Target="fonts/font14.fntdata"/><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font" Target="fonts/font9.fntdata"/><Relationship Id="rId16" Type="http://schemas.openxmlformats.org/officeDocument/2006/relationships/slide" Target="slides/slide14.xml"/><Relationship Id="rId107" Type="http://schemas.openxmlformats.org/officeDocument/2006/relationships/font" Target="fonts/font4.fntdata"/><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notesMaster" Target="notesMasters/notesMaster1.xml"/><Relationship Id="rId123" Type="http://schemas.openxmlformats.org/officeDocument/2006/relationships/font" Target="fonts/font20.fntdata"/><Relationship Id="rId128"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font" Target="fonts/font2.fntdata"/><Relationship Id="rId113" Type="http://schemas.openxmlformats.org/officeDocument/2006/relationships/font" Target="fonts/font10.fntdata"/><Relationship Id="rId118" Type="http://schemas.openxmlformats.org/officeDocument/2006/relationships/font" Target="fonts/font15.fntdata"/><Relationship Id="rId12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font" Target="fonts/font1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handoutMaster" Target="handoutMasters/handoutMaster1.xml"/><Relationship Id="rId108" Type="http://schemas.openxmlformats.org/officeDocument/2006/relationships/font" Target="fonts/font5.fntdata"/><Relationship Id="rId116" Type="http://schemas.openxmlformats.org/officeDocument/2006/relationships/font" Target="fonts/font13.fntdata"/><Relationship Id="rId124" Type="http://schemas.openxmlformats.org/officeDocument/2006/relationships/font" Target="fonts/font2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font" Target="fonts/font3.fntdata"/><Relationship Id="rId114" Type="http://schemas.openxmlformats.org/officeDocument/2006/relationships/font" Target="fonts/font11.fntdata"/><Relationship Id="rId119" Type="http://schemas.openxmlformats.org/officeDocument/2006/relationships/font" Target="fonts/font16.fntdata"/><Relationship Id="rId12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font" Target="fonts/font19.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font" Target="fonts/font6.fntdata"/><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font" Target="fonts/font1.fntdata"/><Relationship Id="rId120" Type="http://schemas.openxmlformats.org/officeDocument/2006/relationships/font" Target="fonts/font17.fntdata"/><Relationship Id="rId125"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font" Target="fonts/font7.fntdata"/><Relationship Id="rId115" Type="http://schemas.openxmlformats.org/officeDocument/2006/relationships/font" Target="fonts/font12.fntdata"/><Relationship Id="rId61" Type="http://schemas.openxmlformats.org/officeDocument/2006/relationships/slide" Target="slides/slide59.xml"/><Relationship Id="rId82" Type="http://schemas.openxmlformats.org/officeDocument/2006/relationships/slide" Target="slides/slide8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120"/>
      <c:rAngAx val="0"/>
      <c:perspective val="0"/>
    </c:view3D>
    <c:floor>
      <c:thickness val="0"/>
    </c:floor>
    <c:sideWall>
      <c:thickness val="0"/>
    </c:sideWall>
    <c:backWall>
      <c:thickness val="0"/>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CB4-429F-BC66-FB9B25A4859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CB4-429F-BC66-FB9B25A4859E}"/>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CB4-429F-BC66-FB9B25A4859E}"/>
              </c:ext>
            </c:extLst>
          </c:dPt>
          <c:dPt>
            <c:idx val="3"/>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7-DCB4-429F-BC66-FB9B25A4859E}"/>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DCB4-429F-BC66-FB9B25A4859E}"/>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DCB4-429F-BC66-FB9B25A4859E}"/>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DCB4-429F-BC66-FB9B25A4859E}"/>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DCB4-429F-BC66-FB9B25A4859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Sheet2!$C$4:$C$11</c:f>
              <c:strCache>
                <c:ptCount val="8"/>
                <c:pt idx="0">
                  <c:v>زراعت آبي</c:v>
                </c:pt>
                <c:pt idx="1">
                  <c:v>زراعت ديم</c:v>
                </c:pt>
                <c:pt idx="2">
                  <c:v>اراضي باغي</c:v>
                </c:pt>
                <c:pt idx="3">
                  <c:v>مرتع</c:v>
                </c:pt>
                <c:pt idx="4">
                  <c:v>جنگل</c:v>
                </c:pt>
                <c:pt idx="5">
                  <c:v>تاسیسات صنعتی</c:v>
                </c:pt>
                <c:pt idx="6">
                  <c:v>جایگاه دام و طیور</c:v>
                </c:pt>
                <c:pt idx="7">
                  <c:v>منطقه مسکونی</c:v>
                </c:pt>
              </c:strCache>
            </c:strRef>
          </c:cat>
          <c:val>
            <c:numRef>
              <c:f>Sheet2!$E$4:$E$11</c:f>
              <c:numCache>
                <c:formatCode>0.0</c:formatCode>
                <c:ptCount val="8"/>
                <c:pt idx="0">
                  <c:v>9.2683207514371162</c:v>
                </c:pt>
                <c:pt idx="1">
                  <c:v>36.472677709974214</c:v>
                </c:pt>
                <c:pt idx="2">
                  <c:v>0.99405733491031689</c:v>
                </c:pt>
                <c:pt idx="3">
                  <c:v>48.199616981495872</c:v>
                </c:pt>
                <c:pt idx="4">
                  <c:v>3.9773819900512346</c:v>
                </c:pt>
                <c:pt idx="5">
                  <c:v>0.25374172703989406</c:v>
                </c:pt>
                <c:pt idx="6">
                  <c:v>5.4077525167902499E-2</c:v>
                </c:pt>
                <c:pt idx="7">
                  <c:v>0.78012597992345145</c:v>
                </c:pt>
              </c:numCache>
            </c:numRef>
          </c:val>
          <c:extLst>
            <c:ext xmlns:c16="http://schemas.microsoft.com/office/drawing/2014/chart" uri="{C3380CC4-5D6E-409C-BE32-E72D297353CC}">
              <c16:uniqueId val="{00000010-DCB4-429F-BC66-FB9B25A4859E}"/>
            </c:ext>
          </c:extLst>
        </c:ser>
        <c:dLbls>
          <c:showLegendKey val="0"/>
          <c:showVal val="0"/>
          <c:showCatName val="0"/>
          <c:showSerName val="0"/>
          <c:showPercent val="0"/>
          <c:showBubbleSize val="0"/>
          <c:showLeaderLines val="1"/>
        </c:dLbls>
      </c:pie3DChart>
      <c:spPr>
        <a:noFill/>
        <a:ln w="25400">
          <a:noFill/>
        </a:ln>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5138"/>
          </a:xfrm>
          <a:prstGeom prst="rect">
            <a:avLst/>
          </a:prstGeom>
        </p:spPr>
        <p:txBody>
          <a:bodyPr vert="horz" lIns="91440" tIns="45720" rIns="91440" bIns="45720" rtlCol="0"/>
          <a:lstStyle>
            <a:lvl1pPr algn="r">
              <a:defRPr sz="1200"/>
            </a:lvl1pPr>
          </a:lstStyle>
          <a:p>
            <a:fld id="{3629D241-7090-4426-A826-144859FBD49B}" type="datetimeFigureOut">
              <a:rPr lang="en-US" smtClean="0"/>
              <a:t>11/12/2019</a:t>
            </a:fld>
            <a:endParaRPr lang="en-US"/>
          </a:p>
        </p:txBody>
      </p:sp>
      <p:sp>
        <p:nvSpPr>
          <p:cNvPr id="4" name="Footer Placeholder 3"/>
          <p:cNvSpPr>
            <a:spLocks noGrp="1"/>
          </p:cNvSpPr>
          <p:nvPr>
            <p:ph type="ftr" sz="quarter" idx="2"/>
          </p:nvPr>
        </p:nvSpPr>
        <p:spPr>
          <a:xfrm>
            <a:off x="0" y="8842375"/>
            <a:ext cx="30130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842375"/>
            <a:ext cx="3013075" cy="465138"/>
          </a:xfrm>
          <a:prstGeom prst="rect">
            <a:avLst/>
          </a:prstGeom>
        </p:spPr>
        <p:txBody>
          <a:bodyPr vert="horz" lIns="91440" tIns="45720" rIns="91440" bIns="45720" rtlCol="0" anchor="b"/>
          <a:lstStyle>
            <a:lvl1pPr algn="r">
              <a:defRPr sz="1200"/>
            </a:lvl1pPr>
          </a:lstStyle>
          <a:p>
            <a:fld id="{EF00DDF6-8EB8-4F95-A608-F9D5A0EF3358}" type="slidenum">
              <a:rPr lang="en-US" smtClean="0"/>
              <a:t>‹#›</a:t>
            </a:fld>
            <a:endParaRPr lang="en-US"/>
          </a:p>
        </p:txBody>
      </p:sp>
    </p:spTree>
    <p:extLst>
      <p:ext uri="{BB962C8B-B14F-4D97-AF65-F5344CB8AC3E}">
        <p14:creationId xmlns:p14="http://schemas.microsoft.com/office/powerpoint/2010/main" val="1212171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724506C0-3FFE-45A5-803D-9F4FC5464A70}" type="datetimeFigureOut">
              <a:rPr lang="en-US" smtClean="0"/>
              <a:t>11/12/2019</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F8646707-6BBD-41A9-B4DF-0C76A73A2D2A}" type="slidenum">
              <a:rPr lang="en-US" smtClean="0"/>
              <a:t>‹#›</a:t>
            </a:fld>
            <a:endParaRPr lang="en-US"/>
          </a:p>
        </p:txBody>
      </p:sp>
    </p:spTree>
    <p:extLst>
      <p:ext uri="{BB962C8B-B14F-4D97-AF65-F5344CB8AC3E}">
        <p14:creationId xmlns:p14="http://schemas.microsoft.com/office/powerpoint/2010/main" val="3544585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This template can be used as a starter file to give updates for project</a:t>
            </a:r>
            <a:r>
              <a:rPr lang="en-US" baseline="0" dirty="0"/>
              <a:t> milestones.</a:t>
            </a:r>
            <a:endParaRPr lang="en-US" dirty="0"/>
          </a:p>
          <a:p>
            <a:endParaRPr lang="en-US" baseline="0" dirty="0"/>
          </a:p>
          <a:p>
            <a:pPr lvl="0"/>
            <a:r>
              <a:rPr lang="en-US" sz="1000" b="1" dirty="0"/>
              <a:t>Sections</a:t>
            </a:r>
            <a:endParaRPr lang="en-US" sz="1000" dirty="0"/>
          </a:p>
          <a:p>
            <a:pPr lvl="0"/>
            <a:r>
              <a:rPr lang="en-US" sz="1000" dirty="0"/>
              <a:t>Right-click on a slide to add sections. Sections can help to organize your slides or facilitate collaboration between multiple authors.</a:t>
            </a:r>
          </a:p>
          <a:p>
            <a:pPr lvl="0"/>
            <a:endParaRPr lang="en-US" sz="1000" b="1" dirty="0"/>
          </a:p>
          <a:p>
            <a:pPr lvl="0"/>
            <a:r>
              <a:rPr lang="en-US" sz="1000" b="1" dirty="0"/>
              <a:t>Notes</a:t>
            </a:r>
          </a:p>
          <a:p>
            <a:pPr lvl="0"/>
            <a:r>
              <a:rPr lang="en-US" sz="1000" dirty="0"/>
              <a:t>Use the Notes section for delivery notes or to provide additional details for the audience. View these notes in Presentation View during your presentation. </a:t>
            </a:r>
          </a:p>
          <a:p>
            <a:pPr lvl="0">
              <a:buFontTx/>
              <a:buNone/>
            </a:pPr>
            <a:r>
              <a:rPr lang="en-US" sz="1000" dirty="0"/>
              <a:t>Keep in mind the font size (important for accessibility, visibility, videotaping, and online production)</a:t>
            </a:r>
          </a:p>
          <a:p>
            <a:pPr lvl="0"/>
            <a:endParaRPr lang="en-US" sz="1000" dirty="0"/>
          </a:p>
          <a:p>
            <a:pPr lvl="0">
              <a:buFontTx/>
              <a:buNone/>
            </a:pPr>
            <a:r>
              <a:rPr lang="en-US" sz="1000" b="1" dirty="0"/>
              <a:t>Coordinated colors </a:t>
            </a:r>
          </a:p>
          <a:p>
            <a:pPr lvl="0">
              <a:buFontTx/>
              <a:buNone/>
            </a:pPr>
            <a:r>
              <a:rPr lang="en-US" sz="1000" dirty="0"/>
              <a:t>Pay particular attention to the graphs, charts, and text boxes. </a:t>
            </a:r>
          </a:p>
          <a:p>
            <a:pPr lvl="0"/>
            <a:r>
              <a:rPr lang="en-US" sz="1000" dirty="0"/>
              <a:t>Consider that attendees will print in black and white or </a:t>
            </a:r>
            <a:r>
              <a:rPr lang="en-US" sz="1000" dirty="0" err="1"/>
              <a:t>grayscale</a:t>
            </a:r>
            <a:r>
              <a:rPr lang="en-US" sz="1000" dirty="0"/>
              <a:t>. Run a test print to make sure your colors work when printed in pure black and white and </a:t>
            </a:r>
            <a:r>
              <a:rPr lang="en-US" sz="1000" dirty="0" err="1"/>
              <a:t>grayscale</a:t>
            </a:r>
            <a:r>
              <a:rPr lang="en-US" sz="1000" dirty="0"/>
              <a:t>.</a:t>
            </a:r>
          </a:p>
          <a:p>
            <a:pPr lvl="0">
              <a:buFontTx/>
              <a:buNone/>
            </a:pPr>
            <a:endParaRPr lang="en-US" sz="1000" dirty="0"/>
          </a:p>
          <a:p>
            <a:pPr lvl="0">
              <a:buFontTx/>
              <a:buNone/>
            </a:pPr>
            <a:r>
              <a:rPr lang="en-US" sz="1000" b="1" dirty="0"/>
              <a:t>Graphics, tables, and graphs</a:t>
            </a:r>
          </a:p>
          <a:p>
            <a:pPr lvl="0"/>
            <a:r>
              <a:rPr lang="en-US" sz="1000" dirty="0"/>
              <a:t>Keep it simple: If possible, use consistent, non-distracting styles and colors.</a:t>
            </a:r>
          </a:p>
          <a:p>
            <a:pPr lvl="0"/>
            <a:r>
              <a:rPr lang="en-US" sz="1000" dirty="0"/>
              <a:t>Label all graphs and tables.</a:t>
            </a:r>
          </a:p>
          <a:p>
            <a:endParaRPr lang="en-US" dirty="0"/>
          </a:p>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2</a:t>
            </a:fld>
            <a:endParaRPr lang="en-US"/>
          </a:p>
        </p:txBody>
      </p:sp>
    </p:spTree>
    <p:extLst>
      <p:ext uri="{BB962C8B-B14F-4D97-AF65-F5344CB8AC3E}">
        <p14:creationId xmlns:p14="http://schemas.microsoft.com/office/powerpoint/2010/main" val="20335882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05600" y="2209800"/>
            <a:ext cx="1828800" cy="1828800"/>
          </a:xfrm>
          <a:prstGeom prst="ellipse">
            <a:avLst/>
          </a:prstGeom>
          <a:ln>
            <a:noFill/>
          </a:ln>
          <a:effectLst>
            <a:outerShdw blurRad="292100" dist="76200" dir="2700000" algn="tl" rotWithShape="0">
              <a:srgbClr val="333333">
                <a:alpha val="50000"/>
              </a:srgbClr>
            </a:outerShdw>
          </a:effectLst>
        </p:spPr>
      </p:pic>
      <p:sp>
        <p:nvSpPr>
          <p:cNvPr id="2" name="Title 1"/>
          <p:cNvSpPr>
            <a:spLocks noGrp="1"/>
          </p:cNvSpPr>
          <p:nvPr>
            <p:ph type="ctrTitle"/>
          </p:nvPr>
        </p:nvSpPr>
        <p:spPr>
          <a:xfrm>
            <a:off x="381000" y="381001"/>
            <a:ext cx="7772400" cy="761999"/>
          </a:xfrm>
        </p:spPr>
        <p:txBody>
          <a:bodyPr anchor="t"/>
          <a:lstStyle>
            <a:lvl1pPr algn="l">
              <a:defRPr>
                <a:latin typeface="Georgia" pitchFamily="18"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a:buNone/>
              <a:defRPr sz="1600"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a:t>
            </a:r>
          </a:p>
        </p:txBody>
      </p:sp>
      <p:sp>
        <p:nvSpPr>
          <p:cNvPr id="4" name="Date Placeholder 3"/>
          <p:cNvSpPr>
            <a:spLocks noGrp="1"/>
          </p:cNvSpPr>
          <p:nvPr>
            <p:ph type="dt" sz="half" idx="10"/>
          </p:nvPr>
        </p:nvSpPr>
        <p:spPr/>
        <p:txBody>
          <a:bodyPr/>
          <a:lstStyle/>
          <a:p>
            <a:fld id="{F922158D-428B-4987-8B28-745A2AFA1252}"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22158D-428B-4987-8B28-745A2AFA1252}"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22158D-428B-4987-8B28-745A2AFA1252}"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3 x Image Bullets Right">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22F44C7F-FA9B-CB41-B5C2-6A40A969176A}"/>
              </a:ext>
            </a:extLst>
          </p:cNvPr>
          <p:cNvSpPr>
            <a:spLocks noChangeAspect="1"/>
          </p:cNvSpPr>
          <p:nvPr userDrawn="1"/>
        </p:nvSpPr>
        <p:spPr>
          <a:xfrm>
            <a:off x="5299439" y="1366589"/>
            <a:ext cx="10287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Oval 32">
            <a:extLst>
              <a:ext uri="{FF2B5EF4-FFF2-40B4-BE49-F238E27FC236}">
                <a16:creationId xmlns:a16="http://schemas.microsoft.com/office/drawing/2014/main" id="{0ACFECE1-DAAF-5642-BD0B-7A8FE9D241D9}"/>
              </a:ext>
            </a:extLst>
          </p:cNvPr>
          <p:cNvSpPr>
            <a:spLocks noChangeAspect="1"/>
          </p:cNvSpPr>
          <p:nvPr userDrawn="1"/>
        </p:nvSpPr>
        <p:spPr>
          <a:xfrm>
            <a:off x="5299439" y="2931225"/>
            <a:ext cx="10287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 name="Oval 33">
            <a:extLst>
              <a:ext uri="{FF2B5EF4-FFF2-40B4-BE49-F238E27FC236}">
                <a16:creationId xmlns:a16="http://schemas.microsoft.com/office/drawing/2014/main" id="{90294551-87F8-DE4F-B54E-8231A9CAF5BF}"/>
              </a:ext>
            </a:extLst>
          </p:cNvPr>
          <p:cNvSpPr>
            <a:spLocks noChangeAspect="1"/>
          </p:cNvSpPr>
          <p:nvPr userDrawn="1"/>
        </p:nvSpPr>
        <p:spPr>
          <a:xfrm>
            <a:off x="5299439" y="4495861"/>
            <a:ext cx="10287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79014" y="86714"/>
            <a:ext cx="4656272"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0" name="Picture Placeholder 19">
            <a:extLst>
              <a:ext uri="{FF2B5EF4-FFF2-40B4-BE49-F238E27FC236}">
                <a16:creationId xmlns:a16="http://schemas.microsoft.com/office/drawing/2014/main" id="{BDDC1CFF-7E89-421D-9524-BB3AECAFE005}"/>
              </a:ext>
            </a:extLst>
          </p:cNvPr>
          <p:cNvSpPr>
            <a:spLocks noGrp="1"/>
          </p:cNvSpPr>
          <p:nvPr>
            <p:ph type="pic" sz="quarter" idx="27" hasCustomPrompt="1"/>
          </p:nvPr>
        </p:nvSpPr>
        <p:spPr>
          <a:xfrm>
            <a:off x="79013" y="496139"/>
            <a:ext cx="4656273" cy="6275148"/>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a:solidFill>
            <a:schemeClr val="bg1">
              <a:lumMod val="95000"/>
            </a:schemeClr>
          </a:solidFill>
        </p:spPr>
        <p:txBody>
          <a:bodyPr wrap="square" anchor="ct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825" i="1">
                <a:latin typeface="Times New Roman" panose="02020603050405020304" pitchFamily="18" charset="0"/>
                <a:cs typeface="Times New Roman" panose="02020603050405020304" pitchFamily="18" charset="0"/>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ZA" dirty="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5301343" y="432000"/>
            <a:ext cx="3527657" cy="432000"/>
          </a:xfrm>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Add a footer</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6576212" y="3582825"/>
            <a:ext cx="2251800" cy="720000"/>
          </a:xfrm>
        </p:spPr>
        <p:txBody>
          <a:bodyPr/>
          <a:lstStyle>
            <a:lvl1pPr marL="0" indent="0" algn="l">
              <a:buNone/>
              <a:defRPr sz="1200"/>
            </a:lvl1pPr>
          </a:lstStyle>
          <a:p>
            <a:pPr lvl="0"/>
            <a:r>
              <a:rPr lang="en-US" dirty="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6576212" y="5147461"/>
            <a:ext cx="2251800" cy="720000"/>
          </a:xfrm>
        </p:spPr>
        <p:txBody>
          <a:bodyPr/>
          <a:lstStyle>
            <a:lvl1pPr marL="0" indent="0" algn="l">
              <a:buNone/>
              <a:defRPr sz="1200"/>
            </a:lvl1pPr>
          </a:lstStyle>
          <a:p>
            <a:pPr lvl="0"/>
            <a:r>
              <a:rPr lang="en-US" dirty="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6576212" y="1369128"/>
            <a:ext cx="2251800" cy="432000"/>
          </a:xfrm>
        </p:spPr>
        <p:txBody>
          <a:bodyPr/>
          <a:lstStyle>
            <a:lvl1pPr marL="0" indent="0" algn="l">
              <a:buNone/>
              <a:defRPr b="1">
                <a:latin typeface="+mj-lt"/>
              </a:defRPr>
            </a:lvl1pPr>
          </a:lstStyle>
          <a:p>
            <a:pPr lvl="0"/>
            <a:r>
              <a:rPr lang="en-US" dirty="0"/>
              <a:t>Bullet 1</a:t>
            </a:r>
            <a:endParaRPr lang="en-ZA" dirty="0"/>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6576212" y="2933764"/>
            <a:ext cx="2251800" cy="432000"/>
          </a:xfrm>
        </p:spPr>
        <p:txBody>
          <a:bodyPr/>
          <a:lstStyle>
            <a:lvl1pPr marL="0" indent="0" algn="l">
              <a:buNone/>
              <a:defRPr b="1">
                <a:latin typeface="+mj-lt"/>
              </a:defRPr>
            </a:lvl1pPr>
          </a:lstStyle>
          <a:p>
            <a:pPr lvl="0"/>
            <a:r>
              <a:rPr lang="en-US" dirty="0"/>
              <a:t>Bullet 2</a:t>
            </a:r>
            <a:endParaRPr lang="en-ZA" dirty="0"/>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6576212" y="4498400"/>
            <a:ext cx="2251800" cy="432000"/>
          </a:xfrm>
        </p:spPr>
        <p:txBody>
          <a:bodyPr/>
          <a:lstStyle>
            <a:lvl1pPr marL="0" indent="0" algn="l">
              <a:buNone/>
              <a:defRPr b="1">
                <a:latin typeface="+mj-lt"/>
              </a:defRPr>
            </a:lvl1pPr>
          </a:lstStyle>
          <a:p>
            <a:pPr lvl="0"/>
            <a:r>
              <a:rPr lang="en-US" dirty="0"/>
              <a:t>Bullet 3</a:t>
            </a:r>
            <a:endParaRPr lang="en-ZA" dirty="0"/>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6576212" y="1975094"/>
            <a:ext cx="2251800" cy="720000"/>
          </a:xfrm>
        </p:spPr>
        <p:txBody>
          <a:bodyPr/>
          <a:lstStyle>
            <a:lvl1pPr marL="0" indent="0" algn="l">
              <a:buNone/>
              <a:defRPr sz="1200"/>
            </a:lvl1pPr>
          </a:lstStyle>
          <a:p>
            <a:pPr lvl="0"/>
            <a:r>
              <a:rPr lang="en-US" dirty="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8546230" y="6053794"/>
            <a:ext cx="476096"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52" name="Oval 51">
            <a:extLst>
              <a:ext uri="{FF2B5EF4-FFF2-40B4-BE49-F238E27FC236}">
                <a16:creationId xmlns:a16="http://schemas.microsoft.com/office/drawing/2014/main" id="{09921541-DECE-43BB-BF92-A4B5D5EE5469}"/>
              </a:ext>
            </a:extLst>
          </p:cNvPr>
          <p:cNvSpPr/>
          <p:nvPr userDrawn="1"/>
        </p:nvSpPr>
        <p:spPr>
          <a:xfrm>
            <a:off x="8650404" y="6185903"/>
            <a:ext cx="55136"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chemeClr val="accent1"/>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8919064" y="6561526"/>
            <a:ext cx="7532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54" name="Oval 53">
            <a:extLst>
              <a:ext uri="{FF2B5EF4-FFF2-40B4-BE49-F238E27FC236}">
                <a16:creationId xmlns:a16="http://schemas.microsoft.com/office/drawing/2014/main" id="{7491DD10-64CD-40CA-A0BB-397696C0C168}"/>
              </a:ext>
            </a:extLst>
          </p:cNvPr>
          <p:cNvSpPr/>
          <p:nvPr userDrawn="1"/>
        </p:nvSpPr>
        <p:spPr>
          <a:xfrm>
            <a:off x="8507156" y="5990144"/>
            <a:ext cx="195384"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chemeClr val="accent1"/>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a:lstStyle/>
          <a:p>
            <a:fld id="{19B51A1E-902D-48AF-9020-955120F399B6}" type="slidenum">
              <a:rPr lang="en-ZA" smtClean="0"/>
              <a:pPr/>
              <a:t>‹#›</a:t>
            </a:fld>
            <a:endParaRPr lang="en-ZA" dirty="0"/>
          </a:p>
        </p:txBody>
      </p:sp>
      <p:grpSp>
        <p:nvGrpSpPr>
          <p:cNvPr id="22" name="Group 21">
            <a:extLst>
              <a:ext uri="{FF2B5EF4-FFF2-40B4-BE49-F238E27FC236}">
                <a16:creationId xmlns:a16="http://schemas.microsoft.com/office/drawing/2014/main" id="{9089FAF0-BF60-4AB9-A62E-595008DC4646}"/>
              </a:ext>
            </a:extLst>
          </p:cNvPr>
          <p:cNvGrpSpPr/>
          <p:nvPr userDrawn="1"/>
        </p:nvGrpSpPr>
        <p:grpSpPr>
          <a:xfrm>
            <a:off x="1419000" y="2269753"/>
            <a:ext cx="2310885" cy="3011457"/>
            <a:chOff x="1892000" y="2269752"/>
            <a:chExt cx="3081180" cy="3011457"/>
          </a:xfrm>
        </p:grpSpPr>
        <p:sp>
          <p:nvSpPr>
            <p:cNvPr id="26" name="Freeform: Shape 13">
              <a:extLst>
                <a:ext uri="{FF2B5EF4-FFF2-40B4-BE49-F238E27FC236}">
                  <a16:creationId xmlns:a16="http://schemas.microsoft.com/office/drawing/2014/main" id="{ED7DCD52-0637-49D9-AD21-2DF94DD3E348}"/>
                </a:ext>
              </a:extLst>
            </p:cNvPr>
            <p:cNvSpPr/>
            <p:nvPr/>
          </p:nvSpPr>
          <p:spPr>
            <a:xfrm rot="4308689">
              <a:off x="2464728" y="2678543"/>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7" name="Freeform: Shape 26">
              <a:extLst>
                <a:ext uri="{FF2B5EF4-FFF2-40B4-BE49-F238E27FC236}">
                  <a16:creationId xmlns:a16="http://schemas.microsoft.com/office/drawing/2014/main" id="{E6863CC2-FBFD-47D7-AB8F-DB2367EABF92}"/>
                </a:ext>
              </a:extLst>
            </p:cNvPr>
            <p:cNvSpPr/>
            <p:nvPr/>
          </p:nvSpPr>
          <p:spPr>
            <a:xfrm rot="13830869">
              <a:off x="2730967" y="5004791"/>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8" name="Freeform: Shape 17">
              <a:extLst>
                <a:ext uri="{FF2B5EF4-FFF2-40B4-BE49-F238E27FC236}">
                  <a16:creationId xmlns:a16="http://schemas.microsoft.com/office/drawing/2014/main" id="{09ADFC5E-3BBA-404B-A496-A4035DF5E859}"/>
                </a:ext>
              </a:extLst>
            </p:cNvPr>
            <p:cNvSpPr/>
            <p:nvPr/>
          </p:nvSpPr>
          <p:spPr>
            <a:xfrm rot="12431080">
              <a:off x="2802151" y="4740752"/>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9" name="Freeform: Shape 19">
              <a:extLst>
                <a:ext uri="{FF2B5EF4-FFF2-40B4-BE49-F238E27FC236}">
                  <a16:creationId xmlns:a16="http://schemas.microsoft.com/office/drawing/2014/main" id="{56E90DCD-03FB-4E9A-BD40-5269E9ACF1B1}"/>
                </a:ext>
              </a:extLst>
            </p:cNvPr>
            <p:cNvSpPr/>
            <p:nvPr/>
          </p:nvSpPr>
          <p:spPr>
            <a:xfrm rot="4308689">
              <a:off x="2058980" y="2102772"/>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30" name="Freeform: Shape 23">
              <a:extLst>
                <a:ext uri="{FF2B5EF4-FFF2-40B4-BE49-F238E27FC236}">
                  <a16:creationId xmlns:a16="http://schemas.microsoft.com/office/drawing/2014/main" id="{529D90B1-BC17-4168-A297-1DF303FB3C48}"/>
                </a:ext>
              </a:extLst>
            </p:cNvPr>
            <p:cNvSpPr/>
            <p:nvPr/>
          </p:nvSpPr>
          <p:spPr>
            <a:xfrm rot="17193105">
              <a:off x="4648324" y="3873318"/>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31" name="Freeform: Shape 30">
              <a:extLst>
                <a:ext uri="{FF2B5EF4-FFF2-40B4-BE49-F238E27FC236}">
                  <a16:creationId xmlns:a16="http://schemas.microsoft.com/office/drawing/2014/main" id="{6C5DEA8E-5C03-42CC-987D-490297890048}"/>
                </a:ext>
              </a:extLst>
            </p:cNvPr>
            <p:cNvSpPr/>
            <p:nvPr/>
          </p:nvSpPr>
          <p:spPr>
            <a:xfrm rot="17193105">
              <a:off x="4152588" y="3654247"/>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32" name="Freeform: Shape 28">
              <a:extLst>
                <a:ext uri="{FF2B5EF4-FFF2-40B4-BE49-F238E27FC236}">
                  <a16:creationId xmlns:a16="http://schemas.microsoft.com/office/drawing/2014/main" id="{404E048B-9C67-4EC0-82E9-DC9D4AEE9703}"/>
                </a:ext>
              </a:extLst>
            </p:cNvPr>
            <p:cNvSpPr/>
            <p:nvPr/>
          </p:nvSpPr>
          <p:spPr>
            <a:xfrm rot="4308689">
              <a:off x="3831248" y="2441608"/>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grpSp>
      <p:sp>
        <p:nvSpPr>
          <p:cNvPr id="38" name="Picture Placeholder 3">
            <a:extLst>
              <a:ext uri="{FF2B5EF4-FFF2-40B4-BE49-F238E27FC236}">
                <a16:creationId xmlns:a16="http://schemas.microsoft.com/office/drawing/2014/main" id="{EC82E52C-5E33-5942-8474-7ED4354EC95D}"/>
              </a:ext>
            </a:extLst>
          </p:cNvPr>
          <p:cNvSpPr>
            <a:spLocks noGrp="1"/>
          </p:cNvSpPr>
          <p:nvPr>
            <p:ph type="pic" sz="quarter" idx="30"/>
          </p:nvPr>
        </p:nvSpPr>
        <p:spPr>
          <a:xfrm>
            <a:off x="5554406" y="4835817"/>
            <a:ext cx="518766" cy="691688"/>
          </a:xfrm>
        </p:spPr>
        <p:txBody>
          <a:bodyPr/>
          <a:lstStyle>
            <a:lvl1pPr marL="0" indent="0">
              <a:buNone/>
              <a:defRPr/>
            </a:lvl1pPr>
          </a:lstStyle>
          <a:p>
            <a:r>
              <a:rPr lang="en-US"/>
              <a:t>Click icon to add picture</a:t>
            </a:r>
            <a:endParaRPr lang="en-US" dirty="0"/>
          </a:p>
        </p:txBody>
      </p:sp>
      <p:sp>
        <p:nvSpPr>
          <p:cNvPr id="39" name="Picture Placeholder 3">
            <a:extLst>
              <a:ext uri="{FF2B5EF4-FFF2-40B4-BE49-F238E27FC236}">
                <a16:creationId xmlns:a16="http://schemas.microsoft.com/office/drawing/2014/main" id="{07EC0147-5BE6-9248-BF42-BD99608F459C}"/>
              </a:ext>
            </a:extLst>
          </p:cNvPr>
          <p:cNvSpPr>
            <a:spLocks noGrp="1"/>
          </p:cNvSpPr>
          <p:nvPr>
            <p:ph type="pic" sz="quarter" idx="31"/>
          </p:nvPr>
        </p:nvSpPr>
        <p:spPr>
          <a:xfrm>
            <a:off x="5554406" y="3271181"/>
            <a:ext cx="518766" cy="691688"/>
          </a:xfrm>
        </p:spPr>
        <p:txBody>
          <a:bodyPr/>
          <a:lstStyle>
            <a:lvl1pPr marL="0" indent="0">
              <a:buNone/>
              <a:defRPr/>
            </a:lvl1pPr>
          </a:lstStyle>
          <a:p>
            <a:r>
              <a:rPr lang="en-US"/>
              <a:t>Click icon to add picture</a:t>
            </a:r>
            <a:endParaRPr lang="en-US" dirty="0"/>
          </a:p>
        </p:txBody>
      </p:sp>
      <p:sp>
        <p:nvSpPr>
          <p:cNvPr id="40" name="Picture Placeholder 3">
            <a:extLst>
              <a:ext uri="{FF2B5EF4-FFF2-40B4-BE49-F238E27FC236}">
                <a16:creationId xmlns:a16="http://schemas.microsoft.com/office/drawing/2014/main" id="{2B8E1942-1472-BC49-A624-3A31190A69E1}"/>
              </a:ext>
            </a:extLst>
          </p:cNvPr>
          <p:cNvSpPr>
            <a:spLocks noGrp="1"/>
          </p:cNvSpPr>
          <p:nvPr>
            <p:ph type="pic" sz="quarter" idx="32"/>
          </p:nvPr>
        </p:nvSpPr>
        <p:spPr>
          <a:xfrm>
            <a:off x="5554406" y="1706545"/>
            <a:ext cx="518766" cy="691688"/>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2514781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and Subtitle Only">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6023251" y="44791"/>
            <a:ext cx="648657" cy="583165"/>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6212493" y="-65425"/>
            <a:ext cx="3571215" cy="280282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6645807" y="1909964"/>
            <a:ext cx="1980696" cy="1549883"/>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7049735" y="4003664"/>
            <a:ext cx="346713" cy="154593"/>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7146462" y="3713860"/>
            <a:ext cx="533002"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6433305" y="1273403"/>
            <a:ext cx="1246227" cy="118514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8500696" y="2897245"/>
            <a:ext cx="243160" cy="304915"/>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8072689" y="2691180"/>
            <a:ext cx="692798" cy="3829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323850" y="1080001"/>
            <a:ext cx="8504635" cy="276561"/>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dirty="0"/>
              <a:t>Sub Header</a:t>
            </a:r>
            <a:endParaRPr lang="en-ZA" dirty="0"/>
          </a:p>
        </p:txBody>
      </p:sp>
    </p:spTree>
    <p:extLst>
      <p:ext uri="{BB962C8B-B14F-4D97-AF65-F5344CB8AC3E}">
        <p14:creationId xmlns:p14="http://schemas.microsoft.com/office/powerpoint/2010/main" val="3669939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92" t="50811" r="45394" b="-590"/>
          <a:stretch/>
        </p:blipFill>
        <p:spPr>
          <a:xfrm>
            <a:off x="-13648" y="0"/>
            <a:ext cx="9157648" cy="5582272"/>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a:defRPr sz="3600" b="0" cap="none">
                <a:latin typeface="Georgia" pitchFamily="18" charset="0"/>
              </a:defRPr>
            </a:lvl1pPr>
          </a:lstStyle>
          <a:p>
            <a:r>
              <a:rPr lang="en-US" dirty="0"/>
              <a:t>Click to edit master title style</a:t>
            </a:r>
          </a:p>
        </p:txBody>
      </p:sp>
      <p:sp>
        <p:nvSpPr>
          <p:cNvPr id="3" name="Text Placeholder 2"/>
          <p:cNvSpPr>
            <a:spLocks noGrp="1"/>
          </p:cNvSpPr>
          <p:nvPr>
            <p:ph type="body" idx="1"/>
          </p:nvPr>
        </p:nvSpPr>
        <p:spPr>
          <a:xfrm>
            <a:off x="3810000" y="3048000"/>
            <a:ext cx="5105400" cy="1500187"/>
          </a:xfrm>
        </p:spPr>
        <p:txBody>
          <a:bodyPr anchor="t"/>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22158D-428B-4987-8B28-745A2AFA1252}"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a:defRPr sz="2800">
                <a:latin typeface="Georgia"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lnSpc>
                <a:spcPct val="150000"/>
              </a:lnSpc>
              <a:spcBef>
                <a:spcPts val="0"/>
              </a:spcBef>
              <a:buSzPct val="130000"/>
              <a:buFont typeface="Arial" pitchFamily="34" charset="0"/>
              <a:buChar char="•"/>
              <a:defRPr sz="2000">
                <a:latin typeface="Georgia" pitchFamily="18" charset="0"/>
              </a:defRPr>
            </a:lvl1pPr>
            <a:lvl2pPr marL="571500" indent="-228600">
              <a:lnSpc>
                <a:spcPct val="150000"/>
              </a:lnSpc>
              <a:spcBef>
                <a:spcPts val="0"/>
              </a:spcBef>
              <a:buSzPct val="60000"/>
              <a:buFont typeface="Courier New" pitchFamily="49" charset="0"/>
              <a:buChar char="o"/>
              <a:defRPr sz="1800">
                <a:latin typeface="Georgia" pitchFamily="18" charset="0"/>
              </a:defRPr>
            </a:lvl2pPr>
            <a:lvl3pPr>
              <a:defRPr sz="2000">
                <a:latin typeface="Georgia" pitchFamily="18" charset="0"/>
              </a:defRPr>
            </a:lvl3pPr>
            <a:lvl4pPr>
              <a:defRPr sz="2000">
                <a:latin typeface="Georgia" pitchFamily="18" charset="0"/>
              </a:defRPr>
            </a:lvl4pPr>
            <a:lvl5pPr>
              <a:defRPr sz="2000">
                <a:latin typeface="Georgia"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22158D-428B-4987-8B28-745A2AFA1252}"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22158D-428B-4987-8B28-745A2AFA1252}"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22158D-428B-4987-8B28-745A2AFA1252}" type="datetimeFigureOut">
              <a:rPr lang="en-US" smtClean="0"/>
              <a:t>11/12/2019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22158D-428B-4987-8B28-745A2AFA1252}" type="datetimeFigureOut">
              <a:rPr lang="en-US" smtClean="0"/>
              <a:t>11/12/2019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rPr lang="en-US" smtClean="0"/>
              <a:t>11/12/2019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2158D-428B-4987-8B28-745A2AFA1252}" type="datetimeFigureOut">
              <a:rPr lang="en-US" smtClean="0"/>
              <a:t>11/12/2019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C477-0A05-4F3E-8EE9-E015C9089D56}" type="slidenum">
              <a:rPr lang="en-US" smtClean="0"/>
              <a:t>‹#›</a:t>
            </a:fld>
            <a:endParaRPr lang="en-US"/>
          </a:p>
        </p:txBody>
      </p:sp>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l="-144"/>
          <a:stretch/>
        </p:blipFill>
        <p:spPr>
          <a:xfrm>
            <a:off x="-13251" y="0"/>
            <a:ext cx="9157252" cy="6604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ransition spd="slow">
    <p:fade/>
  </p:transition>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sme-allah31.jpg"/>
          <p:cNvPicPr>
            <a:picLocks noChangeAspect="1"/>
          </p:cNvPicPr>
          <p:nvPr/>
        </p:nvPicPr>
        <p:blipFill>
          <a:blip r:embed="rId2" cstate="print"/>
          <a:stretch>
            <a:fillRect/>
          </a:stretch>
        </p:blipFill>
        <p:spPr>
          <a:xfrm>
            <a:off x="152400" y="81840"/>
            <a:ext cx="8839200" cy="669432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956216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1435100" y="1071563"/>
            <a:ext cx="7499350" cy="642937"/>
          </a:xfrm>
        </p:spPr>
        <p:txBody>
          <a:bodyPr vert="horz" wrap="square" lIns="91440" tIns="45720" rIns="91440" bIns="45720" numCol="1" anchorCtr="0" compatLnSpc="1">
            <a:prstTxWarp prst="textNoShape">
              <a:avLst/>
            </a:prstTxWarp>
            <a:normAutofit fontScale="90000"/>
          </a:bodyPr>
          <a:lstStyle/>
          <a:p>
            <a:pPr marL="342900" indent="-342900" algn="ctr">
              <a:defRPr/>
            </a:pPr>
            <a:r>
              <a:rPr lang="ar-SA" sz="2800" dirty="0" smtClean="0">
                <a:effectLst/>
                <a:cs typeface="B Traffic" pitchFamily="2" charset="-78"/>
              </a:rPr>
              <a:t>ساختار کلی نظارت</a:t>
            </a:r>
            <a:r>
              <a:rPr lang="fa-IR" sz="2800" dirty="0" smtClean="0">
                <a:effectLst/>
                <a:cs typeface="B Traffic" pitchFamily="2" charset="-78"/>
              </a:rPr>
              <a:t> بر مطالعات و اسناد برنامه و طرح توسعه</a:t>
            </a:r>
            <a:endParaRPr lang="en-US" sz="2800" dirty="0" smtClean="0">
              <a:effectLst/>
              <a:cs typeface="B Traffic" pitchFamily="2" charset="-78"/>
            </a:endParaRPr>
          </a:p>
        </p:txBody>
      </p:sp>
      <p:pic>
        <p:nvPicPr>
          <p:cNvPr id="12291" name="Pictur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43000" y="142875"/>
            <a:ext cx="798513"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02613" y="142875"/>
            <a:ext cx="798512"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Content Placeholder 6" descr="Capture10.PN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1803400" y="1624013"/>
            <a:ext cx="6762750" cy="4448175"/>
          </a:xfrm>
        </p:spPr>
      </p:pic>
    </p:spTree>
    <p:extLst>
      <p:ext uri="{BB962C8B-B14F-4D97-AF65-F5344CB8AC3E}">
        <p14:creationId xmlns:p14="http://schemas.microsoft.com/office/powerpoint/2010/main" val="406923973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724400" y="914400"/>
            <a:ext cx="4075155" cy="769441"/>
          </a:xfrm>
          <a:prstGeom prst="rect">
            <a:avLst/>
          </a:prstGeom>
        </p:spPr>
        <p:txBody>
          <a:bodyPr wrap="none">
            <a:spAutoFit/>
          </a:bodyPr>
          <a:lstStyle/>
          <a:p>
            <a:r>
              <a:rPr lang="fa-IR" altLang="fa-IR" sz="4400" dirty="0">
                <a:cs typeface="B Homa" pitchFamily="2" charset="-78"/>
              </a:rPr>
              <a:t>معرفی محدوده طرح</a:t>
            </a:r>
            <a:endParaRPr lang="en-US" sz="4400" dirty="0"/>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8600" y="2057400"/>
            <a:ext cx="4714240" cy="26517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873091">
            <a:off x="4165317" y="1610228"/>
            <a:ext cx="4714239" cy="26517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21118046">
            <a:off x="2163571" y="4202566"/>
            <a:ext cx="4714239" cy="26517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3486344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flipH="1">
            <a:off x="249383" y="1371600"/>
            <a:ext cx="8535092"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609600"/>
            <a:ext cx="8229600" cy="914400"/>
          </a:xfrm>
        </p:spPr>
        <p:txBody>
          <a:bodyPr/>
          <a:lstStyle/>
          <a:p>
            <a:pPr algn="r" rtl="1"/>
            <a:r>
              <a:rPr lang="fa-IR" dirty="0" smtClean="0">
                <a:cs typeface="B Homa" panose="00000400000000000000" pitchFamily="2" charset="-78"/>
              </a:rPr>
              <a:t>منظومه مرکزی</a:t>
            </a:r>
            <a:endParaRPr lang="en-US" dirty="0">
              <a:cs typeface="B Homa" panose="00000400000000000000" pitchFamily="2" charset="-78"/>
            </a:endParaRPr>
          </a:p>
        </p:txBody>
      </p:sp>
      <p:sp>
        <p:nvSpPr>
          <p:cNvPr id="3" name="Content Placeholder 2"/>
          <p:cNvSpPr>
            <a:spLocks noGrp="1"/>
          </p:cNvSpPr>
          <p:nvPr>
            <p:ph idx="1"/>
          </p:nvPr>
        </p:nvSpPr>
        <p:spPr>
          <a:xfrm>
            <a:off x="457200" y="1524000"/>
            <a:ext cx="8229600" cy="5029200"/>
          </a:xfrm>
        </p:spPr>
        <p:txBody>
          <a:bodyPr>
            <a:noAutofit/>
          </a:bodyPr>
          <a:lstStyle/>
          <a:p>
            <a:pPr algn="r" rtl="1"/>
            <a:r>
              <a:rPr lang="fa-IR" dirty="0">
                <a:cs typeface="B Mitra" panose="00000400000000000000" pitchFamily="2" charset="-78"/>
              </a:rPr>
              <a:t>شهرستان سلطانیه از جمله شهرستان جدید التاسیس استان زنجان به شمار می رود که در سال 1392 از شهرستان ابهر جدا و به عنوان یک شهرستان مستقل نامیده شد</a:t>
            </a:r>
            <a:r>
              <a:rPr lang="fa-IR" dirty="0" smtClean="0">
                <a:cs typeface="B Mitra" panose="00000400000000000000" pitchFamily="2" charset="-78"/>
              </a:rPr>
              <a:t>.</a:t>
            </a:r>
          </a:p>
          <a:p>
            <a:pPr algn="r" rtl="1"/>
            <a:r>
              <a:rPr lang="fa-IR" dirty="0">
                <a:cs typeface="B Mitra" panose="00000400000000000000" pitchFamily="2" charset="-78"/>
              </a:rPr>
              <a:t>این شهرستان از دو بخش باغ حلی و مرکزی تشکیل یافته </a:t>
            </a:r>
            <a:r>
              <a:rPr lang="fa-IR" dirty="0" smtClean="0">
                <a:cs typeface="B Mitra" panose="00000400000000000000" pitchFamily="2" charset="-78"/>
              </a:rPr>
              <a:t>و </a:t>
            </a:r>
            <a:r>
              <a:rPr lang="fa-IR" dirty="0">
                <a:cs typeface="B Mitra" panose="00000400000000000000" pitchFamily="2" charset="-78"/>
              </a:rPr>
              <a:t>منظومه مرکزی متشکل از دو دهستان سلطانیه و سنبل اباد </a:t>
            </a:r>
            <a:r>
              <a:rPr lang="fa-IR" dirty="0" smtClean="0">
                <a:cs typeface="B Mitra" panose="00000400000000000000" pitchFamily="2" charset="-78"/>
              </a:rPr>
              <a:t>است.</a:t>
            </a:r>
          </a:p>
          <a:p>
            <a:pPr algn="r" rtl="1"/>
            <a:r>
              <a:rPr lang="fa-IR" dirty="0" smtClean="0">
                <a:cs typeface="B Mitra" panose="00000400000000000000" pitchFamily="2" charset="-78"/>
              </a:rPr>
              <a:t> </a:t>
            </a:r>
            <a:r>
              <a:rPr lang="fa-IR" dirty="0">
                <a:cs typeface="B Mitra" panose="00000400000000000000" pitchFamily="2" charset="-78"/>
              </a:rPr>
              <a:t>دارای 21 </a:t>
            </a:r>
            <a:r>
              <a:rPr lang="fa-IR" dirty="0" smtClean="0">
                <a:cs typeface="B Mitra" panose="00000400000000000000" pitchFamily="2" charset="-78"/>
              </a:rPr>
              <a:t>آبادی دارای سکنه </a:t>
            </a:r>
            <a:r>
              <a:rPr lang="fa-IR" dirty="0">
                <a:cs typeface="B Mitra" panose="00000400000000000000" pitchFamily="2" charset="-78"/>
              </a:rPr>
              <a:t>بوده که از این تعداد 10 آبادی در دهستان سلطانیه و 11 آبادی در دهستان </a:t>
            </a:r>
            <a:r>
              <a:rPr lang="fa-IR" dirty="0" smtClean="0">
                <a:cs typeface="B Mitra" panose="00000400000000000000" pitchFamily="2" charset="-78"/>
              </a:rPr>
              <a:t>سنبل آباد </a:t>
            </a:r>
            <a:r>
              <a:rPr lang="fa-IR" dirty="0">
                <a:cs typeface="B Mitra" panose="00000400000000000000" pitchFamily="2" charset="-78"/>
              </a:rPr>
              <a:t>می </a:t>
            </a:r>
            <a:r>
              <a:rPr lang="fa-IR" dirty="0" smtClean="0">
                <a:cs typeface="B Mitra" panose="00000400000000000000" pitchFamily="2" charset="-78"/>
              </a:rPr>
              <a:t>باشند.</a:t>
            </a:r>
          </a:p>
          <a:p>
            <a:pPr algn="r" rtl="1"/>
            <a:endParaRPr lang="en-US" dirty="0">
              <a:cs typeface="B Mitra" panose="00000400000000000000" pitchFamily="2" charset="-78"/>
            </a:endParaRPr>
          </a:p>
        </p:txBody>
      </p:sp>
    </p:spTree>
    <p:extLst>
      <p:ext uri="{BB962C8B-B14F-4D97-AF65-F5344CB8AC3E}">
        <p14:creationId xmlns:p14="http://schemas.microsoft.com/office/powerpoint/2010/main" val="23238935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97450125"/>
              </p:ext>
            </p:extLst>
          </p:nvPr>
        </p:nvGraphicFramePr>
        <p:xfrm>
          <a:off x="4929505" y="609600"/>
          <a:ext cx="4214495" cy="1872996"/>
        </p:xfrm>
        <a:graphic>
          <a:graphicData uri="http://schemas.openxmlformats.org/drawingml/2006/table">
            <a:tbl>
              <a:tblPr rtl="1" firstRow="1" firstCol="1" bandRow="1">
                <a:tableStyleId>{5C22544A-7EE6-4342-B048-85BDC9FD1C3A}</a:tableStyleId>
              </a:tblPr>
              <a:tblGrid>
                <a:gridCol w="879475">
                  <a:extLst>
                    <a:ext uri="{9D8B030D-6E8A-4147-A177-3AD203B41FA5}">
                      <a16:colId xmlns:a16="http://schemas.microsoft.com/office/drawing/2014/main" val="2640531757"/>
                    </a:ext>
                  </a:extLst>
                </a:gridCol>
                <a:gridCol w="1118870">
                  <a:extLst>
                    <a:ext uri="{9D8B030D-6E8A-4147-A177-3AD203B41FA5}">
                      <a16:colId xmlns:a16="http://schemas.microsoft.com/office/drawing/2014/main" val="3011103965"/>
                    </a:ext>
                  </a:extLst>
                </a:gridCol>
                <a:gridCol w="1118870">
                  <a:extLst>
                    <a:ext uri="{9D8B030D-6E8A-4147-A177-3AD203B41FA5}">
                      <a16:colId xmlns:a16="http://schemas.microsoft.com/office/drawing/2014/main" val="3860027353"/>
                    </a:ext>
                  </a:extLst>
                </a:gridCol>
                <a:gridCol w="1097280">
                  <a:extLst>
                    <a:ext uri="{9D8B030D-6E8A-4147-A177-3AD203B41FA5}">
                      <a16:colId xmlns:a16="http://schemas.microsoft.com/office/drawing/2014/main" val="565601191"/>
                    </a:ext>
                  </a:extLst>
                </a:gridCol>
              </a:tblGrid>
              <a:tr h="142875">
                <a:tc rowSpan="2">
                  <a:txBody>
                    <a:bodyPr/>
                    <a:lstStyle/>
                    <a:p>
                      <a:pPr algn="ctr" rtl="1">
                        <a:lnSpc>
                          <a:spcPct val="135000"/>
                        </a:lnSpc>
                        <a:spcAft>
                          <a:spcPts val="0"/>
                        </a:spcAft>
                      </a:pPr>
                      <a:r>
                        <a:rPr lang="fa-IR" sz="1600">
                          <a:effectLst/>
                          <a:cs typeface="B Koodak" panose="00000700000000000000" pitchFamily="2" charset="-78"/>
                        </a:rPr>
                        <a:t>نام منظومه</a:t>
                      </a:r>
                      <a:endParaRPr lang="en-US" sz="28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gridSpan="3">
                  <a:txBody>
                    <a:bodyPr/>
                    <a:lstStyle/>
                    <a:p>
                      <a:pPr algn="ctr" rtl="1">
                        <a:lnSpc>
                          <a:spcPct val="135000"/>
                        </a:lnSpc>
                        <a:spcAft>
                          <a:spcPts val="0"/>
                        </a:spcAft>
                      </a:pPr>
                      <a:r>
                        <a:rPr lang="fa-IR" sz="1600" dirty="0">
                          <a:effectLst/>
                          <a:cs typeface="B Koodak" panose="00000700000000000000" pitchFamily="2" charset="-78"/>
                        </a:rPr>
                        <a:t>تعداد آبادی‌ها</a:t>
                      </a:r>
                      <a:endParaRPr lang="en-US" sz="2800" b="1" dirty="0">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42508641"/>
                  </a:ext>
                </a:extLst>
              </a:tr>
              <a:tr h="432816">
                <a:tc vMerge="1">
                  <a:txBody>
                    <a:bodyPr/>
                    <a:lstStyle/>
                    <a:p>
                      <a:endParaRPr lang="en-US"/>
                    </a:p>
                  </a:txBody>
                  <a:tcPr/>
                </a:tc>
                <a:tc>
                  <a:txBody>
                    <a:bodyPr/>
                    <a:lstStyle/>
                    <a:p>
                      <a:pPr algn="ctr" rtl="1">
                        <a:lnSpc>
                          <a:spcPct val="135000"/>
                        </a:lnSpc>
                        <a:spcAft>
                          <a:spcPts val="0"/>
                        </a:spcAft>
                      </a:pPr>
                      <a:r>
                        <a:rPr lang="fa-IR" sz="1600">
                          <a:effectLst/>
                          <a:cs typeface="B Koodak" panose="00000700000000000000" pitchFamily="2" charset="-78"/>
                        </a:rPr>
                        <a:t>جمع</a:t>
                      </a:r>
                      <a:endParaRPr lang="en-US" sz="28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600">
                          <a:effectLst/>
                          <a:cs typeface="B Koodak" panose="00000700000000000000" pitchFamily="2" charset="-78"/>
                        </a:rPr>
                        <a:t>دارای سکنه</a:t>
                      </a:r>
                      <a:endParaRPr lang="en-US" sz="28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600">
                          <a:effectLst/>
                          <a:cs typeface="B Koodak" panose="00000700000000000000" pitchFamily="2" charset="-78"/>
                        </a:rPr>
                        <a:t>خالی از سکنه</a:t>
                      </a:r>
                      <a:endParaRPr lang="en-US" sz="28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extLst>
                  <a:ext uri="{0D108BD9-81ED-4DB2-BD59-A6C34878D82A}">
                    <a16:rowId xmlns:a16="http://schemas.microsoft.com/office/drawing/2014/main" val="273133928"/>
                  </a:ext>
                </a:extLst>
              </a:tr>
              <a:tr h="0">
                <a:tc>
                  <a:txBody>
                    <a:bodyPr/>
                    <a:lstStyle/>
                    <a:p>
                      <a:pPr algn="ctr" rtl="1">
                        <a:lnSpc>
                          <a:spcPct val="135000"/>
                        </a:lnSpc>
                        <a:spcAft>
                          <a:spcPts val="0"/>
                        </a:spcAft>
                      </a:pPr>
                      <a:r>
                        <a:rPr lang="fa-IR" sz="1800" b="0">
                          <a:effectLst/>
                          <a:latin typeface="Calibri" panose="020F0502020204030204" pitchFamily="34" charset="0"/>
                          <a:ea typeface="Times New Roman" panose="02020603050405020304" pitchFamily="18" charset="0"/>
                          <a:cs typeface="B Koodak" panose="00000700000000000000" pitchFamily="2" charset="-78"/>
                        </a:rPr>
                        <a:t>مرکزی</a:t>
                      </a:r>
                      <a:endParaRPr lang="en-US" sz="32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800" b="0">
                          <a:effectLst/>
                          <a:latin typeface="Calibri" panose="020F0502020204030204" pitchFamily="34" charset="0"/>
                          <a:ea typeface="Times New Roman" panose="02020603050405020304" pitchFamily="18" charset="0"/>
                          <a:cs typeface="B Koodak" panose="00000700000000000000" pitchFamily="2" charset="-78"/>
                        </a:rPr>
                        <a:t>21</a:t>
                      </a:r>
                      <a:endParaRPr lang="en-US" sz="32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800" b="0">
                          <a:effectLst/>
                          <a:latin typeface="Calibri" panose="020F0502020204030204" pitchFamily="34" charset="0"/>
                          <a:ea typeface="Times New Roman" panose="02020603050405020304" pitchFamily="18" charset="0"/>
                          <a:cs typeface="B Koodak" panose="00000700000000000000" pitchFamily="2" charset="-78"/>
                        </a:rPr>
                        <a:t>21</a:t>
                      </a:r>
                      <a:endParaRPr lang="en-US" sz="32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800" b="0">
                          <a:effectLst/>
                          <a:latin typeface="Calibri" panose="020F0502020204030204" pitchFamily="34" charset="0"/>
                          <a:ea typeface="Times New Roman" panose="02020603050405020304" pitchFamily="18" charset="0"/>
                          <a:cs typeface="B Koodak" panose="00000700000000000000" pitchFamily="2" charset="-78"/>
                        </a:rPr>
                        <a:t>-</a:t>
                      </a:r>
                      <a:endParaRPr lang="en-US" sz="32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extLst>
                  <a:ext uri="{0D108BD9-81ED-4DB2-BD59-A6C34878D82A}">
                    <a16:rowId xmlns:a16="http://schemas.microsoft.com/office/drawing/2014/main" val="2324979468"/>
                  </a:ext>
                </a:extLst>
              </a:tr>
              <a:tr h="0">
                <a:tc>
                  <a:txBody>
                    <a:bodyPr/>
                    <a:lstStyle/>
                    <a:p>
                      <a:pPr algn="ctr" rtl="1">
                        <a:lnSpc>
                          <a:spcPct val="135000"/>
                        </a:lnSpc>
                        <a:spcAft>
                          <a:spcPts val="0"/>
                        </a:spcAft>
                      </a:pPr>
                      <a:r>
                        <a:rPr lang="fa-IR" sz="1800" b="0">
                          <a:effectLst/>
                          <a:latin typeface="Calibri" panose="020F0502020204030204" pitchFamily="34" charset="0"/>
                          <a:ea typeface="Times New Roman" panose="02020603050405020304" pitchFamily="18" charset="0"/>
                          <a:cs typeface="B Koodak" panose="00000700000000000000" pitchFamily="2" charset="-78"/>
                        </a:rPr>
                        <a:t>سلطانیه</a:t>
                      </a:r>
                      <a:endParaRPr lang="en-US" sz="32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800" b="0">
                          <a:effectLst/>
                          <a:latin typeface="Calibri" panose="020F0502020204030204" pitchFamily="34" charset="0"/>
                          <a:ea typeface="Times New Roman" panose="02020603050405020304" pitchFamily="18" charset="0"/>
                          <a:cs typeface="B Koodak" panose="00000700000000000000" pitchFamily="2" charset="-78"/>
                        </a:rPr>
                        <a:t>10</a:t>
                      </a:r>
                      <a:endParaRPr lang="en-US" sz="32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800" b="0">
                          <a:effectLst/>
                          <a:latin typeface="Calibri" panose="020F0502020204030204" pitchFamily="34" charset="0"/>
                          <a:ea typeface="Times New Roman" panose="02020603050405020304" pitchFamily="18" charset="0"/>
                          <a:cs typeface="B Koodak" panose="00000700000000000000" pitchFamily="2" charset="-78"/>
                        </a:rPr>
                        <a:t>10</a:t>
                      </a:r>
                      <a:endParaRPr lang="en-US" sz="32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800" b="0">
                          <a:effectLst/>
                          <a:latin typeface="Calibri" panose="020F0502020204030204" pitchFamily="34" charset="0"/>
                          <a:ea typeface="Times New Roman" panose="02020603050405020304" pitchFamily="18" charset="0"/>
                          <a:cs typeface="B Koodak" panose="00000700000000000000" pitchFamily="2" charset="-78"/>
                        </a:rPr>
                        <a:t>-</a:t>
                      </a:r>
                      <a:endParaRPr lang="en-US" sz="32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extLst>
                  <a:ext uri="{0D108BD9-81ED-4DB2-BD59-A6C34878D82A}">
                    <a16:rowId xmlns:a16="http://schemas.microsoft.com/office/drawing/2014/main" val="3231272364"/>
                  </a:ext>
                </a:extLst>
              </a:tr>
              <a:tr h="0">
                <a:tc>
                  <a:txBody>
                    <a:bodyPr/>
                    <a:lstStyle/>
                    <a:p>
                      <a:pPr algn="ctr" rtl="1">
                        <a:lnSpc>
                          <a:spcPct val="135000"/>
                        </a:lnSpc>
                        <a:spcAft>
                          <a:spcPts val="0"/>
                        </a:spcAft>
                      </a:pPr>
                      <a:r>
                        <a:rPr lang="fa-IR" sz="1800" b="0">
                          <a:effectLst/>
                          <a:latin typeface="Calibri" panose="020F0502020204030204" pitchFamily="34" charset="0"/>
                          <a:ea typeface="Times New Roman" panose="02020603050405020304" pitchFamily="18" charset="0"/>
                          <a:cs typeface="B Koodak" panose="00000700000000000000" pitchFamily="2" charset="-78"/>
                        </a:rPr>
                        <a:t>سنبل اباد</a:t>
                      </a:r>
                      <a:endParaRPr lang="en-US" sz="32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800" b="0">
                          <a:effectLst/>
                          <a:latin typeface="Calibri" panose="020F0502020204030204" pitchFamily="34" charset="0"/>
                          <a:ea typeface="Times New Roman" panose="02020603050405020304" pitchFamily="18" charset="0"/>
                          <a:cs typeface="B Koodak" panose="00000700000000000000" pitchFamily="2" charset="-78"/>
                        </a:rPr>
                        <a:t>11</a:t>
                      </a:r>
                      <a:endParaRPr lang="en-US" sz="32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800" b="0">
                          <a:effectLst/>
                          <a:latin typeface="Calibri" panose="020F0502020204030204" pitchFamily="34" charset="0"/>
                          <a:ea typeface="Times New Roman" panose="02020603050405020304" pitchFamily="18" charset="0"/>
                          <a:cs typeface="B Koodak" panose="00000700000000000000" pitchFamily="2" charset="-78"/>
                        </a:rPr>
                        <a:t>11</a:t>
                      </a:r>
                      <a:endParaRPr lang="en-US" sz="32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800" b="0" dirty="0">
                          <a:effectLst/>
                          <a:latin typeface="Calibri" panose="020F0502020204030204" pitchFamily="34" charset="0"/>
                          <a:ea typeface="Times New Roman" panose="02020603050405020304" pitchFamily="18" charset="0"/>
                          <a:cs typeface="B Koodak" panose="00000700000000000000" pitchFamily="2" charset="-78"/>
                        </a:rPr>
                        <a:t>-</a:t>
                      </a:r>
                      <a:endParaRPr lang="en-US" sz="3200" b="1" dirty="0">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extLst>
                  <a:ext uri="{0D108BD9-81ED-4DB2-BD59-A6C34878D82A}">
                    <a16:rowId xmlns:a16="http://schemas.microsoft.com/office/drawing/2014/main" val="1356902968"/>
                  </a:ext>
                </a:extLst>
              </a:tr>
            </a:tbl>
          </a:graphicData>
        </a:graphic>
      </p:graphicFrame>
      <p:pic>
        <p:nvPicPr>
          <p:cNvPr id="2" name="Picture 1"/>
          <p:cNvPicPr>
            <a:picLocks noChangeAspect="1"/>
          </p:cNvPicPr>
          <p:nvPr/>
        </p:nvPicPr>
        <p:blipFill>
          <a:blip r:embed="rId2"/>
          <a:stretch>
            <a:fillRect/>
          </a:stretch>
        </p:blipFill>
        <p:spPr>
          <a:xfrm>
            <a:off x="228600" y="2410587"/>
            <a:ext cx="6297714" cy="4371211"/>
          </a:xfrm>
          <a:prstGeom prst="rect">
            <a:avLst/>
          </a:prstGeom>
        </p:spPr>
      </p:pic>
    </p:spTree>
    <p:extLst>
      <p:ext uri="{BB962C8B-B14F-4D97-AF65-F5344CB8AC3E}">
        <p14:creationId xmlns:p14="http://schemas.microsoft.com/office/powerpoint/2010/main" val="260090104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flipH="1">
            <a:off x="249383" y="1371600"/>
            <a:ext cx="8535092"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609600"/>
            <a:ext cx="8229600" cy="914400"/>
          </a:xfrm>
        </p:spPr>
        <p:txBody>
          <a:bodyPr/>
          <a:lstStyle/>
          <a:p>
            <a:pPr algn="r" rtl="1"/>
            <a:r>
              <a:rPr lang="fa-IR" dirty="0" smtClean="0">
                <a:cs typeface="B Homa" panose="00000400000000000000" pitchFamily="2" charset="-78"/>
              </a:rPr>
              <a:t>منظومه باغ حلی</a:t>
            </a:r>
            <a:endParaRPr lang="en-US" dirty="0">
              <a:cs typeface="B Homa" panose="00000400000000000000" pitchFamily="2" charset="-78"/>
            </a:endParaRPr>
          </a:p>
        </p:txBody>
      </p:sp>
      <p:sp>
        <p:nvSpPr>
          <p:cNvPr id="3" name="Content Placeholder 2"/>
          <p:cNvSpPr>
            <a:spLocks noGrp="1"/>
          </p:cNvSpPr>
          <p:nvPr>
            <p:ph idx="1"/>
          </p:nvPr>
        </p:nvSpPr>
        <p:spPr>
          <a:xfrm>
            <a:off x="457200" y="1524000"/>
            <a:ext cx="8229600" cy="5029200"/>
          </a:xfrm>
        </p:spPr>
        <p:txBody>
          <a:bodyPr>
            <a:noAutofit/>
          </a:bodyPr>
          <a:lstStyle/>
          <a:p>
            <a:pPr algn="r" rtl="1"/>
            <a:r>
              <a:rPr lang="fa-IR" dirty="0">
                <a:cs typeface="B Mitra" panose="00000400000000000000" pitchFamily="2" charset="-78"/>
              </a:rPr>
              <a:t>منظومه باغ حلی که بخش باغ حلی شهرستان سلطانیه را شامل می شود، با وسعت 530 کیلومتر مربع در شمال غرب کشور در شرق استان زنجان و با گسترش شمال شرقی - جنوب غربی در شمال شهرستان سلطانیه واقع شده است. </a:t>
            </a:r>
            <a:endParaRPr lang="fa-IR" dirty="0" smtClean="0">
              <a:cs typeface="B Mitra" panose="00000400000000000000" pitchFamily="2" charset="-78"/>
            </a:endParaRPr>
          </a:p>
          <a:p>
            <a:pPr algn="r" rtl="1"/>
            <a:r>
              <a:rPr lang="fa-IR" dirty="0" smtClean="0">
                <a:cs typeface="B Mitra" panose="00000400000000000000" pitchFamily="2" charset="-78"/>
              </a:rPr>
              <a:t>این </a:t>
            </a:r>
            <a:r>
              <a:rPr lang="fa-IR" dirty="0">
                <a:cs typeface="B Mitra" panose="00000400000000000000" pitchFamily="2" charset="-78"/>
              </a:rPr>
              <a:t>منظومه از نظر موقعیت طبیعی در منطقه ای کوهستانی و نیمه کوهستانی واقع شده است. </a:t>
            </a:r>
            <a:endParaRPr lang="fa-IR" dirty="0" smtClean="0">
              <a:cs typeface="B Mitra" panose="00000400000000000000" pitchFamily="2" charset="-78"/>
            </a:endParaRPr>
          </a:p>
          <a:p>
            <a:pPr algn="r" rtl="1"/>
            <a:r>
              <a:rPr lang="fa-IR" dirty="0">
                <a:cs typeface="B Mitra" panose="00000400000000000000" pitchFamily="2" charset="-78"/>
              </a:rPr>
              <a:t>این منظومه دارای دو دهستان گوزلدره و قره بلاغ و 29 آبادی می باشد که از این تعداد  23 آبادی دارای سکنه هستند. از مجموع آبادی های مستقر در منظومه 10 آبادی در دهستان گوزلدره  و 19 آبادی در دهستان قره بلاغ استقرار یافته‌اند. </a:t>
            </a:r>
            <a:r>
              <a:rPr lang="fa-IR" dirty="0" smtClean="0">
                <a:cs typeface="B Mitra" panose="00000400000000000000" pitchFamily="2" charset="-78"/>
              </a:rPr>
              <a:t>روستای گوزلدره سفلی </a:t>
            </a:r>
            <a:r>
              <a:rPr lang="fa-IR" dirty="0">
                <a:cs typeface="B Mitra" panose="00000400000000000000" pitchFamily="2" charset="-78"/>
              </a:rPr>
              <a:t>مرکز بخش باغ حلی است، لازم به ذکر است این منظومه فاقد نقطه شهری است.</a:t>
            </a:r>
            <a:endParaRPr lang="en-US" dirty="0">
              <a:cs typeface="B Mitra" panose="00000400000000000000" pitchFamily="2" charset="-78"/>
            </a:endParaRPr>
          </a:p>
        </p:txBody>
      </p:sp>
    </p:spTree>
    <p:extLst>
      <p:ext uri="{BB962C8B-B14F-4D97-AF65-F5344CB8AC3E}">
        <p14:creationId xmlns:p14="http://schemas.microsoft.com/office/powerpoint/2010/main" val="12216926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47464863"/>
              </p:ext>
            </p:extLst>
          </p:nvPr>
        </p:nvGraphicFramePr>
        <p:xfrm>
          <a:off x="4929505" y="609600"/>
          <a:ext cx="4214495" cy="1645920"/>
        </p:xfrm>
        <a:graphic>
          <a:graphicData uri="http://schemas.openxmlformats.org/drawingml/2006/table">
            <a:tbl>
              <a:tblPr rtl="1" firstRow="1" firstCol="1" bandRow="1">
                <a:tableStyleId>{5C22544A-7EE6-4342-B048-85BDC9FD1C3A}</a:tableStyleId>
              </a:tblPr>
              <a:tblGrid>
                <a:gridCol w="879475">
                  <a:extLst>
                    <a:ext uri="{9D8B030D-6E8A-4147-A177-3AD203B41FA5}">
                      <a16:colId xmlns:a16="http://schemas.microsoft.com/office/drawing/2014/main" val="2640531757"/>
                    </a:ext>
                  </a:extLst>
                </a:gridCol>
                <a:gridCol w="1118870">
                  <a:extLst>
                    <a:ext uri="{9D8B030D-6E8A-4147-A177-3AD203B41FA5}">
                      <a16:colId xmlns:a16="http://schemas.microsoft.com/office/drawing/2014/main" val="3011103965"/>
                    </a:ext>
                  </a:extLst>
                </a:gridCol>
                <a:gridCol w="1118870">
                  <a:extLst>
                    <a:ext uri="{9D8B030D-6E8A-4147-A177-3AD203B41FA5}">
                      <a16:colId xmlns:a16="http://schemas.microsoft.com/office/drawing/2014/main" val="3860027353"/>
                    </a:ext>
                  </a:extLst>
                </a:gridCol>
                <a:gridCol w="1097280">
                  <a:extLst>
                    <a:ext uri="{9D8B030D-6E8A-4147-A177-3AD203B41FA5}">
                      <a16:colId xmlns:a16="http://schemas.microsoft.com/office/drawing/2014/main" val="565601191"/>
                    </a:ext>
                  </a:extLst>
                </a:gridCol>
              </a:tblGrid>
              <a:tr h="142875">
                <a:tc rowSpan="2">
                  <a:txBody>
                    <a:bodyPr/>
                    <a:lstStyle/>
                    <a:p>
                      <a:pPr algn="ctr" rtl="1">
                        <a:lnSpc>
                          <a:spcPct val="135000"/>
                        </a:lnSpc>
                        <a:spcAft>
                          <a:spcPts val="0"/>
                        </a:spcAft>
                      </a:pPr>
                      <a:r>
                        <a:rPr lang="fa-IR" sz="1600">
                          <a:effectLst/>
                          <a:cs typeface="B Koodak" panose="00000700000000000000" pitchFamily="2" charset="-78"/>
                        </a:rPr>
                        <a:t>نام منظومه</a:t>
                      </a:r>
                      <a:endParaRPr lang="en-US" sz="28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gridSpan="3">
                  <a:txBody>
                    <a:bodyPr/>
                    <a:lstStyle/>
                    <a:p>
                      <a:pPr algn="ctr" rtl="1">
                        <a:lnSpc>
                          <a:spcPct val="135000"/>
                        </a:lnSpc>
                        <a:spcAft>
                          <a:spcPts val="0"/>
                        </a:spcAft>
                      </a:pPr>
                      <a:r>
                        <a:rPr lang="fa-IR" sz="1600" dirty="0">
                          <a:effectLst/>
                          <a:cs typeface="B Koodak" panose="00000700000000000000" pitchFamily="2" charset="-78"/>
                        </a:rPr>
                        <a:t>تعداد آبادی‌ها</a:t>
                      </a:r>
                      <a:endParaRPr lang="en-US" sz="2800" b="1" dirty="0">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42508641"/>
                  </a:ext>
                </a:extLst>
              </a:tr>
              <a:tr h="104775">
                <a:tc vMerge="1">
                  <a:txBody>
                    <a:bodyPr/>
                    <a:lstStyle/>
                    <a:p>
                      <a:endParaRPr lang="en-US"/>
                    </a:p>
                  </a:txBody>
                  <a:tcPr/>
                </a:tc>
                <a:tc>
                  <a:txBody>
                    <a:bodyPr/>
                    <a:lstStyle/>
                    <a:p>
                      <a:pPr algn="ctr" rtl="1">
                        <a:lnSpc>
                          <a:spcPct val="135000"/>
                        </a:lnSpc>
                        <a:spcAft>
                          <a:spcPts val="0"/>
                        </a:spcAft>
                      </a:pPr>
                      <a:r>
                        <a:rPr lang="fa-IR" sz="1600">
                          <a:effectLst/>
                          <a:cs typeface="B Koodak" panose="00000700000000000000" pitchFamily="2" charset="-78"/>
                        </a:rPr>
                        <a:t>جمع</a:t>
                      </a:r>
                      <a:endParaRPr lang="en-US" sz="28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600">
                          <a:effectLst/>
                          <a:cs typeface="B Koodak" panose="00000700000000000000" pitchFamily="2" charset="-78"/>
                        </a:rPr>
                        <a:t>دارای سکنه</a:t>
                      </a:r>
                      <a:endParaRPr lang="en-US" sz="28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600">
                          <a:effectLst/>
                          <a:cs typeface="B Koodak" panose="00000700000000000000" pitchFamily="2" charset="-78"/>
                        </a:rPr>
                        <a:t>خالی از سکنه</a:t>
                      </a:r>
                      <a:endParaRPr lang="en-US" sz="28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extLst>
                  <a:ext uri="{0D108BD9-81ED-4DB2-BD59-A6C34878D82A}">
                    <a16:rowId xmlns:a16="http://schemas.microsoft.com/office/drawing/2014/main" val="273133928"/>
                  </a:ext>
                </a:extLst>
              </a:tr>
              <a:tr h="0">
                <a:tc>
                  <a:txBody>
                    <a:bodyPr/>
                    <a:lstStyle/>
                    <a:p>
                      <a:pPr algn="ctr" rtl="1">
                        <a:lnSpc>
                          <a:spcPct val="135000"/>
                        </a:lnSpc>
                        <a:spcAft>
                          <a:spcPts val="0"/>
                        </a:spcAft>
                      </a:pPr>
                      <a:r>
                        <a:rPr lang="fa-IR" sz="1600">
                          <a:effectLst/>
                          <a:cs typeface="B Koodak" panose="00000700000000000000" pitchFamily="2" charset="-78"/>
                        </a:rPr>
                        <a:t>باغ حلی</a:t>
                      </a:r>
                      <a:endParaRPr lang="en-US" sz="28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600">
                          <a:effectLst/>
                          <a:cs typeface="B Koodak" panose="00000700000000000000" pitchFamily="2" charset="-78"/>
                        </a:rPr>
                        <a:t>29</a:t>
                      </a:r>
                      <a:endParaRPr lang="en-US" sz="28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600">
                          <a:effectLst/>
                          <a:cs typeface="B Koodak" panose="00000700000000000000" pitchFamily="2" charset="-78"/>
                        </a:rPr>
                        <a:t>23</a:t>
                      </a:r>
                      <a:endParaRPr lang="en-US" sz="28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600">
                          <a:effectLst/>
                          <a:cs typeface="B Koodak" panose="00000700000000000000" pitchFamily="2" charset="-78"/>
                        </a:rPr>
                        <a:t>6</a:t>
                      </a:r>
                      <a:endParaRPr lang="en-US" sz="28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extLst>
                  <a:ext uri="{0D108BD9-81ED-4DB2-BD59-A6C34878D82A}">
                    <a16:rowId xmlns:a16="http://schemas.microsoft.com/office/drawing/2014/main" val="2324979468"/>
                  </a:ext>
                </a:extLst>
              </a:tr>
              <a:tr h="0">
                <a:tc>
                  <a:txBody>
                    <a:bodyPr/>
                    <a:lstStyle/>
                    <a:p>
                      <a:pPr algn="ctr" rtl="1">
                        <a:lnSpc>
                          <a:spcPct val="135000"/>
                        </a:lnSpc>
                        <a:spcAft>
                          <a:spcPts val="0"/>
                        </a:spcAft>
                      </a:pPr>
                      <a:r>
                        <a:rPr lang="fa-IR" sz="1600">
                          <a:effectLst/>
                          <a:cs typeface="B Koodak" panose="00000700000000000000" pitchFamily="2" charset="-78"/>
                        </a:rPr>
                        <a:t>گوزل دره</a:t>
                      </a:r>
                      <a:endParaRPr lang="en-US" sz="28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600">
                          <a:effectLst/>
                          <a:cs typeface="B Koodak" panose="00000700000000000000" pitchFamily="2" charset="-78"/>
                        </a:rPr>
                        <a:t>10</a:t>
                      </a:r>
                      <a:endParaRPr lang="en-US" sz="28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600">
                          <a:effectLst/>
                          <a:cs typeface="B Koodak" panose="00000700000000000000" pitchFamily="2" charset="-78"/>
                        </a:rPr>
                        <a:t>8</a:t>
                      </a:r>
                      <a:endParaRPr lang="en-US" sz="28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600">
                          <a:effectLst/>
                          <a:cs typeface="B Koodak" panose="00000700000000000000" pitchFamily="2" charset="-78"/>
                        </a:rPr>
                        <a:t>2</a:t>
                      </a:r>
                      <a:endParaRPr lang="en-US" sz="28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extLst>
                  <a:ext uri="{0D108BD9-81ED-4DB2-BD59-A6C34878D82A}">
                    <a16:rowId xmlns:a16="http://schemas.microsoft.com/office/drawing/2014/main" val="3231272364"/>
                  </a:ext>
                </a:extLst>
              </a:tr>
              <a:tr h="0">
                <a:tc>
                  <a:txBody>
                    <a:bodyPr/>
                    <a:lstStyle/>
                    <a:p>
                      <a:pPr algn="ctr" rtl="1">
                        <a:lnSpc>
                          <a:spcPct val="135000"/>
                        </a:lnSpc>
                        <a:spcAft>
                          <a:spcPts val="0"/>
                        </a:spcAft>
                      </a:pPr>
                      <a:r>
                        <a:rPr lang="fa-IR" sz="1600">
                          <a:effectLst/>
                          <a:cs typeface="B Koodak" panose="00000700000000000000" pitchFamily="2" charset="-78"/>
                        </a:rPr>
                        <a:t>قره بلاغ</a:t>
                      </a:r>
                      <a:endParaRPr lang="en-US" sz="28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600">
                          <a:effectLst/>
                          <a:cs typeface="B Koodak" panose="00000700000000000000" pitchFamily="2" charset="-78"/>
                        </a:rPr>
                        <a:t>19</a:t>
                      </a:r>
                      <a:endParaRPr lang="en-US" sz="28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600">
                          <a:effectLst/>
                          <a:cs typeface="B Koodak" panose="00000700000000000000" pitchFamily="2" charset="-78"/>
                        </a:rPr>
                        <a:t>15</a:t>
                      </a:r>
                      <a:endParaRPr lang="en-US" sz="28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600" dirty="0">
                          <a:effectLst/>
                          <a:cs typeface="B Koodak" panose="00000700000000000000" pitchFamily="2" charset="-78"/>
                        </a:rPr>
                        <a:t>4</a:t>
                      </a:r>
                      <a:endParaRPr lang="en-US" sz="2800" b="1" dirty="0">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extLst>
                  <a:ext uri="{0D108BD9-81ED-4DB2-BD59-A6C34878D82A}">
                    <a16:rowId xmlns:a16="http://schemas.microsoft.com/office/drawing/2014/main" val="1356902968"/>
                  </a:ext>
                </a:extLst>
              </a:tr>
            </a:tbl>
          </a:graphicData>
        </a:graphic>
      </p:graphicFrame>
      <p:pic>
        <p:nvPicPr>
          <p:cNvPr id="5" name="Picture 4"/>
          <p:cNvPicPr>
            <a:picLocks noChangeAspect="1"/>
          </p:cNvPicPr>
          <p:nvPr/>
        </p:nvPicPr>
        <p:blipFill>
          <a:blip r:embed="rId2"/>
          <a:stretch>
            <a:fillRect/>
          </a:stretch>
        </p:blipFill>
        <p:spPr>
          <a:xfrm>
            <a:off x="304800" y="2286000"/>
            <a:ext cx="6555970" cy="4558145"/>
          </a:xfrm>
          <a:prstGeom prst="rect">
            <a:avLst/>
          </a:prstGeom>
        </p:spPr>
      </p:pic>
    </p:spTree>
    <p:extLst>
      <p:ext uri="{BB962C8B-B14F-4D97-AF65-F5344CB8AC3E}">
        <p14:creationId xmlns:p14="http://schemas.microsoft.com/office/powerpoint/2010/main" val="370948747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685800"/>
          </a:xfrm>
        </p:spPr>
        <p:txBody>
          <a:bodyPr>
            <a:normAutofit/>
          </a:bodyPr>
          <a:lstStyle/>
          <a:p>
            <a:pPr algn="r" rtl="1"/>
            <a:r>
              <a:rPr lang="fa-IR" sz="3200" dirty="0" smtClean="0">
                <a:cs typeface="B Koodak" panose="00000700000000000000" pitchFamily="2" charset="-78"/>
              </a:rPr>
              <a:t>2-ویژگی های ساختاری و عملکردی نظام محیطی</a:t>
            </a:r>
            <a:endParaRPr lang="en-US" sz="3200" dirty="0">
              <a:cs typeface="B Koodak" panose="00000700000000000000" pitchFamily="2" charset="-78"/>
            </a:endParaRPr>
          </a:p>
        </p:txBody>
      </p:sp>
      <p:sp>
        <p:nvSpPr>
          <p:cNvPr id="3" name="Content Placeholder 2"/>
          <p:cNvSpPr>
            <a:spLocks noGrp="1"/>
          </p:cNvSpPr>
          <p:nvPr>
            <p:ph idx="1"/>
          </p:nvPr>
        </p:nvSpPr>
        <p:spPr>
          <a:xfrm>
            <a:off x="457200" y="1891048"/>
            <a:ext cx="8229600" cy="4235115"/>
          </a:xfrm>
          <a:ln>
            <a:solidFill>
              <a:schemeClr val="accent1">
                <a:alpha val="98000"/>
              </a:schemeClr>
            </a:solidFill>
          </a:ln>
        </p:spPr>
        <p:txBody>
          <a:bodyPr>
            <a:normAutofit/>
          </a:bodyPr>
          <a:lstStyle/>
          <a:p>
            <a:pPr algn="justLow" rtl="1"/>
            <a:r>
              <a:rPr lang="fa-IR" dirty="0">
                <a:cs typeface="B Mitra" panose="00000400000000000000" pitchFamily="2" charset="-78"/>
              </a:rPr>
              <a:t>بر اساس جمع بست مطالعات ساختاری - کارکردی در بخش نخست، عوامل محیطی – اکولوژیک به ویژه ساختار زمین و اشکال </a:t>
            </a:r>
            <a:r>
              <a:rPr lang="fa-IR" dirty="0" err="1">
                <a:cs typeface="B Mitra" panose="00000400000000000000" pitchFamily="2" charset="-78"/>
              </a:rPr>
              <a:t>ناهمواری</a:t>
            </a:r>
            <a:r>
              <a:rPr lang="fa-IR" dirty="0">
                <a:cs typeface="B Mitra" panose="00000400000000000000" pitchFamily="2" charset="-78"/>
              </a:rPr>
              <a:t>، به همراه پوشش گیاهی ( پوشش </a:t>
            </a:r>
            <a:r>
              <a:rPr lang="fa-IR" dirty="0" err="1">
                <a:cs typeface="B Mitra" panose="00000400000000000000" pitchFamily="2" charset="-78"/>
              </a:rPr>
              <a:t>مرتعی</a:t>
            </a:r>
            <a:r>
              <a:rPr lang="fa-IR" dirty="0">
                <a:cs typeface="B Mitra" panose="00000400000000000000" pitchFamily="2" charset="-78"/>
              </a:rPr>
              <a:t> ) و منابع آب سطحی ( رودخانه </a:t>
            </a:r>
            <a:r>
              <a:rPr lang="fa-IR" dirty="0" err="1" smtClean="0">
                <a:cs typeface="B Mitra" panose="00000400000000000000" pitchFamily="2" charset="-78"/>
              </a:rPr>
              <a:t>زنجانرود</a:t>
            </a:r>
            <a:r>
              <a:rPr lang="fa-IR" dirty="0" smtClean="0">
                <a:cs typeface="B Mitra" panose="00000400000000000000" pitchFamily="2" charset="-78"/>
              </a:rPr>
              <a:t> </a:t>
            </a:r>
            <a:r>
              <a:rPr lang="fa-IR" dirty="0">
                <a:cs typeface="B Mitra" panose="00000400000000000000" pitchFamily="2" charset="-78"/>
              </a:rPr>
              <a:t>) و زیرزمینی و منابع خاک نقش مهمی در شکل گیری ساختار و سازمان فضایی منظومه داشته </a:t>
            </a:r>
            <a:r>
              <a:rPr lang="fa-IR" dirty="0" err="1">
                <a:cs typeface="B Mitra" panose="00000400000000000000" pitchFamily="2" charset="-78"/>
              </a:rPr>
              <a:t>اند</a:t>
            </a:r>
            <a:r>
              <a:rPr lang="fa-IR" dirty="0">
                <a:cs typeface="B Mitra" panose="00000400000000000000" pitchFamily="2" charset="-78"/>
              </a:rPr>
              <a:t>. </a:t>
            </a:r>
            <a:endParaRPr lang="fa-IR" dirty="0" smtClean="0">
              <a:cs typeface="B Mitra" panose="00000400000000000000" pitchFamily="2" charset="-78"/>
            </a:endParaRPr>
          </a:p>
          <a:p>
            <a:pPr algn="justLow" rtl="1"/>
            <a:r>
              <a:rPr lang="fa-IR" dirty="0">
                <a:cs typeface="B Mitra" panose="00000400000000000000" pitchFamily="2" charset="-78"/>
              </a:rPr>
              <a:t>این منظومه در حریم گسل اصلی سلطانیه واقع شده و جزء مناطق با خطر متوسط و زیاد زلزله قرار دارد. </a:t>
            </a:r>
            <a:endParaRPr lang="fa-IR" dirty="0" smtClean="0">
              <a:cs typeface="B Mitra" panose="00000400000000000000" pitchFamily="2" charset="-78"/>
            </a:endParaRPr>
          </a:p>
          <a:p>
            <a:pPr algn="justLow" rtl="1"/>
            <a:r>
              <a:rPr lang="fa-IR" dirty="0">
                <a:cs typeface="B Mitra" panose="00000400000000000000" pitchFamily="2" charset="-78"/>
              </a:rPr>
              <a:t>استقرار منظومه مرکزی سلطانیه در پهنه ساختاری زنجان- سلطانیه به منظومه سیمایی کوهستانی بخشیده است</a:t>
            </a:r>
            <a:r>
              <a:rPr lang="fa-IR" dirty="0" smtClean="0">
                <a:cs typeface="B Mitra" panose="00000400000000000000" pitchFamily="2" charset="-78"/>
              </a:rPr>
              <a:t>.</a:t>
            </a:r>
          </a:p>
          <a:p>
            <a:pPr algn="justLow" rtl="1"/>
            <a:r>
              <a:rPr lang="fa-IR" dirty="0" smtClean="0">
                <a:cs typeface="B Mitra" panose="00000400000000000000" pitchFamily="2" charset="-78"/>
              </a:rPr>
              <a:t>منظومه </a:t>
            </a:r>
            <a:r>
              <a:rPr lang="fa-IR" dirty="0">
                <a:cs typeface="B Mitra" panose="00000400000000000000" pitchFamily="2" charset="-78"/>
              </a:rPr>
              <a:t>مرکزی سلطانیه داراي شرايط اقليمي نیمه خشک سرد است. </a:t>
            </a:r>
            <a:endParaRPr lang="fa-IR" dirty="0" smtClean="0">
              <a:cs typeface="B Mitra" panose="00000400000000000000" pitchFamily="2" charset="-78"/>
            </a:endParaRPr>
          </a:p>
          <a:p>
            <a:pPr algn="justLow" rtl="1"/>
            <a:endParaRPr lang="en-US" dirty="0">
              <a:cs typeface="B Mitra" panose="00000400000000000000" pitchFamily="2" charset="-78"/>
            </a:endParaRPr>
          </a:p>
        </p:txBody>
      </p:sp>
      <p:sp>
        <p:nvSpPr>
          <p:cNvPr id="4" name="Rectangle 3"/>
          <p:cNvSpPr/>
          <p:nvPr/>
        </p:nvSpPr>
        <p:spPr>
          <a:xfrm>
            <a:off x="6534348" y="1521716"/>
            <a:ext cx="1677062" cy="369332"/>
          </a:xfrm>
          <a:prstGeom prst="rect">
            <a:avLst/>
          </a:prstGeom>
        </p:spPr>
        <p:txBody>
          <a:bodyPr wrap="none">
            <a:spAutoFit/>
          </a:bodyPr>
          <a:lstStyle/>
          <a:p>
            <a:pPr algn="just" rtl="1"/>
            <a:r>
              <a:rPr lang="fa-IR" dirty="0">
                <a:cs typeface="B Koodak" panose="00000700000000000000" pitchFamily="2" charset="-78"/>
              </a:rPr>
              <a:t>1-2: بخش </a:t>
            </a:r>
            <a:r>
              <a:rPr lang="fa-IR" dirty="0" smtClean="0">
                <a:cs typeface="B Koodak" panose="00000700000000000000" pitchFamily="2" charset="-78"/>
              </a:rPr>
              <a:t>مرکزی</a:t>
            </a:r>
            <a:endParaRPr lang="en-US" dirty="0">
              <a:cs typeface="B Koodak" panose="00000700000000000000" pitchFamily="2" charset="-78"/>
            </a:endParaRPr>
          </a:p>
        </p:txBody>
      </p:sp>
      <p:cxnSp>
        <p:nvCxnSpPr>
          <p:cNvPr id="5" name="Straight Connector 4"/>
          <p:cNvCxnSpPr/>
          <p:nvPr/>
        </p:nvCxnSpPr>
        <p:spPr>
          <a:xfrm flipH="1">
            <a:off x="629689" y="14478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14773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685800"/>
          </a:xfrm>
        </p:spPr>
        <p:txBody>
          <a:bodyPr>
            <a:normAutofit/>
          </a:bodyPr>
          <a:lstStyle/>
          <a:p>
            <a:pPr algn="r" rtl="1"/>
            <a:r>
              <a:rPr lang="fa-IR" sz="3200" dirty="0" smtClean="0">
                <a:cs typeface="B Koodak" panose="00000700000000000000" pitchFamily="2" charset="-78"/>
              </a:rPr>
              <a:t>2-ادامه ویژگی های ساختاری و عملکردی نظام محیطی</a:t>
            </a:r>
            <a:endParaRPr lang="en-US" sz="3200" dirty="0">
              <a:cs typeface="B Koodak" panose="00000700000000000000" pitchFamily="2" charset="-78"/>
            </a:endParaRPr>
          </a:p>
        </p:txBody>
      </p:sp>
      <p:sp>
        <p:nvSpPr>
          <p:cNvPr id="3" name="Content Placeholder 2"/>
          <p:cNvSpPr>
            <a:spLocks noGrp="1"/>
          </p:cNvSpPr>
          <p:nvPr>
            <p:ph idx="1"/>
          </p:nvPr>
        </p:nvSpPr>
        <p:spPr>
          <a:xfrm>
            <a:off x="457200" y="1891048"/>
            <a:ext cx="8229600" cy="4235115"/>
          </a:xfrm>
          <a:ln>
            <a:solidFill>
              <a:schemeClr val="accent1">
                <a:alpha val="98000"/>
              </a:schemeClr>
            </a:solidFill>
          </a:ln>
        </p:spPr>
        <p:txBody>
          <a:bodyPr>
            <a:normAutofit/>
          </a:bodyPr>
          <a:lstStyle/>
          <a:p>
            <a:pPr algn="justLow" rtl="1"/>
            <a:r>
              <a:rPr lang="fa-IR" dirty="0">
                <a:cs typeface="B Mitra" panose="00000400000000000000" pitchFamily="2" charset="-78"/>
              </a:rPr>
              <a:t>متوسط دمای سالانه منظومه 9.9 سانتی </a:t>
            </a:r>
            <a:r>
              <a:rPr lang="fa-IR" dirty="0" err="1">
                <a:cs typeface="B Mitra" panose="00000400000000000000" pitchFamily="2" charset="-78"/>
              </a:rPr>
              <a:t>گراد</a:t>
            </a:r>
            <a:r>
              <a:rPr lang="fa-IR" dirty="0">
                <a:cs typeface="B Mitra" panose="00000400000000000000" pitchFamily="2" charset="-78"/>
              </a:rPr>
              <a:t> است. </a:t>
            </a:r>
            <a:endParaRPr lang="fa-IR" dirty="0" smtClean="0">
              <a:cs typeface="B Mitra" panose="00000400000000000000" pitchFamily="2" charset="-78"/>
            </a:endParaRPr>
          </a:p>
          <a:p>
            <a:pPr algn="justLow" rtl="1"/>
            <a:r>
              <a:rPr lang="fa-IR" dirty="0">
                <a:cs typeface="B Mitra" panose="00000400000000000000" pitchFamily="2" charset="-78"/>
              </a:rPr>
              <a:t>میانگین بارندگی سالیانه بیش از 287 میلیمتر گزارش شده </a:t>
            </a:r>
            <a:r>
              <a:rPr lang="fa-IR" dirty="0" smtClean="0">
                <a:cs typeface="B Mitra" panose="00000400000000000000" pitchFamily="2" charset="-78"/>
              </a:rPr>
              <a:t>است</a:t>
            </a:r>
          </a:p>
          <a:p>
            <a:pPr algn="justLow" rtl="1"/>
            <a:r>
              <a:rPr lang="fa-IR" dirty="0">
                <a:cs typeface="B Mitra" panose="00000400000000000000" pitchFamily="2" charset="-78"/>
              </a:rPr>
              <a:t>به دلیل کوهستانی بودن منظومه دوره یخبندان طولانی بوده و حدود 140 روز از سال ( مهر تا اردیبهشت ) در منظومه یخبندان رخ می دهد. </a:t>
            </a:r>
            <a:endParaRPr lang="fa-IR" dirty="0" smtClean="0">
              <a:cs typeface="B Mitra" panose="00000400000000000000" pitchFamily="2" charset="-78"/>
            </a:endParaRPr>
          </a:p>
          <a:p>
            <a:pPr algn="justLow" rtl="1"/>
            <a:r>
              <a:rPr lang="fa-IR" dirty="0">
                <a:cs typeface="B Mitra" panose="00000400000000000000" pitchFamily="2" charset="-78"/>
              </a:rPr>
              <a:t>در مجموع  شرایط آب و هوایی منظومه از </a:t>
            </a:r>
            <a:r>
              <a:rPr lang="fa-IR" dirty="0" err="1">
                <a:cs typeface="B Mitra" panose="00000400000000000000" pitchFamily="2" charset="-78"/>
              </a:rPr>
              <a:t>فرورین</a:t>
            </a:r>
            <a:r>
              <a:rPr lang="fa-IR" dirty="0">
                <a:cs typeface="B Mitra" panose="00000400000000000000" pitchFamily="2" charset="-78"/>
              </a:rPr>
              <a:t> تا اردیبهشت "مرطوب" و از اواسط مهرماه تا اسفند ماه شرایط آب و هوایی خشک می باشد</a:t>
            </a:r>
            <a:r>
              <a:rPr lang="fa-IR" dirty="0" smtClean="0">
                <a:cs typeface="B Mitra" panose="00000400000000000000" pitchFamily="2" charset="-78"/>
              </a:rPr>
              <a:t>.</a:t>
            </a:r>
          </a:p>
          <a:p>
            <a:pPr algn="justLow" rtl="1"/>
            <a:r>
              <a:rPr lang="fa-IR" dirty="0">
                <a:cs typeface="B Mitra" panose="00000400000000000000" pitchFamily="2" charset="-78"/>
              </a:rPr>
              <a:t>از خرداد تا اواسط مهرماه شرایط اقلیمی جهت فعالیت های گردشگری </a:t>
            </a:r>
            <a:r>
              <a:rPr lang="fa-IR" dirty="0" err="1">
                <a:cs typeface="B Mitra" panose="00000400000000000000" pitchFamily="2" charset="-78"/>
              </a:rPr>
              <a:t>وحضور</a:t>
            </a:r>
            <a:r>
              <a:rPr lang="fa-IR" dirty="0">
                <a:cs typeface="B Mitra" panose="00000400000000000000" pitchFamily="2" charset="-78"/>
              </a:rPr>
              <a:t> گردشگران در منظومه مناسب است</a:t>
            </a:r>
            <a:r>
              <a:rPr lang="fa-IR" dirty="0" smtClean="0">
                <a:cs typeface="B Mitra" panose="00000400000000000000" pitchFamily="2" charset="-78"/>
              </a:rPr>
              <a:t>.</a:t>
            </a:r>
          </a:p>
          <a:p>
            <a:pPr algn="justLow" rtl="1"/>
            <a:r>
              <a:rPr lang="fa-IR" dirty="0">
                <a:cs typeface="B Mitra" panose="00000400000000000000" pitchFamily="2" charset="-78"/>
              </a:rPr>
              <a:t>رودخانه </a:t>
            </a:r>
            <a:r>
              <a:rPr lang="fa-IR" dirty="0" err="1">
                <a:cs typeface="B Mitra" panose="00000400000000000000" pitchFamily="2" charset="-78"/>
              </a:rPr>
              <a:t>زنجانرود</a:t>
            </a:r>
            <a:r>
              <a:rPr lang="fa-IR" dirty="0">
                <a:cs typeface="B Mitra" panose="00000400000000000000" pitchFamily="2" charset="-78"/>
              </a:rPr>
              <a:t> </a:t>
            </a:r>
            <a:r>
              <a:rPr lang="fa-IR" dirty="0" err="1">
                <a:cs typeface="B Mitra" panose="00000400000000000000" pitchFamily="2" charset="-78"/>
              </a:rPr>
              <a:t>اصلی‌ترین</a:t>
            </a:r>
            <a:r>
              <a:rPr lang="fa-IR" dirty="0">
                <a:cs typeface="B Mitra" panose="00000400000000000000" pitchFamily="2" charset="-78"/>
              </a:rPr>
              <a:t> جریان رودخانه ای منظومه است.</a:t>
            </a:r>
            <a:endParaRPr lang="en-US" dirty="0">
              <a:cs typeface="B Mitra" panose="00000400000000000000" pitchFamily="2" charset="-78"/>
            </a:endParaRPr>
          </a:p>
        </p:txBody>
      </p:sp>
      <p:sp>
        <p:nvSpPr>
          <p:cNvPr id="4" name="Rectangle 3"/>
          <p:cNvSpPr/>
          <p:nvPr/>
        </p:nvSpPr>
        <p:spPr>
          <a:xfrm>
            <a:off x="6534348" y="1521716"/>
            <a:ext cx="1677062" cy="369332"/>
          </a:xfrm>
          <a:prstGeom prst="rect">
            <a:avLst/>
          </a:prstGeom>
        </p:spPr>
        <p:txBody>
          <a:bodyPr wrap="none">
            <a:spAutoFit/>
          </a:bodyPr>
          <a:lstStyle/>
          <a:p>
            <a:pPr algn="just" rtl="1"/>
            <a:r>
              <a:rPr lang="fa-IR" dirty="0">
                <a:cs typeface="B Koodak" panose="00000700000000000000" pitchFamily="2" charset="-78"/>
              </a:rPr>
              <a:t>1-2: بخش </a:t>
            </a:r>
            <a:r>
              <a:rPr lang="fa-IR" dirty="0" smtClean="0">
                <a:cs typeface="B Koodak" panose="00000700000000000000" pitchFamily="2" charset="-78"/>
              </a:rPr>
              <a:t>مرکزی</a:t>
            </a:r>
            <a:endParaRPr lang="en-US" dirty="0">
              <a:cs typeface="B Koodak" panose="00000700000000000000" pitchFamily="2" charset="-78"/>
            </a:endParaRPr>
          </a:p>
        </p:txBody>
      </p:sp>
      <p:cxnSp>
        <p:nvCxnSpPr>
          <p:cNvPr id="5" name="Straight Connector 4"/>
          <p:cNvCxnSpPr/>
          <p:nvPr/>
        </p:nvCxnSpPr>
        <p:spPr>
          <a:xfrm flipH="1">
            <a:off x="629689" y="14478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87694"/>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685800"/>
          </a:xfrm>
        </p:spPr>
        <p:txBody>
          <a:bodyPr>
            <a:normAutofit/>
          </a:bodyPr>
          <a:lstStyle/>
          <a:p>
            <a:pPr algn="r" rtl="1"/>
            <a:r>
              <a:rPr lang="fa-IR" sz="3200" dirty="0" smtClean="0">
                <a:cs typeface="B Koodak" panose="00000700000000000000" pitchFamily="2" charset="-78"/>
              </a:rPr>
              <a:t>2-ادامه ویژگی های ساختاری و عملکردی نظام محیطی</a:t>
            </a:r>
            <a:endParaRPr lang="en-US" sz="3200" dirty="0">
              <a:cs typeface="B Koodak" panose="00000700000000000000" pitchFamily="2" charset="-78"/>
            </a:endParaRPr>
          </a:p>
        </p:txBody>
      </p:sp>
      <p:sp>
        <p:nvSpPr>
          <p:cNvPr id="3" name="Content Placeholder 2"/>
          <p:cNvSpPr>
            <a:spLocks noGrp="1"/>
          </p:cNvSpPr>
          <p:nvPr>
            <p:ph idx="1"/>
          </p:nvPr>
        </p:nvSpPr>
        <p:spPr>
          <a:xfrm>
            <a:off x="457200" y="1891048"/>
            <a:ext cx="8229600" cy="4235115"/>
          </a:xfrm>
          <a:ln>
            <a:solidFill>
              <a:schemeClr val="accent1">
                <a:alpha val="98000"/>
              </a:schemeClr>
            </a:solidFill>
          </a:ln>
        </p:spPr>
        <p:txBody>
          <a:bodyPr>
            <a:normAutofit/>
          </a:bodyPr>
          <a:lstStyle/>
          <a:p>
            <a:pPr algn="justLow" rtl="1"/>
            <a:r>
              <a:rPr lang="fa-IR" dirty="0">
                <a:cs typeface="B Mitra" panose="00000400000000000000" pitchFamily="2" charset="-78"/>
              </a:rPr>
              <a:t>با توجه به ویژگی های </a:t>
            </a:r>
            <a:r>
              <a:rPr lang="fa-IR" dirty="0" err="1">
                <a:cs typeface="B Mitra" panose="00000400000000000000" pitchFamily="2" charset="-78"/>
              </a:rPr>
              <a:t>توپوگرافی</a:t>
            </a:r>
            <a:r>
              <a:rPr lang="fa-IR" dirty="0">
                <a:cs typeface="B Mitra" panose="00000400000000000000" pitchFamily="2" charset="-78"/>
              </a:rPr>
              <a:t> منظومه در شمال شرق جریان رودخانه آق زوج چای تأثیر چندانی در داخل منظومه ندارد</a:t>
            </a:r>
            <a:r>
              <a:rPr lang="fa-IR" dirty="0" smtClean="0">
                <a:cs typeface="B Mitra" panose="00000400000000000000" pitchFamily="2" charset="-78"/>
              </a:rPr>
              <a:t>.</a:t>
            </a:r>
          </a:p>
          <a:p>
            <a:pPr algn="justLow" rtl="1"/>
            <a:r>
              <a:rPr lang="fa-IR" dirty="0">
                <a:cs typeface="B Mitra" panose="00000400000000000000" pitchFamily="2" charset="-78"/>
              </a:rPr>
              <a:t>به دلیل گستردگی مناطق کوهستانی در منظومه و بارش نسبتاً مناسب در این مناطق، پوشش </a:t>
            </a:r>
            <a:r>
              <a:rPr lang="fa-IR" dirty="0" err="1">
                <a:cs typeface="B Mitra" panose="00000400000000000000" pitchFamily="2" charset="-78"/>
              </a:rPr>
              <a:t>مرتعی</a:t>
            </a:r>
            <a:r>
              <a:rPr lang="fa-IR" dirty="0">
                <a:cs typeface="B Mitra" panose="00000400000000000000" pitchFamily="2" charset="-78"/>
              </a:rPr>
              <a:t> در شمال شرق و جنوب غربی گسترده شده </a:t>
            </a:r>
            <a:r>
              <a:rPr lang="fa-IR" dirty="0" err="1">
                <a:cs typeface="B Mitra" panose="00000400000000000000" pitchFamily="2" charset="-78"/>
              </a:rPr>
              <a:t>اند</a:t>
            </a:r>
            <a:r>
              <a:rPr lang="fa-IR" dirty="0">
                <a:cs typeface="B Mitra" panose="00000400000000000000" pitchFamily="2" charset="-78"/>
              </a:rPr>
              <a:t>. بر اساس بررسی های انجام شده 49.6 درصد کل مساحت منظومه (  25466 هکتار ) به اراضی با پوشش </a:t>
            </a:r>
            <a:r>
              <a:rPr lang="fa-IR" dirty="0" err="1">
                <a:cs typeface="B Mitra" panose="00000400000000000000" pitchFamily="2" charset="-78"/>
              </a:rPr>
              <a:t>مرتعی</a:t>
            </a:r>
            <a:r>
              <a:rPr lang="fa-IR" dirty="0">
                <a:cs typeface="B Mitra" panose="00000400000000000000" pitchFamily="2" charset="-78"/>
              </a:rPr>
              <a:t> اختصاص دارد. اراضی </a:t>
            </a:r>
            <a:r>
              <a:rPr lang="fa-IR" dirty="0" err="1">
                <a:cs typeface="B Mitra" panose="00000400000000000000" pitchFamily="2" charset="-78"/>
              </a:rPr>
              <a:t>مرتعی</a:t>
            </a:r>
            <a:r>
              <a:rPr lang="fa-IR" dirty="0">
                <a:cs typeface="B Mitra" panose="00000400000000000000" pitchFamily="2" charset="-78"/>
              </a:rPr>
              <a:t> عمدتاً حاوی گیاهان مرغوب </a:t>
            </a:r>
            <a:r>
              <a:rPr lang="fa-IR" dirty="0" err="1">
                <a:cs typeface="B Mitra" panose="00000400000000000000" pitchFamily="2" charset="-78"/>
              </a:rPr>
              <a:t>مرتعی</a:t>
            </a:r>
            <a:r>
              <a:rPr lang="fa-IR" dirty="0">
                <a:cs typeface="B Mitra" panose="00000400000000000000" pitchFamily="2" charset="-78"/>
              </a:rPr>
              <a:t> همراه با توزیع قابل توجه ای از انواع گیاهان دارویی است.</a:t>
            </a:r>
            <a:endParaRPr lang="fa-IR" dirty="0" smtClean="0">
              <a:cs typeface="B Mitra" panose="00000400000000000000" pitchFamily="2" charset="-78"/>
            </a:endParaRPr>
          </a:p>
          <a:p>
            <a:pPr algn="justLow" rtl="1"/>
            <a:endParaRPr lang="en-US" dirty="0">
              <a:cs typeface="B Mitra" panose="00000400000000000000" pitchFamily="2" charset="-78"/>
            </a:endParaRPr>
          </a:p>
        </p:txBody>
      </p:sp>
      <p:sp>
        <p:nvSpPr>
          <p:cNvPr id="4" name="Rectangle 3"/>
          <p:cNvSpPr/>
          <p:nvPr/>
        </p:nvSpPr>
        <p:spPr>
          <a:xfrm>
            <a:off x="6534348" y="1521716"/>
            <a:ext cx="1677062" cy="369332"/>
          </a:xfrm>
          <a:prstGeom prst="rect">
            <a:avLst/>
          </a:prstGeom>
        </p:spPr>
        <p:txBody>
          <a:bodyPr wrap="none">
            <a:spAutoFit/>
          </a:bodyPr>
          <a:lstStyle/>
          <a:p>
            <a:pPr algn="just" rtl="1"/>
            <a:r>
              <a:rPr lang="fa-IR" dirty="0">
                <a:cs typeface="B Koodak" panose="00000700000000000000" pitchFamily="2" charset="-78"/>
              </a:rPr>
              <a:t>1-2: بخش </a:t>
            </a:r>
            <a:r>
              <a:rPr lang="fa-IR" dirty="0" smtClean="0">
                <a:cs typeface="B Koodak" panose="00000700000000000000" pitchFamily="2" charset="-78"/>
              </a:rPr>
              <a:t>مرکزی</a:t>
            </a:r>
            <a:endParaRPr lang="en-US" dirty="0">
              <a:cs typeface="B Koodak" panose="00000700000000000000" pitchFamily="2" charset="-78"/>
            </a:endParaRPr>
          </a:p>
        </p:txBody>
      </p:sp>
      <p:cxnSp>
        <p:nvCxnSpPr>
          <p:cNvPr id="5" name="Straight Connector 4"/>
          <p:cNvCxnSpPr/>
          <p:nvPr/>
        </p:nvCxnSpPr>
        <p:spPr>
          <a:xfrm flipH="1">
            <a:off x="629689" y="14478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419063"/>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08389989"/>
              </p:ext>
            </p:extLst>
          </p:nvPr>
        </p:nvGraphicFramePr>
        <p:xfrm>
          <a:off x="304801" y="1600200"/>
          <a:ext cx="8534399" cy="4755388"/>
        </p:xfrm>
        <a:graphic>
          <a:graphicData uri="http://schemas.openxmlformats.org/drawingml/2006/table">
            <a:tbl>
              <a:tblPr rtl="1" firstRow="1" firstCol="1" bandRow="1">
                <a:tableStyleId>{69CF1AB2-1976-4502-BF36-3FF5EA218861}</a:tableStyleId>
              </a:tblPr>
              <a:tblGrid>
                <a:gridCol w="2717312">
                  <a:extLst>
                    <a:ext uri="{9D8B030D-6E8A-4147-A177-3AD203B41FA5}">
                      <a16:colId xmlns:a16="http://schemas.microsoft.com/office/drawing/2014/main" val="20000"/>
                    </a:ext>
                  </a:extLst>
                </a:gridCol>
                <a:gridCol w="1124339">
                  <a:extLst>
                    <a:ext uri="{9D8B030D-6E8A-4147-A177-3AD203B41FA5}">
                      <a16:colId xmlns:a16="http://schemas.microsoft.com/office/drawing/2014/main" val="20001"/>
                    </a:ext>
                  </a:extLst>
                </a:gridCol>
                <a:gridCol w="814750">
                  <a:extLst>
                    <a:ext uri="{9D8B030D-6E8A-4147-A177-3AD203B41FA5}">
                      <a16:colId xmlns:a16="http://schemas.microsoft.com/office/drawing/2014/main" val="20002"/>
                    </a:ext>
                  </a:extLst>
                </a:gridCol>
                <a:gridCol w="2017772">
                  <a:extLst>
                    <a:ext uri="{9D8B030D-6E8A-4147-A177-3AD203B41FA5}">
                      <a16:colId xmlns:a16="http://schemas.microsoft.com/office/drawing/2014/main" val="20003"/>
                    </a:ext>
                  </a:extLst>
                </a:gridCol>
                <a:gridCol w="1022307">
                  <a:extLst>
                    <a:ext uri="{9D8B030D-6E8A-4147-A177-3AD203B41FA5}">
                      <a16:colId xmlns:a16="http://schemas.microsoft.com/office/drawing/2014/main" val="20004"/>
                    </a:ext>
                  </a:extLst>
                </a:gridCol>
                <a:gridCol w="837919">
                  <a:extLst>
                    <a:ext uri="{9D8B030D-6E8A-4147-A177-3AD203B41FA5}">
                      <a16:colId xmlns:a16="http://schemas.microsoft.com/office/drawing/2014/main" val="20005"/>
                    </a:ext>
                  </a:extLst>
                </a:gridCol>
              </a:tblGrid>
              <a:tr h="292100">
                <a:tc>
                  <a:txBody>
                    <a:bodyPr/>
                    <a:lstStyle/>
                    <a:p>
                      <a:pPr algn="ctr" rtl="1">
                        <a:lnSpc>
                          <a:spcPct val="115000"/>
                        </a:lnSpc>
                        <a:spcAft>
                          <a:spcPts val="0"/>
                        </a:spcAft>
                      </a:pPr>
                      <a:r>
                        <a:rPr lang="fa-IR" sz="1400" dirty="0">
                          <a:effectLst/>
                          <a:cs typeface="B Koodak" panose="00000700000000000000" pitchFamily="2" charset="-78"/>
                        </a:rPr>
                        <a:t>عنوان متغیر/ شاخص</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a:effectLst/>
                          <a:cs typeface="B Koodak" panose="00000700000000000000" pitchFamily="2" charset="-78"/>
                        </a:rPr>
                        <a:t>مقدار</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a:effectLst/>
                          <a:cs typeface="B Koodak" panose="00000700000000000000" pitchFamily="2" charset="-78"/>
                        </a:rPr>
                        <a:t>واحد</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a:effectLst/>
                          <a:cs typeface="B Koodak" panose="00000700000000000000" pitchFamily="2" charset="-78"/>
                        </a:rPr>
                        <a:t>عنوان متغیر/ شاخص</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a:effectLst/>
                          <a:cs typeface="B Koodak" panose="00000700000000000000" pitchFamily="2" charset="-78"/>
                        </a:rPr>
                        <a:t>مقدار</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a:effectLst/>
                          <a:cs typeface="B Koodak" panose="00000700000000000000" pitchFamily="2" charset="-78"/>
                        </a:rPr>
                        <a:t>واحد</a:t>
                      </a:r>
                      <a:endParaRPr lang="en-US" sz="1400" dirty="0">
                        <a:effectLst/>
                        <a:latin typeface="Calibri"/>
                        <a:ea typeface="Calibri"/>
                        <a:cs typeface="B Koodak" panose="00000700000000000000" pitchFamily="2" charset="-78"/>
                      </a:endParaRPr>
                    </a:p>
                  </a:txBody>
                  <a:tcPr marL="47625" marR="47625" marT="0" marB="0" anchor="ctr"/>
                </a:tc>
                <a:extLst>
                  <a:ext uri="{0D108BD9-81ED-4DB2-BD59-A6C34878D82A}">
                    <a16:rowId xmlns:a16="http://schemas.microsoft.com/office/drawing/2014/main" val="10000"/>
                  </a:ext>
                </a:extLst>
              </a:tr>
              <a:tr h="146050">
                <a:tc>
                  <a:txBody>
                    <a:bodyPr/>
                    <a:lstStyle/>
                    <a:p>
                      <a:pPr algn="r" rtl="1">
                        <a:lnSpc>
                          <a:spcPct val="115000"/>
                        </a:lnSpc>
                        <a:spcAft>
                          <a:spcPts val="0"/>
                        </a:spcAft>
                      </a:pPr>
                      <a:r>
                        <a:rPr lang="ar-SA" sz="1400">
                          <a:effectLst/>
                          <a:cs typeface="B Koodak" panose="00000700000000000000" pitchFamily="2" charset="-78"/>
                        </a:rPr>
                        <a:t>میزان اراضی با شیب کمتر از 2 درصد</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smtClean="0">
                          <a:effectLst/>
                          <a:cs typeface="B Koodak" panose="00000700000000000000" pitchFamily="2" charset="-78"/>
                        </a:rPr>
                        <a:t>80/7</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درصد</a:t>
                      </a:r>
                      <a:endParaRPr lang="en-US" sz="1400">
                        <a:effectLst/>
                        <a:latin typeface="Calibri"/>
                        <a:ea typeface="Calibri"/>
                        <a:cs typeface="B Koodak" panose="00000700000000000000" pitchFamily="2" charset="-78"/>
                      </a:endParaRPr>
                    </a:p>
                  </a:txBody>
                  <a:tcPr marL="47625" marR="47625" marT="0" marB="0" anchor="ctr"/>
                </a:tc>
                <a:tc>
                  <a:txBody>
                    <a:bodyPr/>
                    <a:lstStyle/>
                    <a:p>
                      <a:pPr algn="r" rtl="1">
                        <a:lnSpc>
                          <a:spcPct val="115000"/>
                        </a:lnSpc>
                        <a:spcAft>
                          <a:spcPts val="0"/>
                        </a:spcAft>
                      </a:pPr>
                      <a:r>
                        <a:rPr lang="ar-SA" sz="1400" dirty="0">
                          <a:effectLst/>
                          <a:cs typeface="B Koodak" panose="00000700000000000000" pitchFamily="2" charset="-78"/>
                        </a:rPr>
                        <a:t>کیفیت آب زنجانرود به لحاظ کشاورزی</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خوب تا متوسط</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a:ea typeface="Calibri"/>
                        <a:cs typeface="B Koodak" panose="00000700000000000000" pitchFamily="2" charset="-78"/>
                      </a:endParaRPr>
                    </a:p>
                  </a:txBody>
                  <a:tcPr marL="47625" marR="47625" marT="0" marB="0" anchor="ctr"/>
                </a:tc>
                <a:extLst>
                  <a:ext uri="{0D108BD9-81ED-4DB2-BD59-A6C34878D82A}">
                    <a16:rowId xmlns:a16="http://schemas.microsoft.com/office/drawing/2014/main" val="10001"/>
                  </a:ext>
                </a:extLst>
              </a:tr>
              <a:tr h="292100">
                <a:tc>
                  <a:txBody>
                    <a:bodyPr/>
                    <a:lstStyle/>
                    <a:p>
                      <a:pPr algn="r" rtl="1">
                        <a:lnSpc>
                          <a:spcPct val="115000"/>
                        </a:lnSpc>
                        <a:spcAft>
                          <a:spcPts val="0"/>
                        </a:spcAft>
                      </a:pPr>
                      <a:r>
                        <a:rPr lang="ar-SA" sz="1400">
                          <a:effectLst/>
                          <a:cs typeface="B Koodak" panose="00000700000000000000" pitchFamily="2" charset="-78"/>
                        </a:rPr>
                        <a:t>بالاترین میزان جمعیت ساکن در طبقات شیب 7-2 درصد</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smtClean="0">
                          <a:effectLst/>
                          <a:cs typeface="B Koodak" panose="00000700000000000000" pitchFamily="2" charset="-78"/>
                        </a:rPr>
                        <a:t>40/12</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درصد</a:t>
                      </a:r>
                      <a:endParaRPr lang="en-US" sz="1400">
                        <a:effectLst/>
                        <a:latin typeface="Calibri"/>
                        <a:ea typeface="Calibri"/>
                        <a:cs typeface="B Koodak" panose="00000700000000000000" pitchFamily="2" charset="-78"/>
                      </a:endParaRPr>
                    </a:p>
                  </a:txBody>
                  <a:tcPr marL="47625" marR="47625" marT="0" marB="0" anchor="ctr"/>
                </a:tc>
                <a:tc>
                  <a:txBody>
                    <a:bodyPr/>
                    <a:lstStyle/>
                    <a:p>
                      <a:pPr algn="r" rtl="1">
                        <a:lnSpc>
                          <a:spcPct val="115000"/>
                        </a:lnSpc>
                        <a:spcAft>
                          <a:spcPts val="0"/>
                        </a:spcAft>
                      </a:pPr>
                      <a:r>
                        <a:rPr lang="ar-SA" sz="1400" dirty="0">
                          <a:effectLst/>
                          <a:cs typeface="B Koodak" panose="00000700000000000000" pitchFamily="2" charset="-78"/>
                        </a:rPr>
                        <a:t>تعداد چاه مجاز</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464</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حلقه</a:t>
                      </a:r>
                      <a:endParaRPr lang="en-US" sz="1400">
                        <a:effectLst/>
                        <a:latin typeface="Calibri"/>
                        <a:ea typeface="Calibri"/>
                        <a:cs typeface="B Koodak" panose="00000700000000000000" pitchFamily="2" charset="-78"/>
                      </a:endParaRPr>
                    </a:p>
                  </a:txBody>
                  <a:tcPr marL="47625" marR="47625" marT="0" marB="0" anchor="ctr"/>
                </a:tc>
                <a:extLst>
                  <a:ext uri="{0D108BD9-81ED-4DB2-BD59-A6C34878D82A}">
                    <a16:rowId xmlns:a16="http://schemas.microsoft.com/office/drawing/2014/main" val="10002"/>
                  </a:ext>
                </a:extLst>
              </a:tr>
              <a:tr h="292100">
                <a:tc>
                  <a:txBody>
                    <a:bodyPr/>
                    <a:lstStyle/>
                    <a:p>
                      <a:pPr algn="r" rtl="1">
                        <a:lnSpc>
                          <a:spcPct val="115000"/>
                        </a:lnSpc>
                        <a:spcAft>
                          <a:spcPts val="0"/>
                        </a:spcAft>
                      </a:pPr>
                      <a:r>
                        <a:rPr lang="ar-SA" sz="1400">
                          <a:effectLst/>
                          <a:cs typeface="B Koodak" panose="00000700000000000000" pitchFamily="2" charset="-78"/>
                        </a:rPr>
                        <a:t>نسبت جمعیت روستایی ساکن در پهنه با خطر بالای لرزه خیزی</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smtClean="0">
                          <a:effectLst/>
                          <a:cs typeface="B Koodak" panose="00000700000000000000" pitchFamily="2" charset="-78"/>
                        </a:rPr>
                        <a:t>93/7</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درصد</a:t>
                      </a:r>
                      <a:endParaRPr lang="en-US" sz="1400">
                        <a:effectLst/>
                        <a:latin typeface="Calibri"/>
                        <a:ea typeface="Calibri"/>
                        <a:cs typeface="B Koodak" panose="00000700000000000000" pitchFamily="2" charset="-78"/>
                      </a:endParaRPr>
                    </a:p>
                  </a:txBody>
                  <a:tcPr marL="47625" marR="47625" marT="0" marB="0" anchor="ctr"/>
                </a:tc>
                <a:tc>
                  <a:txBody>
                    <a:bodyPr/>
                    <a:lstStyle/>
                    <a:p>
                      <a:pPr algn="r" rtl="1">
                        <a:lnSpc>
                          <a:spcPct val="115000"/>
                        </a:lnSpc>
                        <a:spcAft>
                          <a:spcPts val="0"/>
                        </a:spcAft>
                      </a:pPr>
                      <a:r>
                        <a:rPr lang="ar-SA" sz="1400" dirty="0">
                          <a:effectLst/>
                          <a:cs typeface="B Koodak" panose="00000700000000000000" pitchFamily="2" charset="-78"/>
                        </a:rPr>
                        <a:t>تعداد چاه غیر مجاز </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128</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حلقه</a:t>
                      </a:r>
                      <a:endParaRPr lang="en-US" sz="1400">
                        <a:effectLst/>
                        <a:latin typeface="Calibri"/>
                        <a:ea typeface="Calibri"/>
                        <a:cs typeface="B Koodak" panose="00000700000000000000" pitchFamily="2" charset="-78"/>
                      </a:endParaRPr>
                    </a:p>
                  </a:txBody>
                  <a:tcPr marL="47625" marR="47625" marT="0" marB="0" anchor="ctr"/>
                </a:tc>
                <a:extLst>
                  <a:ext uri="{0D108BD9-81ED-4DB2-BD59-A6C34878D82A}">
                    <a16:rowId xmlns:a16="http://schemas.microsoft.com/office/drawing/2014/main" val="10003"/>
                  </a:ext>
                </a:extLst>
              </a:tr>
              <a:tr h="146050">
                <a:tc>
                  <a:txBody>
                    <a:bodyPr/>
                    <a:lstStyle/>
                    <a:p>
                      <a:pPr algn="r" rtl="1">
                        <a:lnSpc>
                          <a:spcPct val="115000"/>
                        </a:lnSpc>
                        <a:spcAft>
                          <a:spcPts val="0"/>
                        </a:spcAft>
                      </a:pPr>
                      <a:r>
                        <a:rPr lang="ar-SA" sz="1400">
                          <a:effectLst/>
                          <a:cs typeface="B Koodak" panose="00000700000000000000" pitchFamily="2" charset="-78"/>
                        </a:rPr>
                        <a:t>میانگین دمای سالانه</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9/9</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درجه سانتی گراد</a:t>
                      </a:r>
                      <a:endParaRPr lang="en-US" sz="1400">
                        <a:effectLst/>
                        <a:latin typeface="Calibri"/>
                        <a:ea typeface="Calibri"/>
                        <a:cs typeface="B Koodak" panose="00000700000000000000" pitchFamily="2" charset="-78"/>
                      </a:endParaRPr>
                    </a:p>
                  </a:txBody>
                  <a:tcPr marL="47625" marR="47625" marT="0" marB="0" anchor="ctr"/>
                </a:tc>
                <a:tc>
                  <a:txBody>
                    <a:bodyPr/>
                    <a:lstStyle/>
                    <a:p>
                      <a:pPr algn="r" rtl="1">
                        <a:lnSpc>
                          <a:spcPct val="115000"/>
                        </a:lnSpc>
                        <a:spcAft>
                          <a:spcPts val="0"/>
                        </a:spcAft>
                      </a:pPr>
                      <a:r>
                        <a:rPr lang="ar-SA" sz="1400" dirty="0">
                          <a:effectLst/>
                          <a:cs typeface="B Koodak" panose="00000700000000000000" pitchFamily="2" charset="-78"/>
                        </a:rPr>
                        <a:t>مجموع تخلیه چاهها</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smtClean="0">
                          <a:effectLst/>
                          <a:cs typeface="B Koodak" panose="00000700000000000000" pitchFamily="2" charset="-78"/>
                        </a:rPr>
                        <a:t>65/8</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میلیون مترمکعب</a:t>
                      </a:r>
                      <a:endParaRPr lang="en-US" sz="1400">
                        <a:effectLst/>
                        <a:latin typeface="Calibri"/>
                        <a:ea typeface="Calibri"/>
                        <a:cs typeface="B Koodak" panose="00000700000000000000" pitchFamily="2" charset="-78"/>
                      </a:endParaRPr>
                    </a:p>
                  </a:txBody>
                  <a:tcPr marL="47625" marR="47625" marT="0" marB="0" anchor="ctr"/>
                </a:tc>
                <a:extLst>
                  <a:ext uri="{0D108BD9-81ED-4DB2-BD59-A6C34878D82A}">
                    <a16:rowId xmlns:a16="http://schemas.microsoft.com/office/drawing/2014/main" val="10004"/>
                  </a:ext>
                </a:extLst>
              </a:tr>
              <a:tr h="146050">
                <a:tc>
                  <a:txBody>
                    <a:bodyPr/>
                    <a:lstStyle/>
                    <a:p>
                      <a:pPr algn="r" rtl="1">
                        <a:lnSpc>
                          <a:spcPct val="115000"/>
                        </a:lnSpc>
                        <a:spcAft>
                          <a:spcPts val="0"/>
                        </a:spcAft>
                      </a:pPr>
                      <a:r>
                        <a:rPr lang="ar-SA" sz="1400">
                          <a:effectLst/>
                          <a:cs typeface="B Koodak" panose="00000700000000000000" pitchFamily="2" charset="-78"/>
                        </a:rPr>
                        <a:t>تعداد روزهای یخبندان</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140</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روز</a:t>
                      </a:r>
                      <a:endParaRPr lang="en-US" sz="1400">
                        <a:effectLst/>
                        <a:latin typeface="Calibri"/>
                        <a:ea typeface="Calibri"/>
                        <a:cs typeface="B Koodak" panose="00000700000000000000" pitchFamily="2" charset="-78"/>
                      </a:endParaRPr>
                    </a:p>
                  </a:txBody>
                  <a:tcPr marL="47625" marR="47625" marT="0" marB="0" anchor="ctr"/>
                </a:tc>
                <a:tc>
                  <a:txBody>
                    <a:bodyPr/>
                    <a:lstStyle/>
                    <a:p>
                      <a:pPr algn="r" rtl="1">
                        <a:lnSpc>
                          <a:spcPct val="115000"/>
                        </a:lnSpc>
                        <a:spcAft>
                          <a:spcPts val="0"/>
                        </a:spcAft>
                      </a:pPr>
                      <a:r>
                        <a:rPr lang="ar-SA" sz="1400" dirty="0">
                          <a:effectLst/>
                          <a:cs typeface="B Koodak" panose="00000700000000000000" pitchFamily="2" charset="-78"/>
                        </a:rPr>
                        <a:t>میزان مصرف کشاورزی از آب چاهها</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smtClean="0">
                          <a:effectLst/>
                          <a:cs typeface="B Koodak" panose="00000700000000000000" pitchFamily="2" charset="-78"/>
                        </a:rPr>
                        <a:t>89/4</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درصد</a:t>
                      </a:r>
                      <a:endParaRPr lang="en-US" sz="1400">
                        <a:effectLst/>
                        <a:latin typeface="Calibri"/>
                        <a:ea typeface="Calibri"/>
                        <a:cs typeface="B Koodak" panose="00000700000000000000" pitchFamily="2" charset="-78"/>
                      </a:endParaRPr>
                    </a:p>
                  </a:txBody>
                  <a:tcPr marL="47625" marR="47625" marT="0" marB="0" anchor="ctr"/>
                </a:tc>
                <a:extLst>
                  <a:ext uri="{0D108BD9-81ED-4DB2-BD59-A6C34878D82A}">
                    <a16:rowId xmlns:a16="http://schemas.microsoft.com/office/drawing/2014/main" val="10005"/>
                  </a:ext>
                </a:extLst>
              </a:tr>
              <a:tr h="146050">
                <a:tc>
                  <a:txBody>
                    <a:bodyPr/>
                    <a:lstStyle/>
                    <a:p>
                      <a:pPr algn="r" rtl="1">
                        <a:lnSpc>
                          <a:spcPct val="115000"/>
                        </a:lnSpc>
                        <a:spcAft>
                          <a:spcPts val="0"/>
                        </a:spcAft>
                      </a:pPr>
                      <a:r>
                        <a:rPr lang="ar-SA" sz="1400">
                          <a:effectLst/>
                          <a:cs typeface="B Koodak" panose="00000700000000000000" pitchFamily="2" charset="-78"/>
                        </a:rPr>
                        <a:t>ميانگين بارندگي سالانه</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smtClean="0">
                          <a:effectLst/>
                          <a:cs typeface="B Koodak" panose="00000700000000000000" pitchFamily="2" charset="-78"/>
                        </a:rPr>
                        <a:t>287/3</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میلی متر</a:t>
                      </a:r>
                      <a:endParaRPr lang="en-US" sz="1400">
                        <a:effectLst/>
                        <a:latin typeface="Calibri"/>
                        <a:ea typeface="Calibri"/>
                        <a:cs typeface="B Koodak" panose="00000700000000000000" pitchFamily="2" charset="-78"/>
                      </a:endParaRPr>
                    </a:p>
                  </a:txBody>
                  <a:tcPr marL="47625" marR="47625" marT="0" marB="0" anchor="ctr"/>
                </a:tc>
                <a:tc>
                  <a:txBody>
                    <a:bodyPr/>
                    <a:lstStyle/>
                    <a:p>
                      <a:pPr algn="r" rtl="1">
                        <a:lnSpc>
                          <a:spcPct val="115000"/>
                        </a:lnSpc>
                        <a:spcAft>
                          <a:spcPts val="0"/>
                        </a:spcAft>
                      </a:pPr>
                      <a:r>
                        <a:rPr lang="ar-SA" sz="1400" dirty="0">
                          <a:effectLst/>
                          <a:cs typeface="B Koodak" panose="00000700000000000000" pitchFamily="2" charset="-78"/>
                        </a:rPr>
                        <a:t>تعداد چشمه های منظومه</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527</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دهنه</a:t>
                      </a:r>
                      <a:endParaRPr lang="en-US" sz="1400">
                        <a:effectLst/>
                        <a:latin typeface="Calibri"/>
                        <a:ea typeface="Calibri"/>
                        <a:cs typeface="B Koodak" panose="00000700000000000000" pitchFamily="2" charset="-78"/>
                      </a:endParaRPr>
                    </a:p>
                  </a:txBody>
                  <a:tcPr marL="47625" marR="47625" marT="0" marB="0" anchor="ctr"/>
                </a:tc>
                <a:extLst>
                  <a:ext uri="{0D108BD9-81ED-4DB2-BD59-A6C34878D82A}">
                    <a16:rowId xmlns:a16="http://schemas.microsoft.com/office/drawing/2014/main" val="10006"/>
                  </a:ext>
                </a:extLst>
              </a:tr>
              <a:tr h="292100">
                <a:tc>
                  <a:txBody>
                    <a:bodyPr/>
                    <a:lstStyle/>
                    <a:p>
                      <a:pPr algn="r" rtl="1">
                        <a:lnSpc>
                          <a:spcPct val="115000"/>
                        </a:lnSpc>
                        <a:spcAft>
                          <a:spcPts val="0"/>
                        </a:spcAft>
                      </a:pPr>
                      <a:r>
                        <a:rPr lang="ar-SA" sz="1400">
                          <a:effectLst/>
                          <a:cs typeface="B Koodak" panose="00000700000000000000" pitchFamily="2" charset="-78"/>
                        </a:rPr>
                        <a:t>دوره خشک بر اساس منحنی آمبروترمیک</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خرداد تا اواسط مهر</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a:ea typeface="Calibri"/>
                        <a:cs typeface="B Koodak" panose="00000700000000000000" pitchFamily="2" charset="-78"/>
                      </a:endParaRPr>
                    </a:p>
                  </a:txBody>
                  <a:tcPr marL="47625" marR="47625" marT="0" marB="0" anchor="ctr"/>
                </a:tc>
                <a:tc>
                  <a:txBody>
                    <a:bodyPr/>
                    <a:lstStyle/>
                    <a:p>
                      <a:pPr algn="r" rtl="1">
                        <a:lnSpc>
                          <a:spcPct val="115000"/>
                        </a:lnSpc>
                        <a:spcAft>
                          <a:spcPts val="0"/>
                        </a:spcAft>
                      </a:pPr>
                      <a:r>
                        <a:rPr lang="ar-SA" sz="1400" dirty="0">
                          <a:effectLst/>
                          <a:cs typeface="B Koodak" panose="00000700000000000000" pitchFamily="2" charset="-78"/>
                        </a:rPr>
                        <a:t>میزان مصرف کشاورزی از آب چشمه ها</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smtClean="0">
                          <a:effectLst/>
                          <a:cs typeface="B Koodak" panose="00000700000000000000" pitchFamily="2" charset="-78"/>
                        </a:rPr>
                        <a:t>54/05</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درصد</a:t>
                      </a:r>
                      <a:endParaRPr lang="en-US" sz="1400">
                        <a:effectLst/>
                        <a:latin typeface="Calibri"/>
                        <a:ea typeface="Calibri"/>
                        <a:cs typeface="B Koodak" panose="00000700000000000000" pitchFamily="2" charset="-78"/>
                      </a:endParaRPr>
                    </a:p>
                  </a:txBody>
                  <a:tcPr marL="47625" marR="47625" marT="0" marB="0" anchor="ctr"/>
                </a:tc>
                <a:extLst>
                  <a:ext uri="{0D108BD9-81ED-4DB2-BD59-A6C34878D82A}">
                    <a16:rowId xmlns:a16="http://schemas.microsoft.com/office/drawing/2014/main" val="10007"/>
                  </a:ext>
                </a:extLst>
              </a:tr>
              <a:tr h="292100">
                <a:tc>
                  <a:txBody>
                    <a:bodyPr/>
                    <a:lstStyle/>
                    <a:p>
                      <a:pPr algn="r" rtl="1">
                        <a:lnSpc>
                          <a:spcPct val="115000"/>
                        </a:lnSpc>
                        <a:spcAft>
                          <a:spcPts val="0"/>
                        </a:spcAft>
                      </a:pPr>
                      <a:r>
                        <a:rPr lang="ar-SA" sz="1400">
                          <a:effectLst/>
                          <a:cs typeface="B Koodak" panose="00000700000000000000" pitchFamily="2" charset="-78"/>
                        </a:rPr>
                        <a:t>تقسیم بندی اقلیمی</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نیمه خشک میانه</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a:ea typeface="Calibri"/>
                        <a:cs typeface="B Koodak" panose="00000700000000000000" pitchFamily="2" charset="-78"/>
                      </a:endParaRPr>
                    </a:p>
                  </a:txBody>
                  <a:tcPr marL="47625" marR="47625" marT="0" marB="0" anchor="ctr"/>
                </a:tc>
                <a:tc>
                  <a:txBody>
                    <a:bodyPr/>
                    <a:lstStyle/>
                    <a:p>
                      <a:pPr algn="r" rtl="1">
                        <a:lnSpc>
                          <a:spcPct val="115000"/>
                        </a:lnSpc>
                        <a:spcAft>
                          <a:spcPts val="0"/>
                        </a:spcAft>
                      </a:pPr>
                      <a:r>
                        <a:rPr lang="fa-IR" sz="1400" dirty="0">
                          <a:effectLst/>
                          <a:cs typeface="B Koodak" panose="00000700000000000000" pitchFamily="2" charset="-78"/>
                        </a:rPr>
                        <a:t>تعداد </a:t>
                      </a:r>
                      <a:r>
                        <a:rPr lang="fa-IR" sz="1400" dirty="0" err="1">
                          <a:effectLst/>
                          <a:cs typeface="B Koodak" panose="00000700000000000000" pitchFamily="2" charset="-78"/>
                        </a:rPr>
                        <a:t>قنوات</a:t>
                      </a:r>
                      <a:r>
                        <a:rPr lang="fa-IR" sz="1400" dirty="0">
                          <a:effectLst/>
                          <a:cs typeface="B Koodak" panose="00000700000000000000" pitchFamily="2" charset="-78"/>
                        </a:rPr>
                        <a:t> منظومه</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38</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رشته</a:t>
                      </a:r>
                      <a:endParaRPr lang="en-US" sz="1400">
                        <a:effectLst/>
                        <a:latin typeface="Calibri"/>
                        <a:ea typeface="Calibri"/>
                        <a:cs typeface="B Koodak" panose="00000700000000000000" pitchFamily="2" charset="-78"/>
                      </a:endParaRPr>
                    </a:p>
                  </a:txBody>
                  <a:tcPr marL="47625" marR="47625" marT="0" marB="0" anchor="ctr"/>
                </a:tc>
                <a:extLst>
                  <a:ext uri="{0D108BD9-81ED-4DB2-BD59-A6C34878D82A}">
                    <a16:rowId xmlns:a16="http://schemas.microsoft.com/office/drawing/2014/main" val="10008"/>
                  </a:ext>
                </a:extLst>
              </a:tr>
              <a:tr h="292100">
                <a:tc>
                  <a:txBody>
                    <a:bodyPr/>
                    <a:lstStyle/>
                    <a:p>
                      <a:pPr algn="r" rtl="1">
                        <a:lnSpc>
                          <a:spcPct val="115000"/>
                        </a:lnSpc>
                        <a:spcAft>
                          <a:spcPts val="0"/>
                        </a:spcAft>
                      </a:pPr>
                      <a:r>
                        <a:rPr lang="ar-SA" sz="1400">
                          <a:effectLst/>
                          <a:cs typeface="B Koodak" panose="00000700000000000000" pitchFamily="2" charset="-78"/>
                        </a:rPr>
                        <a:t>شاخص اقلیم گردشگری</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خرداد تا تیر عالی</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a:ea typeface="Calibri"/>
                        <a:cs typeface="B Koodak" panose="00000700000000000000" pitchFamily="2" charset="-78"/>
                      </a:endParaRPr>
                    </a:p>
                  </a:txBody>
                  <a:tcPr marL="47625" marR="47625" marT="0" marB="0" anchor="ctr"/>
                </a:tc>
                <a:tc>
                  <a:txBody>
                    <a:bodyPr/>
                    <a:lstStyle/>
                    <a:p>
                      <a:pPr algn="r" rtl="1">
                        <a:lnSpc>
                          <a:spcPct val="115000"/>
                        </a:lnSpc>
                        <a:spcAft>
                          <a:spcPts val="0"/>
                        </a:spcAft>
                      </a:pPr>
                      <a:r>
                        <a:rPr lang="ar-SA" sz="1400" dirty="0">
                          <a:effectLst/>
                          <a:cs typeface="B Koodak" panose="00000700000000000000" pitchFamily="2" charset="-78"/>
                        </a:rPr>
                        <a:t>میزان مصرف کشاورزی از آب قنوات</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smtClean="0">
                          <a:effectLst/>
                          <a:cs typeface="B Koodak" panose="00000700000000000000" pitchFamily="2" charset="-78"/>
                        </a:rPr>
                        <a:t>70/8</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a:effectLst/>
                          <a:cs typeface="B Koodak" panose="00000700000000000000" pitchFamily="2" charset="-78"/>
                        </a:rPr>
                        <a:t>درصد</a:t>
                      </a:r>
                      <a:endParaRPr lang="en-US" sz="1400" dirty="0">
                        <a:effectLst/>
                        <a:latin typeface="Calibri"/>
                        <a:ea typeface="Calibri"/>
                        <a:cs typeface="B Koodak" panose="00000700000000000000" pitchFamily="2" charset="-78"/>
                      </a:endParaRPr>
                    </a:p>
                  </a:txBody>
                  <a:tcPr marL="47625" marR="47625" marT="0" marB="0" anchor="ctr"/>
                </a:tc>
                <a:extLst>
                  <a:ext uri="{0D108BD9-81ED-4DB2-BD59-A6C34878D82A}">
                    <a16:rowId xmlns:a16="http://schemas.microsoft.com/office/drawing/2014/main" val="10009"/>
                  </a:ext>
                </a:extLst>
              </a:tr>
              <a:tr h="292100">
                <a:tc>
                  <a:txBody>
                    <a:bodyPr/>
                    <a:lstStyle/>
                    <a:p>
                      <a:pPr algn="r" rtl="1">
                        <a:lnSpc>
                          <a:spcPct val="115000"/>
                        </a:lnSpc>
                        <a:spcAft>
                          <a:spcPts val="0"/>
                        </a:spcAft>
                      </a:pPr>
                      <a:r>
                        <a:rPr lang="ar-SA" sz="1400">
                          <a:effectLst/>
                          <a:cs typeface="B Koodak" panose="00000700000000000000" pitchFamily="2" charset="-78"/>
                        </a:rPr>
                        <a:t>متوسط آبدهی سالانه زنجانرود</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0.111</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مترمکعب بر ثانیه</a:t>
                      </a:r>
                      <a:endParaRPr lang="en-US" sz="1400">
                        <a:effectLst/>
                        <a:latin typeface="Calibri"/>
                        <a:ea typeface="Calibri"/>
                        <a:cs typeface="B Koodak" panose="00000700000000000000" pitchFamily="2" charset="-78"/>
                      </a:endParaRPr>
                    </a:p>
                  </a:txBody>
                  <a:tcPr marL="47625" marR="47625" marT="0" marB="0" anchor="ctr"/>
                </a:tc>
                <a:tc>
                  <a:txBody>
                    <a:bodyPr/>
                    <a:lstStyle/>
                    <a:p>
                      <a:pPr algn="r" rtl="1">
                        <a:lnSpc>
                          <a:spcPct val="115000"/>
                        </a:lnSpc>
                        <a:spcAft>
                          <a:spcPts val="0"/>
                        </a:spcAft>
                      </a:pPr>
                      <a:r>
                        <a:rPr lang="fa-IR" sz="1400" dirty="0" smtClean="0">
                          <a:effectLst/>
                          <a:cs typeface="B Koodak" panose="00000700000000000000" pitchFamily="2" charset="-78"/>
                        </a:rPr>
                        <a:t>تعداد روستاهای </a:t>
                      </a:r>
                      <a:r>
                        <a:rPr lang="fa-IR" sz="1400" dirty="0">
                          <a:effectLst/>
                          <a:cs typeface="B Koodak" panose="00000700000000000000" pitchFamily="2" charset="-78"/>
                        </a:rPr>
                        <a:t>واقع در پهنه خطر بالای لرزه خیزی</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smtClean="0">
                          <a:effectLst/>
                          <a:latin typeface="+mn-lt"/>
                          <a:ea typeface="+mn-ea"/>
                          <a:cs typeface="B Koodak" panose="00000700000000000000" pitchFamily="2" charset="-78"/>
                        </a:rPr>
                        <a:t>90/9</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a:effectLst/>
                          <a:cs typeface="B Koodak" panose="00000700000000000000" pitchFamily="2" charset="-78"/>
                        </a:rPr>
                        <a:t>درصد</a:t>
                      </a:r>
                      <a:endParaRPr lang="en-US" sz="1400" dirty="0">
                        <a:effectLst/>
                        <a:latin typeface="Calibri"/>
                        <a:ea typeface="Calibri"/>
                        <a:cs typeface="B Koodak" panose="00000700000000000000" pitchFamily="2" charset="-78"/>
                      </a:endParaRPr>
                    </a:p>
                  </a:txBody>
                  <a:tcPr marL="47625" marR="47625" marT="0" marB="0" anchor="ctr"/>
                </a:tc>
                <a:extLst>
                  <a:ext uri="{0D108BD9-81ED-4DB2-BD59-A6C34878D82A}">
                    <a16:rowId xmlns:a16="http://schemas.microsoft.com/office/drawing/2014/main" val="10010"/>
                  </a:ext>
                </a:extLst>
              </a:tr>
            </a:tbl>
          </a:graphicData>
        </a:graphic>
      </p:graphicFrame>
      <p:sp>
        <p:nvSpPr>
          <p:cNvPr id="4" name="Rectangle 3"/>
          <p:cNvSpPr/>
          <p:nvPr/>
        </p:nvSpPr>
        <p:spPr>
          <a:xfrm>
            <a:off x="6354660" y="990600"/>
            <a:ext cx="2683748" cy="369332"/>
          </a:xfrm>
          <a:prstGeom prst="rect">
            <a:avLst/>
          </a:prstGeom>
        </p:spPr>
        <p:txBody>
          <a:bodyPr wrap="none">
            <a:spAutoFit/>
          </a:bodyPr>
          <a:lstStyle/>
          <a:p>
            <a:pPr algn="just" rtl="1"/>
            <a:r>
              <a:rPr lang="fa-IR" dirty="0" smtClean="0">
                <a:cs typeface="B Koodak" panose="00000700000000000000" pitchFamily="2" charset="-78"/>
              </a:rPr>
              <a:t>1-1-2</a:t>
            </a:r>
            <a:r>
              <a:rPr lang="fa-IR" dirty="0">
                <a:cs typeface="B Koodak" panose="00000700000000000000" pitchFamily="2" charset="-78"/>
              </a:rPr>
              <a:t>: </a:t>
            </a:r>
            <a:r>
              <a:rPr lang="fa-IR" dirty="0" smtClean="0">
                <a:cs typeface="B Koodak" panose="00000700000000000000" pitchFamily="2" charset="-78"/>
              </a:rPr>
              <a:t>شاخص های منابع محیط</a:t>
            </a:r>
            <a:endParaRPr lang="en-US" dirty="0">
              <a:cs typeface="B Koodak" panose="00000700000000000000" pitchFamily="2" charset="-78"/>
            </a:endParaRPr>
          </a:p>
        </p:txBody>
      </p:sp>
      <p:cxnSp>
        <p:nvCxnSpPr>
          <p:cNvPr id="5" name="Straight Connector 4"/>
          <p:cNvCxnSpPr/>
          <p:nvPr/>
        </p:nvCxnSpPr>
        <p:spPr>
          <a:xfrm flipH="1">
            <a:off x="629689" y="14478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17472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8">
            <a:extLst>
              <a:ext uri="{FF2B5EF4-FFF2-40B4-BE49-F238E27FC236}">
                <a16:creationId xmlns:a16="http://schemas.microsoft.com/office/drawing/2014/main" id="{7DD607C7-7CF7-4A0F-BFF7-6F3C46205E68}"/>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29798" y="3505200"/>
            <a:ext cx="5469461" cy="3395330"/>
          </a:xfrm>
          <a:prstGeom prst="roundRect">
            <a:avLst>
              <a:gd name="adj" fmla="val 44311"/>
            </a:avLst>
          </a:prstGeom>
        </p:spPr>
      </p:pic>
      <p:sp>
        <p:nvSpPr>
          <p:cNvPr id="2" name="Title 1"/>
          <p:cNvSpPr>
            <a:spLocks noGrp="1"/>
          </p:cNvSpPr>
          <p:nvPr>
            <p:ph type="ctrTitle" idx="4294967295"/>
            <p:custDataLst>
              <p:tags r:id="rId2"/>
            </p:custDataLst>
          </p:nvPr>
        </p:nvSpPr>
        <p:spPr>
          <a:xfrm>
            <a:off x="2515410" y="3002268"/>
            <a:ext cx="6467792" cy="2228306"/>
          </a:xfrm>
        </p:spPr>
        <p:txBody>
          <a:bodyPr>
            <a:noAutofit/>
          </a:bodyPr>
          <a:lstStyle/>
          <a:p>
            <a:pPr algn="ctr" rtl="1">
              <a:lnSpc>
                <a:spcPts val="4300"/>
              </a:lnSpc>
              <a:spcBef>
                <a:spcPts val="600"/>
              </a:spcBef>
              <a:spcAft>
                <a:spcPts val="600"/>
              </a:spcAft>
            </a:pPr>
            <a:r>
              <a:rPr lang="fa-IR" b="1" dirty="0" smtClean="0">
                <a:ln w="19050">
                  <a:solidFill>
                    <a:schemeClr val="tx1"/>
                  </a:solidFill>
                  <a:prstDash val="solid"/>
                </a:ln>
                <a:solidFill>
                  <a:schemeClr val="accent5"/>
                </a:solidFill>
                <a:effectLst/>
                <a:cs typeface="B Titr" panose="00000700000000000000" pitchFamily="2" charset="-78"/>
              </a:rPr>
              <a:t>برنامه توسعه اقتصادی، اشتغالزایی و طرح </a:t>
            </a:r>
            <a:r>
              <a:rPr lang="fa-IR" b="1" dirty="0" smtClean="0">
                <a:ln w="19050">
                  <a:solidFill>
                    <a:schemeClr val="tx1"/>
                  </a:solidFill>
                  <a:prstDash val="solid"/>
                </a:ln>
                <a:solidFill>
                  <a:schemeClr val="accent5"/>
                </a:solidFill>
                <a:effectLst/>
                <a:cs typeface="B Titr" panose="00000700000000000000" pitchFamily="2" charset="-78"/>
              </a:rPr>
              <a:t>توسعه پایدار منظومه های روستایی شهرستان </a:t>
            </a:r>
            <a:r>
              <a:rPr lang="fa-IR" b="1" dirty="0" smtClean="0">
                <a:ln w="19050">
                  <a:solidFill>
                    <a:schemeClr val="tx1"/>
                  </a:solidFill>
                  <a:prstDash val="solid"/>
                </a:ln>
                <a:solidFill>
                  <a:schemeClr val="accent5"/>
                </a:solidFill>
                <a:effectLst/>
                <a:cs typeface="B Titr" panose="00000700000000000000" pitchFamily="2" charset="-78"/>
              </a:rPr>
              <a:t>سلطانیه</a:t>
            </a:r>
            <a:br>
              <a:rPr lang="fa-IR" b="1" dirty="0" smtClean="0">
                <a:ln w="19050">
                  <a:solidFill>
                    <a:schemeClr val="tx1"/>
                  </a:solidFill>
                  <a:prstDash val="solid"/>
                </a:ln>
                <a:solidFill>
                  <a:schemeClr val="accent5"/>
                </a:solidFill>
                <a:effectLst/>
                <a:cs typeface="B Titr" panose="00000700000000000000" pitchFamily="2" charset="-78"/>
              </a:rPr>
            </a:br>
            <a:r>
              <a:rPr lang="fa-IR" b="1" dirty="0">
                <a:ln w="19050">
                  <a:solidFill>
                    <a:schemeClr val="tx1"/>
                  </a:solidFill>
                  <a:prstDash val="solid"/>
                </a:ln>
                <a:solidFill>
                  <a:schemeClr val="accent5"/>
                </a:solidFill>
                <a:cs typeface="B Titr" panose="00000700000000000000" pitchFamily="2" charset="-78"/>
              </a:rPr>
              <a:t/>
            </a:r>
            <a:br>
              <a:rPr lang="fa-IR" b="1" dirty="0">
                <a:ln w="19050">
                  <a:solidFill>
                    <a:schemeClr val="tx1"/>
                  </a:solidFill>
                  <a:prstDash val="solid"/>
                </a:ln>
                <a:solidFill>
                  <a:schemeClr val="accent5"/>
                </a:solidFill>
                <a:cs typeface="B Titr" panose="00000700000000000000" pitchFamily="2" charset="-78"/>
              </a:rPr>
            </a:br>
            <a:r>
              <a:rPr lang="fa-IR" b="1" dirty="0" smtClean="0">
                <a:ln w="19050">
                  <a:solidFill>
                    <a:schemeClr val="tx1"/>
                  </a:solidFill>
                  <a:prstDash val="solid"/>
                </a:ln>
                <a:solidFill>
                  <a:schemeClr val="accent5"/>
                </a:solidFill>
                <a:effectLst/>
                <a:cs typeface="B Titr" panose="00000700000000000000" pitchFamily="2" charset="-78"/>
              </a:rPr>
              <a:t> </a:t>
            </a:r>
            <a:r>
              <a:rPr lang="fa-IR" b="1" dirty="0" smtClean="0">
                <a:ln w="19050">
                  <a:solidFill>
                    <a:schemeClr val="tx1"/>
                  </a:solidFill>
                  <a:prstDash val="solid"/>
                </a:ln>
                <a:solidFill>
                  <a:schemeClr val="accent5"/>
                </a:solidFill>
                <a:effectLst/>
                <a:cs typeface="B Titr" panose="00000700000000000000" pitchFamily="2" charset="-78"/>
              </a:rPr>
              <a:t>(مرکزی و باغ حلی)</a:t>
            </a:r>
            <a:br>
              <a:rPr lang="fa-IR" b="1" dirty="0" smtClean="0">
                <a:ln w="19050">
                  <a:solidFill>
                    <a:schemeClr val="tx1"/>
                  </a:solidFill>
                  <a:prstDash val="solid"/>
                </a:ln>
                <a:solidFill>
                  <a:schemeClr val="accent5"/>
                </a:solidFill>
                <a:effectLst/>
                <a:cs typeface="B Titr" panose="00000700000000000000" pitchFamily="2" charset="-78"/>
              </a:rPr>
            </a:br>
            <a:r>
              <a:rPr lang="fa-IR" b="1" dirty="0" smtClean="0">
                <a:ln w="19050">
                  <a:solidFill>
                    <a:schemeClr val="tx1"/>
                  </a:solidFill>
                  <a:prstDash val="solid"/>
                </a:ln>
                <a:solidFill>
                  <a:schemeClr val="accent5"/>
                </a:solidFill>
                <a:cs typeface="B Titr" panose="00000700000000000000" pitchFamily="2" charset="-78"/>
              </a:rPr>
              <a:t>سند توسعه شهرستان</a:t>
            </a:r>
            <a:br>
              <a:rPr lang="fa-IR" b="1" dirty="0" smtClean="0">
                <a:ln w="19050">
                  <a:solidFill>
                    <a:schemeClr val="tx1"/>
                  </a:solidFill>
                  <a:prstDash val="solid"/>
                </a:ln>
                <a:solidFill>
                  <a:schemeClr val="accent5"/>
                </a:solidFill>
                <a:cs typeface="B Titr" panose="00000700000000000000" pitchFamily="2" charset="-78"/>
              </a:rPr>
            </a:br>
            <a:r>
              <a:rPr lang="fa-IR" b="1" dirty="0">
                <a:ln w="19050">
                  <a:solidFill>
                    <a:schemeClr val="tx1"/>
                  </a:solidFill>
                  <a:prstDash val="solid"/>
                </a:ln>
                <a:solidFill>
                  <a:schemeClr val="accent5"/>
                </a:solidFill>
                <a:cs typeface="B Titr" panose="00000700000000000000" pitchFamily="2" charset="-78"/>
              </a:rPr>
              <a:t/>
            </a:r>
            <a:br>
              <a:rPr lang="fa-IR" b="1" dirty="0">
                <a:ln w="19050">
                  <a:solidFill>
                    <a:schemeClr val="tx1"/>
                  </a:solidFill>
                  <a:prstDash val="solid"/>
                </a:ln>
                <a:solidFill>
                  <a:schemeClr val="accent5"/>
                </a:solidFill>
                <a:cs typeface="B Titr" panose="00000700000000000000" pitchFamily="2" charset="-78"/>
              </a:rPr>
            </a:br>
            <a:r>
              <a:rPr lang="fa-IR" b="1" dirty="0" smtClean="0">
                <a:ln w="19050">
                  <a:solidFill>
                    <a:schemeClr val="tx1"/>
                  </a:solidFill>
                  <a:prstDash val="solid"/>
                </a:ln>
                <a:solidFill>
                  <a:schemeClr val="accent5"/>
                </a:solidFill>
                <a:cs typeface="B Titr" panose="00000700000000000000" pitchFamily="2" charset="-78"/>
              </a:rPr>
              <a:t/>
            </a:r>
            <a:br>
              <a:rPr lang="fa-IR" b="1" dirty="0" smtClean="0">
                <a:ln w="19050">
                  <a:solidFill>
                    <a:schemeClr val="tx1"/>
                  </a:solidFill>
                  <a:prstDash val="solid"/>
                </a:ln>
                <a:solidFill>
                  <a:schemeClr val="accent5"/>
                </a:solidFill>
                <a:cs typeface="B Titr" panose="00000700000000000000" pitchFamily="2" charset="-78"/>
              </a:rPr>
            </a:br>
            <a:r>
              <a:rPr lang="fa-IR" b="1" dirty="0" smtClean="0">
                <a:ln w="19050">
                  <a:solidFill>
                    <a:schemeClr val="tx1"/>
                  </a:solidFill>
                  <a:prstDash val="solid"/>
                </a:ln>
                <a:solidFill>
                  <a:schemeClr val="accent5"/>
                </a:solidFill>
                <a:cs typeface="B Titr" panose="00000700000000000000" pitchFamily="2" charset="-78"/>
              </a:rPr>
              <a:t>مهندسین مشاور سبزسامانه سبلان</a:t>
            </a:r>
            <a:r>
              <a:rPr lang="fa-IR" b="1" dirty="0" smtClean="0">
                <a:ln w="19050">
                  <a:solidFill>
                    <a:schemeClr val="tx1"/>
                  </a:solidFill>
                  <a:prstDash val="solid"/>
                </a:ln>
                <a:solidFill>
                  <a:schemeClr val="accent5"/>
                </a:solidFill>
                <a:effectLst/>
                <a:cs typeface="B Titr" panose="00000700000000000000" pitchFamily="2" charset="-78"/>
              </a:rPr>
              <a:t> </a:t>
            </a:r>
            <a:r>
              <a:rPr lang="fa-IR" sz="2400" b="1" dirty="0">
                <a:ln w="19050">
                  <a:solidFill>
                    <a:schemeClr val="tx1"/>
                  </a:solidFill>
                  <a:prstDash val="solid"/>
                </a:ln>
                <a:solidFill>
                  <a:schemeClr val="accent5"/>
                </a:solidFill>
                <a:effectLst/>
                <a:cs typeface="B Titr" panose="00000700000000000000" pitchFamily="2" charset="-78"/>
              </a:rPr>
              <a:t/>
            </a:r>
            <a:br>
              <a:rPr lang="fa-IR" sz="2400" b="1" dirty="0">
                <a:ln w="19050">
                  <a:solidFill>
                    <a:schemeClr val="tx1"/>
                  </a:solidFill>
                  <a:prstDash val="solid"/>
                </a:ln>
                <a:solidFill>
                  <a:schemeClr val="accent5"/>
                </a:solidFill>
                <a:effectLst/>
                <a:cs typeface="B Titr" panose="00000700000000000000" pitchFamily="2" charset="-78"/>
              </a:rPr>
            </a:br>
            <a:r>
              <a:rPr lang="fa-IR" sz="2400" b="1" dirty="0" smtClean="0">
                <a:ln w="19050">
                  <a:solidFill>
                    <a:schemeClr val="tx1"/>
                  </a:solidFill>
                  <a:prstDash val="solid"/>
                </a:ln>
                <a:solidFill>
                  <a:schemeClr val="accent5"/>
                </a:solidFill>
                <a:cs typeface="B Titr" panose="00000700000000000000" pitchFamily="2" charset="-78"/>
              </a:rPr>
              <a:t>آبان</a:t>
            </a:r>
            <a:r>
              <a:rPr lang="fa-IR" sz="2400" b="1" dirty="0" smtClean="0">
                <a:ln w="19050">
                  <a:solidFill>
                    <a:schemeClr val="tx1"/>
                  </a:solidFill>
                  <a:prstDash val="solid"/>
                </a:ln>
                <a:solidFill>
                  <a:schemeClr val="accent5"/>
                </a:solidFill>
                <a:cs typeface="B Titr" panose="00000700000000000000" pitchFamily="2" charset="-78"/>
              </a:rPr>
              <a:t> </a:t>
            </a:r>
            <a:r>
              <a:rPr lang="fa-IR" sz="2400" b="1" dirty="0" smtClean="0">
                <a:ln w="19050">
                  <a:solidFill>
                    <a:schemeClr val="tx1"/>
                  </a:solidFill>
                  <a:prstDash val="solid"/>
                </a:ln>
                <a:solidFill>
                  <a:schemeClr val="accent5"/>
                </a:solidFill>
                <a:cs typeface="B Titr" panose="00000700000000000000" pitchFamily="2" charset="-78"/>
              </a:rPr>
              <a:t>ماه </a:t>
            </a:r>
            <a:r>
              <a:rPr lang="fa-IR" sz="2400" b="1" dirty="0">
                <a:ln w="19050">
                  <a:solidFill>
                    <a:schemeClr val="tx1"/>
                  </a:solidFill>
                  <a:prstDash val="solid"/>
                </a:ln>
                <a:solidFill>
                  <a:schemeClr val="accent5"/>
                </a:solidFill>
                <a:cs typeface="B Titr" panose="00000700000000000000" pitchFamily="2" charset="-78"/>
              </a:rPr>
              <a:t>۹۸ </a:t>
            </a:r>
            <a:endParaRPr lang="en-ZA" sz="2400" b="1" i="1" dirty="0">
              <a:ln w="19050">
                <a:solidFill>
                  <a:schemeClr val="tx1"/>
                </a:solidFill>
                <a:prstDash val="solid"/>
              </a:ln>
              <a:solidFill>
                <a:schemeClr val="accent5"/>
              </a:solidFill>
              <a:effectLst/>
              <a:cs typeface="B Titr" panose="00000700000000000000" pitchFamily="2" charset="-78"/>
            </a:endParaRPr>
          </a:p>
        </p:txBody>
      </p:sp>
      <p:pic>
        <p:nvPicPr>
          <p:cNvPr id="8" name="Picture 1"/>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2700" y="623887"/>
            <a:ext cx="91567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7"/>
          <a:stretch>
            <a:fillRect/>
          </a:stretch>
        </p:blipFill>
        <p:spPr>
          <a:xfrm>
            <a:off x="7239000" y="6113834"/>
            <a:ext cx="1755747" cy="607040"/>
          </a:xfrm>
          <a:prstGeom prst="rect">
            <a:avLst/>
          </a:prstGeom>
        </p:spPr>
      </p:pic>
    </p:spTree>
    <p:custDataLst>
      <p:tags r:id="rId1"/>
    </p:custData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91048"/>
            <a:ext cx="8229600" cy="4235115"/>
          </a:xfrm>
          <a:ln>
            <a:solidFill>
              <a:schemeClr val="accent1">
                <a:alpha val="98000"/>
              </a:schemeClr>
            </a:solidFill>
          </a:ln>
        </p:spPr>
        <p:txBody>
          <a:bodyPr>
            <a:normAutofit/>
          </a:bodyPr>
          <a:lstStyle/>
          <a:p>
            <a:pPr algn="justLow" rtl="1"/>
            <a:r>
              <a:rPr lang="fa-IR" dirty="0" smtClean="0">
                <a:cs typeface="B Mitra" panose="00000400000000000000" pitchFamily="2" charset="-78"/>
              </a:rPr>
              <a:t>منظومه </a:t>
            </a:r>
            <a:r>
              <a:rPr lang="fa-IR" dirty="0">
                <a:cs typeface="B Mitra" panose="00000400000000000000" pitchFamily="2" charset="-78"/>
              </a:rPr>
              <a:t>باغ </a:t>
            </a:r>
            <a:r>
              <a:rPr lang="fa-IR" dirty="0" err="1" smtClean="0">
                <a:cs typeface="B Mitra" panose="00000400000000000000" pitchFamily="2" charset="-78"/>
              </a:rPr>
              <a:t>حلی</a:t>
            </a:r>
            <a:r>
              <a:rPr lang="fa-IR" dirty="0" smtClean="0">
                <a:cs typeface="B Mitra" panose="00000400000000000000" pitchFamily="2" charset="-78"/>
              </a:rPr>
              <a:t> نیز </a:t>
            </a:r>
            <a:r>
              <a:rPr lang="fa-IR" dirty="0">
                <a:cs typeface="B Mitra" panose="00000400000000000000" pitchFamily="2" charset="-78"/>
              </a:rPr>
              <a:t>در پهنه ساختاری زنجان- سلطانیه </a:t>
            </a:r>
            <a:r>
              <a:rPr lang="fa-IR" dirty="0" smtClean="0">
                <a:cs typeface="B Mitra" panose="00000400000000000000" pitchFamily="2" charset="-78"/>
              </a:rPr>
              <a:t>استقرار داشته و به </a:t>
            </a:r>
            <a:r>
              <a:rPr lang="fa-IR" dirty="0">
                <a:cs typeface="B Mitra" panose="00000400000000000000" pitchFamily="2" charset="-78"/>
              </a:rPr>
              <a:t>منظومه سیمایی کوهستانی بخشیده است. اراضی مرتفع منظومه باغ حلی در بخش شمال شرقی و جنوب غربی منظومه مشاهده می‌شوند. </a:t>
            </a:r>
            <a:endParaRPr lang="fa-IR" dirty="0" smtClean="0">
              <a:cs typeface="B Mitra" panose="00000400000000000000" pitchFamily="2" charset="-78"/>
            </a:endParaRPr>
          </a:p>
          <a:p>
            <a:pPr algn="justLow" rtl="1"/>
            <a:r>
              <a:rPr lang="fa-IR" dirty="0">
                <a:cs typeface="B Mitra" panose="00000400000000000000" pitchFamily="2" charset="-78"/>
              </a:rPr>
              <a:t>به دلیل گستردگی مناطق کوهستانی در منظومه و بارش نسبتاً مناسب در این مناطق، پوشش تنک جنگلی در شمال محدوده و پوشش </a:t>
            </a:r>
            <a:r>
              <a:rPr lang="fa-IR" dirty="0" err="1">
                <a:cs typeface="B Mitra" panose="00000400000000000000" pitchFamily="2" charset="-78"/>
              </a:rPr>
              <a:t>مرتعی</a:t>
            </a:r>
            <a:r>
              <a:rPr lang="fa-IR" dirty="0">
                <a:cs typeface="B Mitra" panose="00000400000000000000" pitchFamily="2" charset="-78"/>
              </a:rPr>
              <a:t> در شمال و شرق محدوده پوشش گیاهی منظومه را شکل داده </a:t>
            </a:r>
            <a:r>
              <a:rPr lang="fa-IR" dirty="0" err="1">
                <a:cs typeface="B Mitra" panose="00000400000000000000" pitchFamily="2" charset="-78"/>
              </a:rPr>
              <a:t>اند</a:t>
            </a:r>
            <a:r>
              <a:rPr lang="fa-IR" dirty="0">
                <a:cs typeface="B Mitra" panose="00000400000000000000" pitchFamily="2" charset="-78"/>
              </a:rPr>
              <a:t>. </a:t>
            </a:r>
            <a:endParaRPr lang="fa-IR" dirty="0" smtClean="0">
              <a:cs typeface="B Mitra" panose="00000400000000000000" pitchFamily="2" charset="-78"/>
            </a:endParaRPr>
          </a:p>
          <a:p>
            <a:pPr algn="justLow" rtl="1"/>
            <a:endParaRPr lang="fa-IR" dirty="0" smtClean="0">
              <a:cs typeface="B Mitra" panose="00000400000000000000" pitchFamily="2" charset="-78"/>
            </a:endParaRPr>
          </a:p>
          <a:p>
            <a:pPr algn="justLow" rtl="1"/>
            <a:endParaRPr lang="en-US" dirty="0">
              <a:cs typeface="B Mitra" panose="00000400000000000000" pitchFamily="2" charset="-78"/>
            </a:endParaRPr>
          </a:p>
        </p:txBody>
      </p:sp>
      <p:sp>
        <p:nvSpPr>
          <p:cNvPr id="4" name="Rectangle 3"/>
          <p:cNvSpPr/>
          <p:nvPr/>
        </p:nvSpPr>
        <p:spPr>
          <a:xfrm>
            <a:off x="6696040" y="914400"/>
            <a:ext cx="1883849" cy="400110"/>
          </a:xfrm>
          <a:prstGeom prst="rect">
            <a:avLst/>
          </a:prstGeom>
        </p:spPr>
        <p:txBody>
          <a:bodyPr wrap="none">
            <a:spAutoFit/>
          </a:bodyPr>
          <a:lstStyle/>
          <a:p>
            <a:pPr algn="just" rtl="1"/>
            <a:r>
              <a:rPr lang="fa-IR" sz="2000" dirty="0" smtClean="0">
                <a:cs typeface="B Koodak" panose="00000700000000000000" pitchFamily="2" charset="-78"/>
              </a:rPr>
              <a:t>2-2</a:t>
            </a:r>
            <a:r>
              <a:rPr lang="fa-IR" sz="2000" dirty="0">
                <a:cs typeface="B Koodak" panose="00000700000000000000" pitchFamily="2" charset="-78"/>
              </a:rPr>
              <a:t>: بخش </a:t>
            </a:r>
            <a:r>
              <a:rPr lang="fa-IR" sz="2000" dirty="0" smtClean="0">
                <a:cs typeface="B Koodak" panose="00000700000000000000" pitchFamily="2" charset="-78"/>
              </a:rPr>
              <a:t>باغ </a:t>
            </a:r>
            <a:r>
              <a:rPr lang="fa-IR" sz="2000" dirty="0" err="1" smtClean="0">
                <a:cs typeface="B Koodak" panose="00000700000000000000" pitchFamily="2" charset="-78"/>
              </a:rPr>
              <a:t>حلی</a:t>
            </a:r>
            <a:endParaRPr lang="en-US" sz="2000" dirty="0">
              <a:cs typeface="B Koodak" panose="00000700000000000000" pitchFamily="2" charset="-78"/>
            </a:endParaRPr>
          </a:p>
        </p:txBody>
      </p:sp>
      <p:cxnSp>
        <p:nvCxnSpPr>
          <p:cNvPr id="5" name="Straight Connector 4"/>
          <p:cNvCxnSpPr/>
          <p:nvPr/>
        </p:nvCxnSpPr>
        <p:spPr>
          <a:xfrm flipH="1">
            <a:off x="629689" y="14478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748342"/>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823464650"/>
              </p:ext>
            </p:extLst>
          </p:nvPr>
        </p:nvGraphicFramePr>
        <p:xfrm>
          <a:off x="304801" y="1600200"/>
          <a:ext cx="8534399" cy="4802124"/>
        </p:xfrm>
        <a:graphic>
          <a:graphicData uri="http://schemas.openxmlformats.org/drawingml/2006/table">
            <a:tbl>
              <a:tblPr rtl="1" firstRow="1" firstCol="1" bandRow="1">
                <a:tableStyleId>{69CF1AB2-1976-4502-BF36-3FF5EA218861}</a:tableStyleId>
              </a:tblPr>
              <a:tblGrid>
                <a:gridCol w="2717312">
                  <a:extLst>
                    <a:ext uri="{9D8B030D-6E8A-4147-A177-3AD203B41FA5}">
                      <a16:colId xmlns:a16="http://schemas.microsoft.com/office/drawing/2014/main" val="20000"/>
                    </a:ext>
                  </a:extLst>
                </a:gridCol>
                <a:gridCol w="1124339">
                  <a:extLst>
                    <a:ext uri="{9D8B030D-6E8A-4147-A177-3AD203B41FA5}">
                      <a16:colId xmlns:a16="http://schemas.microsoft.com/office/drawing/2014/main" val="20001"/>
                    </a:ext>
                  </a:extLst>
                </a:gridCol>
                <a:gridCol w="814750">
                  <a:extLst>
                    <a:ext uri="{9D8B030D-6E8A-4147-A177-3AD203B41FA5}">
                      <a16:colId xmlns:a16="http://schemas.microsoft.com/office/drawing/2014/main" val="20002"/>
                    </a:ext>
                  </a:extLst>
                </a:gridCol>
                <a:gridCol w="2017772">
                  <a:extLst>
                    <a:ext uri="{9D8B030D-6E8A-4147-A177-3AD203B41FA5}">
                      <a16:colId xmlns:a16="http://schemas.microsoft.com/office/drawing/2014/main" val="20003"/>
                    </a:ext>
                  </a:extLst>
                </a:gridCol>
                <a:gridCol w="1022307">
                  <a:extLst>
                    <a:ext uri="{9D8B030D-6E8A-4147-A177-3AD203B41FA5}">
                      <a16:colId xmlns:a16="http://schemas.microsoft.com/office/drawing/2014/main" val="20004"/>
                    </a:ext>
                  </a:extLst>
                </a:gridCol>
                <a:gridCol w="837919">
                  <a:extLst>
                    <a:ext uri="{9D8B030D-6E8A-4147-A177-3AD203B41FA5}">
                      <a16:colId xmlns:a16="http://schemas.microsoft.com/office/drawing/2014/main" val="20005"/>
                    </a:ext>
                  </a:extLst>
                </a:gridCol>
              </a:tblGrid>
              <a:tr h="292100">
                <a:tc>
                  <a:txBody>
                    <a:bodyPr/>
                    <a:lstStyle/>
                    <a:p>
                      <a:pPr algn="ctr" rtl="1">
                        <a:lnSpc>
                          <a:spcPct val="115000"/>
                        </a:lnSpc>
                        <a:spcAft>
                          <a:spcPts val="0"/>
                        </a:spcAft>
                      </a:pPr>
                      <a:r>
                        <a:rPr lang="fa-IR" sz="1400" dirty="0">
                          <a:effectLst/>
                          <a:cs typeface="B Koodak" panose="00000700000000000000" pitchFamily="2" charset="-78"/>
                        </a:rPr>
                        <a:t>عنوان متغیر/ شاخص</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a:effectLst/>
                          <a:cs typeface="B Koodak" panose="00000700000000000000" pitchFamily="2" charset="-78"/>
                        </a:rPr>
                        <a:t>مقدار</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a:effectLst/>
                          <a:cs typeface="B Koodak" panose="00000700000000000000" pitchFamily="2" charset="-78"/>
                        </a:rPr>
                        <a:t>واحد</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a:effectLst/>
                          <a:cs typeface="B Koodak" panose="00000700000000000000" pitchFamily="2" charset="-78"/>
                        </a:rPr>
                        <a:t>عنوان متغیر/ شاخص</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a:effectLst/>
                          <a:cs typeface="B Koodak" panose="00000700000000000000" pitchFamily="2" charset="-78"/>
                        </a:rPr>
                        <a:t>مقدار</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a:effectLst/>
                          <a:cs typeface="B Koodak" panose="00000700000000000000" pitchFamily="2" charset="-78"/>
                        </a:rPr>
                        <a:t>واحد</a:t>
                      </a:r>
                      <a:endParaRPr lang="en-US" sz="1400" dirty="0">
                        <a:effectLst/>
                        <a:latin typeface="Calibri"/>
                        <a:ea typeface="Calibri"/>
                        <a:cs typeface="B Koodak" panose="00000700000000000000" pitchFamily="2" charset="-78"/>
                      </a:endParaRPr>
                    </a:p>
                  </a:txBody>
                  <a:tcPr marL="47625" marR="47625" marT="0" marB="0" anchor="ctr"/>
                </a:tc>
                <a:extLst>
                  <a:ext uri="{0D108BD9-81ED-4DB2-BD59-A6C34878D82A}">
                    <a16:rowId xmlns:a16="http://schemas.microsoft.com/office/drawing/2014/main" val="10000"/>
                  </a:ext>
                </a:extLst>
              </a:tr>
              <a:tr h="146050">
                <a:tc>
                  <a:txBody>
                    <a:bodyPr/>
                    <a:lstStyle/>
                    <a:p>
                      <a:pPr marL="0" algn="ctr" defTabSz="914400" rtl="1" eaLnBrk="1" latinLnBrk="0" hangingPunct="1">
                        <a:lnSpc>
                          <a:spcPct val="115000"/>
                        </a:lnSpc>
                        <a:spcAft>
                          <a:spcPts val="0"/>
                        </a:spcAft>
                      </a:pPr>
                      <a:r>
                        <a:rPr lang="ar-SA" sz="1400" kern="1200" dirty="0">
                          <a:solidFill>
                            <a:schemeClr val="dk1"/>
                          </a:solidFill>
                          <a:effectLst/>
                          <a:latin typeface="+mn-lt"/>
                          <a:ea typeface="+mn-ea"/>
                          <a:cs typeface="B Koodak" panose="00000700000000000000" pitchFamily="2" charset="-78"/>
                        </a:rPr>
                        <a:t>میزان اراضی با شیب کمتر از 2 درصد</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smtClean="0">
                          <a:solidFill>
                            <a:schemeClr val="dk1"/>
                          </a:solidFill>
                          <a:effectLst/>
                          <a:latin typeface="+mn-lt"/>
                          <a:ea typeface="+mn-ea"/>
                          <a:cs typeface="B Koodak" panose="00000700000000000000" pitchFamily="2" charset="-78"/>
                        </a:rPr>
                        <a:t>75/8</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درصد</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SA" sz="1400" kern="1200" dirty="0">
                          <a:solidFill>
                            <a:schemeClr val="dk1"/>
                          </a:solidFill>
                          <a:effectLst/>
                          <a:latin typeface="+mn-lt"/>
                          <a:ea typeface="+mn-ea"/>
                          <a:cs typeface="B Koodak" panose="00000700000000000000" pitchFamily="2" charset="-78"/>
                        </a:rPr>
                        <a:t>شاخص اقلیم گردشگری</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خرداد تا تیر عالی</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 </a:t>
                      </a:r>
                      <a:endParaRPr lang="en-US" sz="1400" kern="120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10001"/>
                  </a:ext>
                </a:extLst>
              </a:tr>
              <a:tr h="292100">
                <a:tc>
                  <a:txBody>
                    <a:bodyPr/>
                    <a:lstStyle/>
                    <a:p>
                      <a:pPr marL="0" algn="ctr" defTabSz="914400" rtl="1" eaLnBrk="1" latinLnBrk="0" hangingPunct="1">
                        <a:lnSpc>
                          <a:spcPct val="115000"/>
                        </a:lnSpc>
                        <a:spcAft>
                          <a:spcPts val="0"/>
                        </a:spcAft>
                      </a:pPr>
                      <a:r>
                        <a:rPr lang="ar-SA" sz="1400" kern="1200" dirty="0">
                          <a:solidFill>
                            <a:schemeClr val="dk1"/>
                          </a:solidFill>
                          <a:effectLst/>
                          <a:latin typeface="+mn-lt"/>
                          <a:ea typeface="+mn-ea"/>
                          <a:cs typeface="B Koodak" panose="00000700000000000000" pitchFamily="2" charset="-78"/>
                        </a:rPr>
                        <a:t>بالاترین میزان جمعیت ساکن در طبقات شیب کمتر از 2 درصد</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65/65</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درصد</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SA" sz="1400" kern="1200" dirty="0">
                          <a:solidFill>
                            <a:schemeClr val="dk1"/>
                          </a:solidFill>
                          <a:effectLst/>
                          <a:latin typeface="+mn-lt"/>
                          <a:ea typeface="+mn-ea"/>
                          <a:cs typeface="B Koodak" panose="00000700000000000000" pitchFamily="2" charset="-78"/>
                        </a:rPr>
                        <a:t>تعداد چاه مجاز</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414</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حلقه</a:t>
                      </a:r>
                      <a:endParaRPr lang="en-US" sz="1400" kern="120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10002"/>
                  </a:ext>
                </a:extLst>
              </a:tr>
              <a:tr h="292100">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روستاهای واقع در پهنه خطر بالای لرزه </a:t>
                      </a:r>
                      <a:r>
                        <a:rPr lang="fa-IR" sz="1400" kern="1200" dirty="0" err="1">
                          <a:solidFill>
                            <a:schemeClr val="dk1"/>
                          </a:solidFill>
                          <a:effectLst/>
                          <a:latin typeface="+mn-lt"/>
                          <a:ea typeface="+mn-ea"/>
                          <a:cs typeface="B Koodak" panose="00000700000000000000" pitchFamily="2" charset="-78"/>
                        </a:rPr>
                        <a:t>خیزی</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 </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درصد</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SA" sz="1400" kern="1200" dirty="0">
                          <a:solidFill>
                            <a:schemeClr val="dk1"/>
                          </a:solidFill>
                          <a:effectLst/>
                          <a:latin typeface="+mn-lt"/>
                          <a:ea typeface="+mn-ea"/>
                          <a:cs typeface="B Koodak" panose="00000700000000000000" pitchFamily="2" charset="-78"/>
                        </a:rPr>
                        <a:t>تعداد چاه غیر مجاز </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246</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حلقه</a:t>
                      </a:r>
                      <a:endParaRPr lang="en-US" sz="1400" kern="120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10003"/>
                  </a:ext>
                </a:extLst>
              </a:tr>
              <a:tr h="146050">
                <a:tc>
                  <a:txBody>
                    <a:bodyPr/>
                    <a:lstStyle/>
                    <a:p>
                      <a:pPr marL="0" algn="ctr" defTabSz="914400" rtl="1" eaLnBrk="1" latinLnBrk="0" hangingPunct="1">
                        <a:lnSpc>
                          <a:spcPct val="115000"/>
                        </a:lnSpc>
                        <a:spcAft>
                          <a:spcPts val="0"/>
                        </a:spcAft>
                      </a:pPr>
                      <a:r>
                        <a:rPr lang="ar-SA" sz="1400" kern="1200" dirty="0">
                          <a:solidFill>
                            <a:schemeClr val="dk1"/>
                          </a:solidFill>
                          <a:effectLst/>
                          <a:latin typeface="+mn-lt"/>
                          <a:ea typeface="+mn-ea"/>
                          <a:cs typeface="B Koodak" panose="00000700000000000000" pitchFamily="2" charset="-78"/>
                        </a:rPr>
                        <a:t>نسبت جمعیت روستایی ساکن در پهنه با خطر بالای لرزه خیزی</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smtClean="0">
                          <a:solidFill>
                            <a:schemeClr val="dk1"/>
                          </a:solidFill>
                          <a:effectLst/>
                          <a:latin typeface="+mn-lt"/>
                          <a:ea typeface="+mn-ea"/>
                          <a:cs typeface="B Koodak" panose="00000700000000000000" pitchFamily="2" charset="-78"/>
                        </a:rPr>
                        <a:t>84/8</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درصد</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SA" sz="1400" kern="1200" dirty="0">
                          <a:solidFill>
                            <a:schemeClr val="dk1"/>
                          </a:solidFill>
                          <a:effectLst/>
                          <a:latin typeface="+mn-lt"/>
                          <a:ea typeface="+mn-ea"/>
                          <a:cs typeface="B Koodak" panose="00000700000000000000" pitchFamily="2" charset="-78"/>
                        </a:rPr>
                        <a:t>مجموع تخلیه چاهها</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smtClean="0">
                          <a:solidFill>
                            <a:schemeClr val="dk1"/>
                          </a:solidFill>
                          <a:effectLst/>
                          <a:latin typeface="+mn-lt"/>
                          <a:ea typeface="+mn-ea"/>
                          <a:cs typeface="B Koodak" panose="00000700000000000000" pitchFamily="2" charset="-78"/>
                        </a:rPr>
                        <a:t>52/4</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میلیون مترمکعب</a:t>
                      </a:r>
                      <a:endParaRPr lang="en-US" sz="1400" kern="120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10004"/>
                  </a:ext>
                </a:extLst>
              </a:tr>
              <a:tr h="146050">
                <a:tc>
                  <a:txBody>
                    <a:bodyPr/>
                    <a:lstStyle/>
                    <a:p>
                      <a:pPr marL="0" algn="ctr" defTabSz="914400" rtl="1" eaLnBrk="1" latinLnBrk="0" hangingPunct="1">
                        <a:lnSpc>
                          <a:spcPct val="115000"/>
                        </a:lnSpc>
                        <a:spcAft>
                          <a:spcPts val="0"/>
                        </a:spcAft>
                      </a:pPr>
                      <a:r>
                        <a:rPr lang="ar-SA" sz="1400" kern="1200" dirty="0">
                          <a:solidFill>
                            <a:schemeClr val="dk1"/>
                          </a:solidFill>
                          <a:effectLst/>
                          <a:latin typeface="+mn-lt"/>
                          <a:ea typeface="+mn-ea"/>
                          <a:cs typeface="B Koodak" panose="00000700000000000000" pitchFamily="2" charset="-78"/>
                        </a:rPr>
                        <a:t>میانگین دمای سالانه</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9/9</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درجه سانتی گراد</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SA" sz="1400" kern="1200">
                          <a:solidFill>
                            <a:schemeClr val="dk1"/>
                          </a:solidFill>
                          <a:effectLst/>
                          <a:latin typeface="+mn-lt"/>
                          <a:ea typeface="+mn-ea"/>
                          <a:cs typeface="B Koodak" panose="00000700000000000000" pitchFamily="2" charset="-78"/>
                        </a:rPr>
                        <a:t>میزان مصرف کشاورزی از آب چاهها</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smtClean="0">
                          <a:solidFill>
                            <a:schemeClr val="dk1"/>
                          </a:solidFill>
                          <a:effectLst/>
                          <a:latin typeface="+mn-lt"/>
                          <a:ea typeface="+mn-ea"/>
                          <a:cs typeface="B Koodak" panose="00000700000000000000" pitchFamily="2" charset="-78"/>
                        </a:rPr>
                        <a:t>89/5</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درصد</a:t>
                      </a:r>
                      <a:endParaRPr lang="en-US" sz="1400" kern="120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10005"/>
                  </a:ext>
                </a:extLst>
              </a:tr>
              <a:tr h="146050">
                <a:tc>
                  <a:txBody>
                    <a:bodyPr/>
                    <a:lstStyle/>
                    <a:p>
                      <a:pPr marL="0" algn="ctr" defTabSz="914400" rtl="1" eaLnBrk="1" latinLnBrk="0" hangingPunct="1">
                        <a:lnSpc>
                          <a:spcPct val="115000"/>
                        </a:lnSpc>
                        <a:spcAft>
                          <a:spcPts val="0"/>
                        </a:spcAft>
                      </a:pPr>
                      <a:r>
                        <a:rPr lang="ar-SA" sz="1400" kern="1200" dirty="0">
                          <a:solidFill>
                            <a:schemeClr val="dk1"/>
                          </a:solidFill>
                          <a:effectLst/>
                          <a:latin typeface="+mn-lt"/>
                          <a:ea typeface="+mn-ea"/>
                          <a:cs typeface="B Koodak" panose="00000700000000000000" pitchFamily="2" charset="-78"/>
                        </a:rPr>
                        <a:t>میانگین دمای سالانه</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9/9</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درجه سانتی گراد</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SA" sz="1400" kern="1200">
                          <a:solidFill>
                            <a:schemeClr val="dk1"/>
                          </a:solidFill>
                          <a:effectLst/>
                          <a:latin typeface="+mn-lt"/>
                          <a:ea typeface="+mn-ea"/>
                          <a:cs typeface="B Koodak" panose="00000700000000000000" pitchFamily="2" charset="-78"/>
                        </a:rPr>
                        <a:t>تعداد چشمه های منظومه</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379</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دهنه</a:t>
                      </a:r>
                      <a:endParaRPr lang="en-US" sz="1400" kern="120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10006"/>
                  </a:ext>
                </a:extLst>
              </a:tr>
              <a:tr h="292100">
                <a:tc>
                  <a:txBody>
                    <a:bodyPr/>
                    <a:lstStyle/>
                    <a:p>
                      <a:pPr marL="0" algn="ctr" defTabSz="914400" rtl="1" eaLnBrk="1" latinLnBrk="0" hangingPunct="1">
                        <a:lnSpc>
                          <a:spcPct val="115000"/>
                        </a:lnSpc>
                        <a:spcAft>
                          <a:spcPts val="0"/>
                        </a:spcAft>
                      </a:pPr>
                      <a:r>
                        <a:rPr lang="ar-SA" sz="1400" kern="1200">
                          <a:solidFill>
                            <a:schemeClr val="dk1"/>
                          </a:solidFill>
                          <a:effectLst/>
                          <a:latin typeface="+mn-lt"/>
                          <a:ea typeface="+mn-ea"/>
                          <a:cs typeface="B Koodak" panose="00000700000000000000" pitchFamily="2" charset="-78"/>
                        </a:rPr>
                        <a:t>تعداد روزهای یخبندان</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140</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روز</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SA" sz="1400" kern="1200">
                          <a:solidFill>
                            <a:schemeClr val="dk1"/>
                          </a:solidFill>
                          <a:effectLst/>
                          <a:latin typeface="+mn-lt"/>
                          <a:ea typeface="+mn-ea"/>
                          <a:cs typeface="B Koodak" panose="00000700000000000000" pitchFamily="2" charset="-78"/>
                        </a:rPr>
                        <a:t>میزان مصرف کشاورزی از آب چشمه ها</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smtClean="0">
                          <a:solidFill>
                            <a:schemeClr val="dk1"/>
                          </a:solidFill>
                          <a:effectLst/>
                          <a:latin typeface="+mn-lt"/>
                          <a:ea typeface="+mn-ea"/>
                          <a:cs typeface="B Koodak" panose="00000700000000000000" pitchFamily="2" charset="-78"/>
                        </a:rPr>
                        <a:t>80/1</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درصد</a:t>
                      </a:r>
                      <a:endParaRPr lang="en-US" sz="1400" kern="120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10007"/>
                  </a:ext>
                </a:extLst>
              </a:tr>
              <a:tr h="292100">
                <a:tc>
                  <a:txBody>
                    <a:bodyPr/>
                    <a:lstStyle/>
                    <a:p>
                      <a:pPr marL="0" algn="ctr" defTabSz="914400" rtl="1" eaLnBrk="1" latinLnBrk="0" hangingPunct="1">
                        <a:lnSpc>
                          <a:spcPct val="115000"/>
                        </a:lnSpc>
                        <a:spcAft>
                          <a:spcPts val="0"/>
                        </a:spcAft>
                      </a:pPr>
                      <a:r>
                        <a:rPr lang="ar-SA" sz="1400" kern="1200">
                          <a:solidFill>
                            <a:schemeClr val="dk1"/>
                          </a:solidFill>
                          <a:effectLst/>
                          <a:latin typeface="+mn-lt"/>
                          <a:ea typeface="+mn-ea"/>
                          <a:cs typeface="B Koodak" panose="00000700000000000000" pitchFamily="2" charset="-78"/>
                        </a:rPr>
                        <a:t>ميانگين بارندگي سالانه</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smtClean="0">
                          <a:solidFill>
                            <a:schemeClr val="dk1"/>
                          </a:solidFill>
                          <a:effectLst/>
                          <a:latin typeface="+mn-lt"/>
                          <a:ea typeface="+mn-ea"/>
                          <a:cs typeface="B Koodak" panose="00000700000000000000" pitchFamily="2" charset="-78"/>
                        </a:rPr>
                        <a:t>287/3</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میلی متر</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تعداد قنوات منظومه</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22</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رشته</a:t>
                      </a:r>
                      <a:endParaRPr lang="en-US" sz="1400" kern="120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10008"/>
                  </a:ext>
                </a:extLst>
              </a:tr>
              <a:tr h="292100">
                <a:tc>
                  <a:txBody>
                    <a:bodyPr/>
                    <a:lstStyle/>
                    <a:p>
                      <a:pPr marL="0" algn="ctr" defTabSz="914400" rtl="1" eaLnBrk="1" latinLnBrk="0" hangingPunct="1">
                        <a:lnSpc>
                          <a:spcPct val="115000"/>
                        </a:lnSpc>
                        <a:spcAft>
                          <a:spcPts val="0"/>
                        </a:spcAft>
                      </a:pPr>
                      <a:r>
                        <a:rPr lang="ar-SA" sz="1400" kern="1200">
                          <a:solidFill>
                            <a:schemeClr val="dk1"/>
                          </a:solidFill>
                          <a:effectLst/>
                          <a:latin typeface="+mn-lt"/>
                          <a:ea typeface="+mn-ea"/>
                          <a:cs typeface="B Koodak" panose="00000700000000000000" pitchFamily="2" charset="-78"/>
                        </a:rPr>
                        <a:t>دوره خشک بر اساس منحنی آمبروترمیک</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خرداد تا اواسط مهر</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 </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SA" sz="1400" kern="1200">
                          <a:solidFill>
                            <a:schemeClr val="dk1"/>
                          </a:solidFill>
                          <a:effectLst/>
                          <a:latin typeface="+mn-lt"/>
                          <a:ea typeface="+mn-ea"/>
                          <a:cs typeface="B Koodak" panose="00000700000000000000" pitchFamily="2" charset="-78"/>
                        </a:rPr>
                        <a:t>میزان مصرف کشاورزی از آب قنوات</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smtClean="0">
                          <a:solidFill>
                            <a:schemeClr val="dk1"/>
                          </a:solidFill>
                          <a:effectLst/>
                          <a:latin typeface="+mn-lt"/>
                          <a:ea typeface="+mn-ea"/>
                          <a:cs typeface="B Koodak" panose="00000700000000000000" pitchFamily="2" charset="-78"/>
                        </a:rPr>
                        <a:t>61/2</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درصد</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10009"/>
                  </a:ext>
                </a:extLst>
              </a:tr>
              <a:tr h="292100">
                <a:tc>
                  <a:txBody>
                    <a:bodyPr/>
                    <a:lstStyle/>
                    <a:p>
                      <a:pPr marL="0" algn="ctr" defTabSz="914400" rtl="1" eaLnBrk="1" latinLnBrk="0" hangingPunct="1">
                        <a:lnSpc>
                          <a:spcPct val="115000"/>
                        </a:lnSpc>
                        <a:spcAft>
                          <a:spcPts val="0"/>
                        </a:spcAft>
                      </a:pPr>
                      <a:r>
                        <a:rPr lang="ar-SA" sz="1400" kern="1200">
                          <a:solidFill>
                            <a:schemeClr val="dk1"/>
                          </a:solidFill>
                          <a:effectLst/>
                          <a:latin typeface="+mn-lt"/>
                          <a:ea typeface="+mn-ea"/>
                          <a:cs typeface="B Koodak" panose="00000700000000000000" pitchFamily="2" charset="-78"/>
                        </a:rPr>
                        <a:t>تقسیم بندی اقلیمی</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نیمه خشک میانه</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 </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r" rtl="1">
                        <a:lnSpc>
                          <a:spcPct val="115000"/>
                        </a:lnSpc>
                        <a:spcAft>
                          <a:spcPts val="0"/>
                        </a:spcAft>
                      </a:pP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endParaRPr lang="en-US" sz="1400" dirty="0">
                        <a:effectLst/>
                        <a:latin typeface="Calibri"/>
                        <a:ea typeface="Calibri"/>
                        <a:cs typeface="B Koodak" panose="00000700000000000000" pitchFamily="2" charset="-78"/>
                      </a:endParaRPr>
                    </a:p>
                  </a:txBody>
                  <a:tcPr marL="47625" marR="47625" marT="0" marB="0" anchor="ctr"/>
                </a:tc>
                <a:extLst>
                  <a:ext uri="{0D108BD9-81ED-4DB2-BD59-A6C34878D82A}">
                    <a16:rowId xmlns:a16="http://schemas.microsoft.com/office/drawing/2014/main" val="10010"/>
                  </a:ext>
                </a:extLst>
              </a:tr>
            </a:tbl>
          </a:graphicData>
        </a:graphic>
      </p:graphicFrame>
      <p:sp>
        <p:nvSpPr>
          <p:cNvPr id="4" name="Rectangle 3"/>
          <p:cNvSpPr/>
          <p:nvPr/>
        </p:nvSpPr>
        <p:spPr>
          <a:xfrm>
            <a:off x="6354660" y="990600"/>
            <a:ext cx="2683748" cy="369332"/>
          </a:xfrm>
          <a:prstGeom prst="rect">
            <a:avLst/>
          </a:prstGeom>
        </p:spPr>
        <p:txBody>
          <a:bodyPr wrap="none">
            <a:spAutoFit/>
          </a:bodyPr>
          <a:lstStyle/>
          <a:p>
            <a:pPr algn="just" rtl="1"/>
            <a:r>
              <a:rPr lang="fa-IR" dirty="0" smtClean="0">
                <a:cs typeface="B Koodak" panose="00000700000000000000" pitchFamily="2" charset="-78"/>
              </a:rPr>
              <a:t>1-2-2</a:t>
            </a:r>
            <a:r>
              <a:rPr lang="fa-IR" dirty="0">
                <a:cs typeface="B Koodak" panose="00000700000000000000" pitchFamily="2" charset="-78"/>
              </a:rPr>
              <a:t>: </a:t>
            </a:r>
            <a:r>
              <a:rPr lang="fa-IR" dirty="0" smtClean="0">
                <a:cs typeface="B Koodak" panose="00000700000000000000" pitchFamily="2" charset="-78"/>
              </a:rPr>
              <a:t>شاخص های منابع محیط</a:t>
            </a:r>
            <a:endParaRPr lang="en-US" dirty="0">
              <a:cs typeface="B Koodak" panose="00000700000000000000" pitchFamily="2" charset="-78"/>
            </a:endParaRPr>
          </a:p>
        </p:txBody>
      </p:sp>
      <p:cxnSp>
        <p:nvCxnSpPr>
          <p:cNvPr id="5" name="Straight Connector 4"/>
          <p:cNvCxnSpPr/>
          <p:nvPr/>
        </p:nvCxnSpPr>
        <p:spPr>
          <a:xfrm flipH="1">
            <a:off x="629689" y="14478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720449"/>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685800"/>
          </a:xfrm>
        </p:spPr>
        <p:txBody>
          <a:bodyPr>
            <a:normAutofit/>
          </a:bodyPr>
          <a:lstStyle/>
          <a:p>
            <a:pPr algn="r" rtl="1"/>
            <a:r>
              <a:rPr lang="fa-IR" sz="3200" dirty="0" smtClean="0">
                <a:cs typeface="B Koodak" panose="00000700000000000000" pitchFamily="2" charset="-78"/>
              </a:rPr>
              <a:t>3-ویژگی های اجتماعی و فرهنگی منظومه</a:t>
            </a:r>
            <a:endParaRPr lang="en-US" sz="3200" dirty="0">
              <a:cs typeface="B Koodak" panose="00000700000000000000" pitchFamily="2" charset="-78"/>
            </a:endParaRPr>
          </a:p>
        </p:txBody>
      </p:sp>
      <p:sp>
        <p:nvSpPr>
          <p:cNvPr id="4" name="Rectangle 3"/>
          <p:cNvSpPr/>
          <p:nvPr/>
        </p:nvSpPr>
        <p:spPr>
          <a:xfrm>
            <a:off x="6534348" y="1521716"/>
            <a:ext cx="1677062" cy="369332"/>
          </a:xfrm>
          <a:prstGeom prst="rect">
            <a:avLst/>
          </a:prstGeom>
        </p:spPr>
        <p:txBody>
          <a:bodyPr wrap="none">
            <a:spAutoFit/>
          </a:bodyPr>
          <a:lstStyle/>
          <a:p>
            <a:pPr algn="just" rtl="1"/>
            <a:r>
              <a:rPr lang="fa-IR" dirty="0" smtClean="0">
                <a:cs typeface="B Koodak" panose="00000700000000000000" pitchFamily="2" charset="-78"/>
              </a:rPr>
              <a:t>1-3: </a:t>
            </a:r>
            <a:r>
              <a:rPr lang="fa-IR" dirty="0">
                <a:cs typeface="B Koodak" panose="00000700000000000000" pitchFamily="2" charset="-78"/>
              </a:rPr>
              <a:t>بخش </a:t>
            </a:r>
            <a:r>
              <a:rPr lang="fa-IR" dirty="0" smtClean="0">
                <a:cs typeface="B Koodak" panose="00000700000000000000" pitchFamily="2" charset="-78"/>
              </a:rPr>
              <a:t>مرکزی</a:t>
            </a:r>
            <a:endParaRPr lang="en-US" dirty="0">
              <a:cs typeface="B Koodak" panose="00000700000000000000" pitchFamily="2" charset="-78"/>
            </a:endParaRPr>
          </a:p>
        </p:txBody>
      </p:sp>
      <p:cxnSp>
        <p:nvCxnSpPr>
          <p:cNvPr id="5" name="Straight Connector 4"/>
          <p:cNvCxnSpPr/>
          <p:nvPr/>
        </p:nvCxnSpPr>
        <p:spPr>
          <a:xfrm flipH="1">
            <a:off x="629689" y="14478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1689706903"/>
              </p:ext>
            </p:extLst>
          </p:nvPr>
        </p:nvGraphicFramePr>
        <p:xfrm>
          <a:off x="457200" y="1828800"/>
          <a:ext cx="8229599" cy="212344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1960106030"/>
                    </a:ext>
                  </a:extLst>
                </a:gridCol>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656728307"/>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tblGrid>
              <a:tr h="370840">
                <a:tc gridSpan="3">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aseline="0" dirty="0" smtClean="0">
                          <a:cs typeface="B Koodak" panose="00000700000000000000" pitchFamily="2" charset="-78"/>
                        </a:rPr>
                        <a:t>تعداد خانوار</a:t>
                      </a:r>
                      <a:endParaRPr lang="en-US" baseline="0" dirty="0" smtClean="0">
                        <a:cs typeface="B Koodak" panose="00000700000000000000" pitchFamily="2" charset="-78"/>
                      </a:endParaRPr>
                    </a:p>
                  </a:txBody>
                  <a:tcPr/>
                </a:tc>
                <a:tc hMerge="1">
                  <a:txBody>
                    <a:bodyPr/>
                    <a:lstStyle/>
                    <a:p>
                      <a:endParaRPr lang="en-US" dirty="0"/>
                    </a:p>
                  </a:txBody>
                  <a:tcPr/>
                </a:tc>
                <a:tc hMerge="1">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en-US" dirty="0" smtClean="0"/>
                    </a:p>
                  </a:txBody>
                  <a:tcPr/>
                </a:tc>
                <a:tc gridSpan="3">
                  <a:txBody>
                    <a:bodyPr/>
                    <a:lstStyle/>
                    <a:p>
                      <a:pPr algn="ctr"/>
                      <a:r>
                        <a:rPr lang="fa-IR" baseline="0" dirty="0" smtClean="0">
                          <a:cs typeface="B Koodak" panose="00000700000000000000" pitchFamily="2" charset="-78"/>
                        </a:rPr>
                        <a:t>تعداد جمعیت</a:t>
                      </a:r>
                      <a:endParaRPr lang="en-US" baseline="0" dirty="0">
                        <a:cs typeface="B Koodak" panose="00000700000000000000" pitchFamily="2" charset="-78"/>
                      </a:endParaRPr>
                    </a:p>
                  </a:txBody>
                  <a:tcPr/>
                </a:tc>
                <a:tc hMerge="1">
                  <a:txBody>
                    <a:bodyPr/>
                    <a:lstStyle/>
                    <a:p>
                      <a:endParaRPr lang="en-US" dirty="0"/>
                    </a:p>
                  </a:txBody>
                  <a:tcPr/>
                </a:tc>
                <a:tc hMerge="1">
                  <a:txBody>
                    <a:bodyPr/>
                    <a:lstStyle/>
                    <a:p>
                      <a:endParaRPr lang="en-US" dirty="0"/>
                    </a:p>
                  </a:txBody>
                  <a:tcPr/>
                </a:tc>
                <a:tc rowSpan="2">
                  <a:txBody>
                    <a:bodyPr/>
                    <a:lstStyle/>
                    <a:p>
                      <a:r>
                        <a:rPr lang="fa-IR" baseline="0" dirty="0" smtClean="0">
                          <a:cs typeface="B Koodak" panose="00000700000000000000" pitchFamily="2" charset="-78"/>
                        </a:rPr>
                        <a:t>نام منظومه</a:t>
                      </a:r>
                      <a:endParaRPr lang="en-US" baseline="0" dirty="0">
                        <a:cs typeface="B Koodak" panose="00000700000000000000" pitchFamily="2" charset="-78"/>
                      </a:endParaRPr>
                    </a:p>
                  </a:txBody>
                  <a:tcPr/>
                </a:tc>
                <a:extLst>
                  <a:ext uri="{0D108BD9-81ED-4DB2-BD59-A6C34878D82A}">
                    <a16:rowId xmlns:a16="http://schemas.microsoft.com/office/drawing/2014/main" val="10000"/>
                  </a:ext>
                </a:extLst>
              </a:tr>
              <a:tr h="370840">
                <a:tc>
                  <a:txBody>
                    <a:bodyPr/>
                    <a:lstStyle/>
                    <a:p>
                      <a:pPr algn="r" rtl="1"/>
                      <a:r>
                        <a:rPr lang="fa-IR" baseline="0" dirty="0" smtClean="0">
                          <a:cs typeface="B Koodak" panose="00000700000000000000" pitchFamily="2" charset="-78"/>
                        </a:rPr>
                        <a:t>جمع</a:t>
                      </a:r>
                      <a:endParaRPr lang="en-US" baseline="0" dirty="0">
                        <a:cs typeface="B Koodak" panose="00000700000000000000" pitchFamily="2" charset="-78"/>
                      </a:endParaRPr>
                    </a:p>
                  </a:txBody>
                  <a:tcPr/>
                </a:tc>
                <a:tc>
                  <a:txBody>
                    <a:bodyPr/>
                    <a:lstStyle/>
                    <a:p>
                      <a:pPr algn="r" rtl="1"/>
                      <a:r>
                        <a:rPr lang="fa-IR" baseline="0" dirty="0" smtClean="0">
                          <a:cs typeface="B Koodak" panose="00000700000000000000" pitchFamily="2" charset="-78"/>
                        </a:rPr>
                        <a:t>روستایی</a:t>
                      </a:r>
                      <a:endParaRPr lang="en-US" baseline="0" dirty="0">
                        <a:cs typeface="B Koodak" panose="00000700000000000000" pitchFamily="2" charset="-78"/>
                      </a:endParaRPr>
                    </a:p>
                  </a:txBody>
                  <a:tcPr/>
                </a:tc>
                <a:tc>
                  <a:txBody>
                    <a:bodyPr/>
                    <a:lstStyle/>
                    <a:p>
                      <a:pPr algn="r" rtl="1"/>
                      <a:r>
                        <a:rPr lang="fa-IR" baseline="0" dirty="0" smtClean="0">
                          <a:cs typeface="B Koodak" panose="00000700000000000000" pitchFamily="2" charset="-78"/>
                        </a:rPr>
                        <a:t>شهری</a:t>
                      </a:r>
                      <a:endParaRPr lang="en-US" baseline="0" dirty="0">
                        <a:cs typeface="B Koodak" panose="00000700000000000000" pitchFamily="2" charset="-78"/>
                      </a:endParaRPr>
                    </a:p>
                  </a:txBody>
                  <a:tcPr/>
                </a:tc>
                <a:tc>
                  <a:txBody>
                    <a:bodyPr/>
                    <a:lstStyle/>
                    <a:p>
                      <a:pPr algn="r" rtl="1"/>
                      <a:r>
                        <a:rPr lang="fa-IR" baseline="0" dirty="0" smtClean="0">
                          <a:cs typeface="B Koodak" panose="00000700000000000000" pitchFamily="2" charset="-78"/>
                        </a:rPr>
                        <a:t>جمع</a:t>
                      </a:r>
                      <a:endParaRPr lang="en-US" baseline="0" dirty="0">
                        <a:cs typeface="B Koodak" panose="00000700000000000000" pitchFamily="2" charset="-78"/>
                      </a:endParaRPr>
                    </a:p>
                  </a:txBody>
                  <a:tcPr/>
                </a:tc>
                <a:tc>
                  <a:txBody>
                    <a:bodyPr/>
                    <a:lstStyle/>
                    <a:p>
                      <a:pPr algn="r" rtl="1"/>
                      <a:r>
                        <a:rPr lang="fa-IR" baseline="0" dirty="0" smtClean="0">
                          <a:cs typeface="B Koodak" panose="00000700000000000000" pitchFamily="2" charset="-78"/>
                        </a:rPr>
                        <a:t>روستایی</a:t>
                      </a:r>
                      <a:endParaRPr lang="en-US" baseline="0" dirty="0">
                        <a:cs typeface="B Koodak" panose="00000700000000000000" pitchFamily="2" charset="-78"/>
                      </a:endParaRPr>
                    </a:p>
                  </a:txBody>
                  <a:tcPr/>
                </a:tc>
                <a:tc>
                  <a:txBody>
                    <a:bodyPr/>
                    <a:lstStyle/>
                    <a:p>
                      <a:pPr algn="r" rtl="1"/>
                      <a:r>
                        <a:rPr lang="fa-IR" baseline="0" dirty="0" smtClean="0">
                          <a:cs typeface="B Koodak" panose="00000700000000000000" pitchFamily="2" charset="-78"/>
                        </a:rPr>
                        <a:t>شهری</a:t>
                      </a:r>
                      <a:endParaRPr lang="en-US" baseline="0" dirty="0">
                        <a:cs typeface="B Koodak" panose="00000700000000000000" pitchFamily="2" charset="-78"/>
                      </a:endParaRPr>
                    </a:p>
                  </a:txBody>
                  <a:tcPr/>
                </a:tc>
                <a:tc v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fontAlgn="t"/>
                      <a:r>
                        <a:rPr lang="fa-IR" sz="1800" b="0" i="0" u="none" strike="noStrike" baseline="0" dirty="0" smtClean="0">
                          <a:solidFill>
                            <a:srgbClr val="000000"/>
                          </a:solidFill>
                          <a:effectLst/>
                          <a:latin typeface="Arial" panose="020B0604020202020204" pitchFamily="34" charset="0"/>
                          <a:cs typeface="B Koodak" panose="00000700000000000000" pitchFamily="2" charset="-78"/>
                        </a:rPr>
                        <a:t>5516</a:t>
                      </a:r>
                      <a:endParaRPr lang="en-US" sz="1800" b="0" i="0" u="none" strike="noStrike" baseline="0" dirty="0">
                        <a:solidFill>
                          <a:srgbClr val="000000"/>
                        </a:solidFill>
                        <a:effectLst/>
                        <a:latin typeface="Arial" panose="020B0604020202020204" pitchFamily="34" charset="0"/>
                        <a:cs typeface="B Koodak" panose="00000700000000000000" pitchFamily="2" charset="-78"/>
                      </a:endParaRPr>
                    </a:p>
                  </a:txBody>
                  <a:tcPr marL="6350" marR="6350" marT="6350" marB="0"/>
                </a:tc>
                <a:tc>
                  <a:txBody>
                    <a:bodyPr/>
                    <a:lstStyle/>
                    <a:p>
                      <a:pPr algn="ctr"/>
                      <a:r>
                        <a:rPr lang="fa-IR" baseline="0" dirty="0" smtClean="0">
                          <a:cs typeface="B Koodak" panose="00000700000000000000" pitchFamily="2" charset="-78"/>
                        </a:rPr>
                        <a:t>3197</a:t>
                      </a:r>
                      <a:endParaRPr lang="en-US" baseline="0" dirty="0">
                        <a:cs typeface="B Koodak" panose="00000700000000000000" pitchFamily="2" charset="-78"/>
                      </a:endParaRPr>
                    </a:p>
                  </a:txBody>
                  <a:tcPr/>
                </a:tc>
                <a:tc>
                  <a:txBody>
                    <a:bodyPr/>
                    <a:lstStyle/>
                    <a:p>
                      <a:pPr algn="ctr"/>
                      <a:r>
                        <a:rPr lang="fa-IR" baseline="0" dirty="0" smtClean="0">
                          <a:cs typeface="B Koodak" panose="00000700000000000000" pitchFamily="2" charset="-78"/>
                        </a:rPr>
                        <a:t>2319</a:t>
                      </a:r>
                      <a:endParaRPr lang="en-US" baseline="0" dirty="0">
                        <a:cs typeface="B Koodak" panose="00000700000000000000" pitchFamily="2" charset="-78"/>
                      </a:endParaRPr>
                    </a:p>
                  </a:txBody>
                  <a:tcPr/>
                </a:tc>
                <a:tc>
                  <a:txBody>
                    <a:bodyPr/>
                    <a:lstStyle/>
                    <a:p>
                      <a:pPr algn="ctr"/>
                      <a:r>
                        <a:rPr lang="fa-IR" baseline="0" dirty="0" smtClean="0">
                          <a:cs typeface="B Koodak" panose="00000700000000000000" pitchFamily="2" charset="-78"/>
                        </a:rPr>
                        <a:t>29462</a:t>
                      </a:r>
                      <a:endParaRPr lang="en-US" baseline="0" dirty="0">
                        <a:cs typeface="B Koodak" panose="00000700000000000000" pitchFamily="2" charset="-78"/>
                      </a:endParaRPr>
                    </a:p>
                  </a:txBody>
                  <a:tcPr/>
                </a:tc>
                <a:tc>
                  <a:txBody>
                    <a:bodyPr/>
                    <a:lstStyle/>
                    <a:p>
                      <a:pPr algn="ctr"/>
                      <a:r>
                        <a:rPr lang="fa-IR" baseline="0" dirty="0" smtClean="0">
                          <a:cs typeface="B Koodak" panose="00000700000000000000" pitchFamily="2" charset="-78"/>
                        </a:rPr>
                        <a:t>21824</a:t>
                      </a:r>
                      <a:endParaRPr lang="en-US" baseline="0" dirty="0">
                        <a:cs typeface="B Koodak" panose="00000700000000000000" pitchFamily="2" charset="-78"/>
                      </a:endParaRPr>
                    </a:p>
                  </a:txBody>
                  <a:tcPr/>
                </a:tc>
                <a:tc>
                  <a:txBody>
                    <a:bodyPr/>
                    <a:lstStyle/>
                    <a:p>
                      <a:pPr algn="ctr"/>
                      <a:r>
                        <a:rPr lang="fa-IR" baseline="0" dirty="0" smtClean="0">
                          <a:cs typeface="B Koodak" panose="00000700000000000000" pitchFamily="2" charset="-78"/>
                        </a:rPr>
                        <a:t>7638</a:t>
                      </a:r>
                      <a:endParaRPr lang="en-US" baseline="0" dirty="0" smtClean="0">
                        <a:cs typeface="B Koodak" panose="00000700000000000000" pitchFamily="2" charset="-78"/>
                      </a:endParaRPr>
                    </a:p>
                  </a:txBody>
                  <a:tcPr/>
                </a:tc>
                <a:tc>
                  <a:txBody>
                    <a:bodyPr/>
                    <a:lstStyle/>
                    <a:p>
                      <a:r>
                        <a:rPr lang="fa-IR" baseline="0" dirty="0" smtClean="0">
                          <a:cs typeface="B Koodak" panose="00000700000000000000" pitchFamily="2" charset="-78"/>
                        </a:rPr>
                        <a:t>مرکزی</a:t>
                      </a:r>
                      <a:endParaRPr lang="en-US" baseline="0" dirty="0">
                        <a:cs typeface="B Koodak" panose="00000700000000000000" pitchFamily="2" charset="-78"/>
                      </a:endParaRPr>
                    </a:p>
                  </a:txBody>
                  <a:tcPr/>
                </a:tc>
                <a:extLst>
                  <a:ext uri="{0D108BD9-81ED-4DB2-BD59-A6C34878D82A}">
                    <a16:rowId xmlns:a16="http://schemas.microsoft.com/office/drawing/2014/main" val="10002"/>
                  </a:ext>
                </a:extLst>
              </a:tr>
              <a:tr h="370840">
                <a:tc>
                  <a:txBody>
                    <a:bodyPr/>
                    <a:lstStyle/>
                    <a:p>
                      <a:pPr algn="ctr" rtl="0" fontAlgn="ctr"/>
                      <a:r>
                        <a:rPr lang="fa-IR" sz="1800" b="0" i="0" u="none" strike="noStrike" baseline="0" dirty="0" smtClean="0">
                          <a:solidFill>
                            <a:srgbClr val="000000"/>
                          </a:solidFill>
                          <a:effectLst/>
                          <a:latin typeface="Georgia" panose="02040502050405020303" pitchFamily="18" charset="0"/>
                          <a:cs typeface="B Koodak" panose="00000700000000000000" pitchFamily="2" charset="-78"/>
                        </a:rPr>
                        <a:t>3605</a:t>
                      </a:r>
                      <a:endParaRPr lang="en-US" sz="1800" b="0" i="0" u="none" strike="noStrike" baseline="0" dirty="0">
                        <a:solidFill>
                          <a:srgbClr val="000000"/>
                        </a:solidFill>
                        <a:effectLst/>
                        <a:latin typeface="Georgia" panose="02040502050405020303" pitchFamily="18" charset="0"/>
                        <a:cs typeface="B Koodak" panose="00000700000000000000" pitchFamily="2" charset="-78"/>
                      </a:endParaRPr>
                    </a:p>
                  </a:txBody>
                  <a:tcPr marL="6350" marR="6350" marT="6350" marB="0" anchor="ctr"/>
                </a:tc>
                <a:tc>
                  <a:txBody>
                    <a:bodyPr/>
                    <a:lstStyle/>
                    <a:p>
                      <a:pPr algn="ctr"/>
                      <a:r>
                        <a:rPr lang="fa-IR" baseline="0" dirty="0" smtClean="0">
                          <a:cs typeface="B Koodak" panose="00000700000000000000" pitchFamily="2" charset="-78"/>
                        </a:rPr>
                        <a:t>3605</a:t>
                      </a:r>
                      <a:endParaRPr lang="en-US" baseline="0" dirty="0">
                        <a:cs typeface="B Koodak" panose="00000700000000000000" pitchFamily="2" charset="-78"/>
                      </a:endParaRPr>
                    </a:p>
                  </a:txBody>
                  <a:tcPr/>
                </a:tc>
                <a:tc>
                  <a:txBody>
                    <a:bodyPr/>
                    <a:lstStyle/>
                    <a:p>
                      <a:pPr algn="ctr"/>
                      <a:r>
                        <a:rPr lang="fa-IR" baseline="0" dirty="0" smtClean="0">
                          <a:cs typeface="B Koodak" panose="00000700000000000000" pitchFamily="2" charset="-78"/>
                        </a:rPr>
                        <a:t>-</a:t>
                      </a:r>
                      <a:endParaRPr lang="en-US" baseline="0" dirty="0">
                        <a:cs typeface="B Koodak" panose="00000700000000000000" pitchFamily="2" charset="-78"/>
                      </a:endParaRPr>
                    </a:p>
                  </a:txBody>
                  <a:tcPr/>
                </a:tc>
                <a:tc>
                  <a:txBody>
                    <a:bodyPr/>
                    <a:lstStyle/>
                    <a:p>
                      <a:pPr algn="ctr"/>
                      <a:r>
                        <a:rPr lang="fa-IR" baseline="0" dirty="0" smtClean="0">
                          <a:cs typeface="B Koodak" panose="00000700000000000000" pitchFamily="2" charset="-78"/>
                        </a:rPr>
                        <a:t>11493</a:t>
                      </a:r>
                      <a:endParaRPr lang="en-US" baseline="0" dirty="0">
                        <a:cs typeface="B Koodak" panose="00000700000000000000" pitchFamily="2" charset="-78"/>
                      </a:endParaRPr>
                    </a:p>
                  </a:txBody>
                  <a:tcPr/>
                </a:tc>
                <a:tc>
                  <a:txBody>
                    <a:bodyPr/>
                    <a:lstStyle/>
                    <a:p>
                      <a:pPr algn="ctr"/>
                      <a:r>
                        <a:rPr lang="fa-IR" baseline="0" dirty="0" smtClean="0">
                          <a:cs typeface="B Koodak" panose="00000700000000000000" pitchFamily="2" charset="-78"/>
                        </a:rPr>
                        <a:t>11493</a:t>
                      </a:r>
                      <a:endParaRPr lang="en-US" baseline="0" dirty="0">
                        <a:cs typeface="B Koodak" panose="00000700000000000000" pitchFamily="2" charset="-78"/>
                      </a:endParaRPr>
                    </a:p>
                  </a:txBody>
                  <a:tcPr/>
                </a:tc>
                <a:tc>
                  <a:txBody>
                    <a:bodyPr/>
                    <a:lstStyle/>
                    <a:p>
                      <a:pPr algn="ctr"/>
                      <a:r>
                        <a:rPr lang="fa-IR" baseline="0" dirty="0" smtClean="0">
                          <a:cs typeface="B Koodak" panose="00000700000000000000" pitchFamily="2" charset="-78"/>
                        </a:rPr>
                        <a:t>-</a:t>
                      </a:r>
                      <a:endParaRPr lang="en-US" baseline="0" dirty="0">
                        <a:cs typeface="B Koodak" panose="00000700000000000000" pitchFamily="2" charset="-78"/>
                      </a:endParaRPr>
                    </a:p>
                  </a:txBody>
                  <a:tcPr/>
                </a:tc>
                <a:tc>
                  <a:txBody>
                    <a:bodyPr/>
                    <a:lstStyle/>
                    <a:p>
                      <a:r>
                        <a:rPr lang="fa-IR" baseline="0" dirty="0" smtClean="0">
                          <a:cs typeface="B Koodak" panose="00000700000000000000" pitchFamily="2" charset="-78"/>
                        </a:rPr>
                        <a:t>باغ </a:t>
                      </a:r>
                      <a:r>
                        <a:rPr lang="fa-IR" baseline="0" dirty="0" err="1" smtClean="0">
                          <a:cs typeface="B Koodak" panose="00000700000000000000" pitchFamily="2" charset="-78"/>
                        </a:rPr>
                        <a:t>حلی</a:t>
                      </a:r>
                      <a:endParaRPr lang="en-US" baseline="0" dirty="0">
                        <a:cs typeface="B Koodak" panose="00000700000000000000" pitchFamily="2" charset="-78"/>
                      </a:endParaRPr>
                    </a:p>
                  </a:txBody>
                  <a:tcPr/>
                </a:tc>
                <a:extLst>
                  <a:ext uri="{0D108BD9-81ED-4DB2-BD59-A6C34878D82A}">
                    <a16:rowId xmlns:a16="http://schemas.microsoft.com/office/drawing/2014/main" val="10003"/>
                  </a:ext>
                </a:extLst>
              </a:tr>
              <a:tr h="370840">
                <a:tc>
                  <a:txBody>
                    <a:bodyPr/>
                    <a:lstStyle/>
                    <a:p>
                      <a:pPr algn="ctr" fontAlgn="t"/>
                      <a:r>
                        <a:rPr lang="fa-IR" sz="1800" b="0" i="0" u="none" strike="noStrike" baseline="0" dirty="0" smtClean="0">
                          <a:solidFill>
                            <a:srgbClr val="000000"/>
                          </a:solidFill>
                          <a:effectLst/>
                          <a:latin typeface="Arial" panose="020B0604020202020204" pitchFamily="34" charset="0"/>
                          <a:cs typeface="B Koodak" panose="00000700000000000000" pitchFamily="2" charset="-78"/>
                        </a:rPr>
                        <a:t>3605</a:t>
                      </a:r>
                      <a:endParaRPr lang="en-US" sz="1800" b="0" i="0" u="none" strike="noStrike" baseline="0" dirty="0">
                        <a:solidFill>
                          <a:srgbClr val="000000"/>
                        </a:solidFill>
                        <a:effectLst/>
                        <a:latin typeface="Arial" panose="020B0604020202020204" pitchFamily="34" charset="0"/>
                        <a:cs typeface="B Koodak" panose="00000700000000000000" pitchFamily="2" charset="-78"/>
                      </a:endParaRPr>
                    </a:p>
                  </a:txBody>
                  <a:tcPr marL="6350" marR="6350" marT="6350" marB="0"/>
                </a:tc>
                <a:tc>
                  <a:txBody>
                    <a:bodyPr/>
                    <a:lstStyle/>
                    <a:p>
                      <a:pPr algn="ctr" fontAlgn="t"/>
                      <a:r>
                        <a:rPr lang="fa-IR" sz="1800" b="0" i="0" u="none" strike="noStrike" baseline="0" dirty="0" smtClean="0">
                          <a:solidFill>
                            <a:srgbClr val="000000"/>
                          </a:solidFill>
                          <a:effectLst/>
                          <a:latin typeface="Arial" panose="020B0604020202020204" pitchFamily="34" charset="0"/>
                          <a:cs typeface="B Koodak" panose="00000700000000000000" pitchFamily="2" charset="-78"/>
                        </a:rPr>
                        <a:t>6802</a:t>
                      </a:r>
                      <a:endParaRPr lang="en-US" sz="1800" b="0" i="0" u="none" strike="noStrike" baseline="0" dirty="0">
                        <a:solidFill>
                          <a:srgbClr val="000000"/>
                        </a:solidFill>
                        <a:effectLst/>
                        <a:latin typeface="Arial" panose="020B0604020202020204" pitchFamily="34" charset="0"/>
                        <a:cs typeface="B Koodak" panose="00000700000000000000" pitchFamily="2" charset="-78"/>
                      </a:endParaRPr>
                    </a:p>
                  </a:txBody>
                  <a:tcPr marL="6350" marR="6350" marT="6350" marB="0"/>
                </a:tc>
                <a:tc>
                  <a:txBody>
                    <a:bodyPr/>
                    <a:lstStyle/>
                    <a:p>
                      <a:pPr algn="ctr" rtl="0" fontAlgn="ctr"/>
                      <a:r>
                        <a:rPr lang="fa-IR" sz="1800" b="0" i="0" u="none" strike="noStrike" baseline="0" dirty="0" smtClean="0">
                          <a:solidFill>
                            <a:srgbClr val="000000"/>
                          </a:solidFill>
                          <a:effectLst/>
                          <a:latin typeface="Georgia" panose="02040502050405020303" pitchFamily="18" charset="0"/>
                          <a:cs typeface="B Koodak" panose="00000700000000000000" pitchFamily="2" charset="-78"/>
                        </a:rPr>
                        <a:t>2319</a:t>
                      </a:r>
                      <a:endParaRPr lang="en-US" sz="1800" b="0" i="0" u="none" strike="noStrike" baseline="0" dirty="0">
                        <a:solidFill>
                          <a:srgbClr val="000000"/>
                        </a:solidFill>
                        <a:effectLst/>
                        <a:latin typeface="Georgia" panose="02040502050405020303" pitchFamily="18" charset="0"/>
                        <a:cs typeface="B Koodak" panose="00000700000000000000" pitchFamily="2" charset="-78"/>
                      </a:endParaRPr>
                    </a:p>
                  </a:txBody>
                  <a:tcPr marL="6350" marR="6350" marT="6350" marB="0" anchor="ctr"/>
                </a:tc>
                <a:tc>
                  <a:txBody>
                    <a:bodyPr/>
                    <a:lstStyle/>
                    <a:p>
                      <a:pPr algn="ctr" fontAlgn="t"/>
                      <a:r>
                        <a:rPr lang="fa-IR" sz="1800" b="0" i="0" u="none" strike="noStrike" baseline="0" dirty="0" smtClean="0">
                          <a:solidFill>
                            <a:srgbClr val="000000"/>
                          </a:solidFill>
                          <a:effectLst/>
                          <a:latin typeface="Arial" panose="020B0604020202020204" pitchFamily="34" charset="0"/>
                          <a:cs typeface="B Koodak" panose="00000700000000000000" pitchFamily="2" charset="-78"/>
                        </a:rPr>
                        <a:t>40955</a:t>
                      </a:r>
                      <a:endParaRPr lang="en-US" sz="1800" b="0" i="0" u="none" strike="noStrike" baseline="0" dirty="0">
                        <a:solidFill>
                          <a:srgbClr val="000000"/>
                        </a:solidFill>
                        <a:effectLst/>
                        <a:latin typeface="Arial" panose="020B0604020202020204" pitchFamily="34" charset="0"/>
                        <a:cs typeface="B Koodak" panose="00000700000000000000" pitchFamily="2" charset="-78"/>
                      </a:endParaRPr>
                    </a:p>
                  </a:txBody>
                  <a:tcPr marL="6350" marR="6350" marT="6350" marB="0"/>
                </a:tc>
                <a:tc>
                  <a:txBody>
                    <a:bodyPr/>
                    <a:lstStyle/>
                    <a:p>
                      <a:pPr algn="ctr" fontAlgn="t"/>
                      <a:r>
                        <a:rPr lang="fa-IR" sz="1800" b="0" i="0" u="none" strike="noStrike" baseline="0" dirty="0" smtClean="0">
                          <a:solidFill>
                            <a:srgbClr val="000000"/>
                          </a:solidFill>
                          <a:effectLst/>
                          <a:latin typeface="Arial" panose="020B0604020202020204" pitchFamily="34" charset="0"/>
                          <a:cs typeface="B Koodak" panose="00000700000000000000" pitchFamily="2" charset="-78"/>
                        </a:rPr>
                        <a:t>33317</a:t>
                      </a:r>
                      <a:endParaRPr lang="en-US" sz="1800" b="0" i="0" u="none" strike="noStrike" baseline="0" dirty="0">
                        <a:solidFill>
                          <a:srgbClr val="000000"/>
                        </a:solidFill>
                        <a:effectLst/>
                        <a:latin typeface="Arial" panose="020B0604020202020204" pitchFamily="34" charset="0"/>
                        <a:cs typeface="B Koodak" panose="00000700000000000000" pitchFamily="2" charset="-78"/>
                      </a:endParaRPr>
                    </a:p>
                  </a:txBody>
                  <a:tcPr marL="6350" marR="6350" marT="6350" marB="0"/>
                </a:tc>
                <a:tc>
                  <a:txBody>
                    <a:bodyPr/>
                    <a:lstStyle/>
                    <a:p>
                      <a:pPr algn="ctr" rtl="0" fontAlgn="ctr"/>
                      <a:r>
                        <a:rPr lang="fa-IR" sz="1800" b="0" i="0" u="none" strike="noStrike" baseline="0" dirty="0" smtClean="0">
                          <a:solidFill>
                            <a:srgbClr val="000000"/>
                          </a:solidFill>
                          <a:effectLst/>
                          <a:latin typeface="Georgia" panose="02040502050405020303" pitchFamily="18" charset="0"/>
                          <a:cs typeface="B Koodak" panose="00000700000000000000" pitchFamily="2" charset="-78"/>
                        </a:rPr>
                        <a:t>7638</a:t>
                      </a:r>
                      <a:endParaRPr lang="en-US" sz="1800" b="0" i="0" u="none" strike="noStrike" baseline="0" dirty="0">
                        <a:solidFill>
                          <a:srgbClr val="000000"/>
                        </a:solidFill>
                        <a:effectLst/>
                        <a:latin typeface="Georgia" panose="02040502050405020303" pitchFamily="18" charset="0"/>
                        <a:cs typeface="B Koodak" panose="00000700000000000000" pitchFamily="2" charset="-78"/>
                      </a:endParaRPr>
                    </a:p>
                  </a:txBody>
                  <a:tcPr marL="6350" marR="6350" marT="6350" marB="0" anchor="ctr"/>
                </a:tc>
                <a:tc>
                  <a:txBody>
                    <a:bodyPr/>
                    <a:lstStyle/>
                    <a:p>
                      <a:r>
                        <a:rPr lang="fa-IR" baseline="0" dirty="0" smtClean="0">
                          <a:cs typeface="B Koodak" panose="00000700000000000000" pitchFamily="2" charset="-78"/>
                        </a:rPr>
                        <a:t>شهرستان سلطانیه</a:t>
                      </a:r>
                      <a:endParaRPr lang="en-US" baseline="0" dirty="0">
                        <a:cs typeface="B Koodak" panose="00000700000000000000" pitchFamily="2" charset="-78"/>
                      </a:endParaRPr>
                    </a:p>
                  </a:txBody>
                  <a:tcPr/>
                </a:tc>
                <a:extLst>
                  <a:ext uri="{0D108BD9-81ED-4DB2-BD59-A6C34878D82A}">
                    <a16:rowId xmlns:a16="http://schemas.microsoft.com/office/drawing/2014/main" val="1000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637219301"/>
              </p:ext>
            </p:extLst>
          </p:nvPr>
        </p:nvGraphicFramePr>
        <p:xfrm>
          <a:off x="431800" y="4250088"/>
          <a:ext cx="8229599" cy="212344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852361031"/>
                    </a:ext>
                  </a:extLst>
                </a:gridCol>
                <a:gridCol w="1175657">
                  <a:extLst>
                    <a:ext uri="{9D8B030D-6E8A-4147-A177-3AD203B41FA5}">
                      <a16:colId xmlns:a16="http://schemas.microsoft.com/office/drawing/2014/main" val="865891470"/>
                    </a:ext>
                  </a:extLst>
                </a:gridCol>
                <a:gridCol w="1175657">
                  <a:extLst>
                    <a:ext uri="{9D8B030D-6E8A-4147-A177-3AD203B41FA5}">
                      <a16:colId xmlns:a16="http://schemas.microsoft.com/office/drawing/2014/main" val="4259127837"/>
                    </a:ext>
                  </a:extLst>
                </a:gridCol>
                <a:gridCol w="1175657">
                  <a:extLst>
                    <a:ext uri="{9D8B030D-6E8A-4147-A177-3AD203B41FA5}">
                      <a16:colId xmlns:a16="http://schemas.microsoft.com/office/drawing/2014/main" val="4011357540"/>
                    </a:ext>
                  </a:extLst>
                </a:gridCol>
                <a:gridCol w="1175657">
                  <a:extLst>
                    <a:ext uri="{9D8B030D-6E8A-4147-A177-3AD203B41FA5}">
                      <a16:colId xmlns:a16="http://schemas.microsoft.com/office/drawing/2014/main" val="1344994877"/>
                    </a:ext>
                  </a:extLst>
                </a:gridCol>
                <a:gridCol w="1175657">
                  <a:extLst>
                    <a:ext uri="{9D8B030D-6E8A-4147-A177-3AD203B41FA5}">
                      <a16:colId xmlns:a16="http://schemas.microsoft.com/office/drawing/2014/main" val="2770993437"/>
                    </a:ext>
                  </a:extLst>
                </a:gridCol>
                <a:gridCol w="1175657">
                  <a:extLst>
                    <a:ext uri="{9D8B030D-6E8A-4147-A177-3AD203B41FA5}">
                      <a16:colId xmlns:a16="http://schemas.microsoft.com/office/drawing/2014/main" val="2305871414"/>
                    </a:ext>
                  </a:extLst>
                </a:gridCol>
              </a:tblGrid>
              <a:tr h="370840">
                <a:tc gridSpan="3">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aseline="0" dirty="0" smtClean="0">
                          <a:cs typeface="B Koodak" panose="00000700000000000000" pitchFamily="2" charset="-78"/>
                        </a:rPr>
                        <a:t>تعداد خانوار</a:t>
                      </a:r>
                      <a:endParaRPr lang="en-US" baseline="0" dirty="0" smtClean="0">
                        <a:cs typeface="B Koodak" panose="00000700000000000000" pitchFamily="2" charset="-78"/>
                      </a:endParaRPr>
                    </a:p>
                  </a:txBody>
                  <a:tcPr/>
                </a:tc>
                <a:tc hMerge="1">
                  <a:txBody>
                    <a:bodyPr/>
                    <a:lstStyle/>
                    <a:p>
                      <a:endParaRPr lang="en-US" dirty="0"/>
                    </a:p>
                  </a:txBody>
                  <a:tcPr/>
                </a:tc>
                <a:tc hMerge="1">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en-US" dirty="0" smtClean="0"/>
                    </a:p>
                  </a:txBody>
                  <a:tcPr/>
                </a:tc>
                <a:tc gridSpan="3">
                  <a:txBody>
                    <a:bodyPr/>
                    <a:lstStyle/>
                    <a:p>
                      <a:pPr algn="ctr"/>
                      <a:r>
                        <a:rPr lang="fa-IR" baseline="0" dirty="0" smtClean="0">
                          <a:cs typeface="B Koodak" panose="00000700000000000000" pitchFamily="2" charset="-78"/>
                        </a:rPr>
                        <a:t>تعداد جمعیت</a:t>
                      </a:r>
                      <a:endParaRPr lang="en-US" baseline="0" dirty="0">
                        <a:cs typeface="B Koodak" panose="00000700000000000000" pitchFamily="2" charset="-78"/>
                      </a:endParaRPr>
                    </a:p>
                  </a:txBody>
                  <a:tcPr/>
                </a:tc>
                <a:tc hMerge="1">
                  <a:txBody>
                    <a:bodyPr/>
                    <a:lstStyle/>
                    <a:p>
                      <a:endParaRPr lang="en-US" dirty="0"/>
                    </a:p>
                  </a:txBody>
                  <a:tcPr/>
                </a:tc>
                <a:tc hMerge="1">
                  <a:txBody>
                    <a:bodyPr/>
                    <a:lstStyle/>
                    <a:p>
                      <a:endParaRPr lang="en-US" dirty="0"/>
                    </a:p>
                  </a:txBody>
                  <a:tcPr/>
                </a:tc>
                <a:tc rowSpan="2">
                  <a:txBody>
                    <a:bodyPr/>
                    <a:lstStyle/>
                    <a:p>
                      <a:r>
                        <a:rPr lang="fa-IR" baseline="0" dirty="0" smtClean="0">
                          <a:cs typeface="B Koodak" panose="00000700000000000000" pitchFamily="2" charset="-78"/>
                        </a:rPr>
                        <a:t>نام منظومه</a:t>
                      </a:r>
                      <a:endParaRPr lang="en-US" baseline="0" dirty="0">
                        <a:cs typeface="B Koodak" panose="00000700000000000000" pitchFamily="2" charset="-78"/>
                      </a:endParaRPr>
                    </a:p>
                  </a:txBody>
                  <a:tcPr/>
                </a:tc>
                <a:extLst>
                  <a:ext uri="{0D108BD9-81ED-4DB2-BD59-A6C34878D82A}">
                    <a16:rowId xmlns:a16="http://schemas.microsoft.com/office/drawing/2014/main" val="3659179165"/>
                  </a:ext>
                </a:extLst>
              </a:tr>
              <a:tr h="370840">
                <a:tc>
                  <a:txBody>
                    <a:bodyPr/>
                    <a:lstStyle/>
                    <a:p>
                      <a:pPr algn="r" rtl="1"/>
                      <a:r>
                        <a:rPr lang="fa-IR" baseline="0" dirty="0" smtClean="0">
                          <a:cs typeface="B Koodak" panose="00000700000000000000" pitchFamily="2" charset="-78"/>
                        </a:rPr>
                        <a:t>جمع</a:t>
                      </a:r>
                      <a:endParaRPr lang="en-US" baseline="0" dirty="0">
                        <a:cs typeface="B Koodak" panose="00000700000000000000" pitchFamily="2" charset="-78"/>
                      </a:endParaRPr>
                    </a:p>
                  </a:txBody>
                  <a:tcPr/>
                </a:tc>
                <a:tc>
                  <a:txBody>
                    <a:bodyPr/>
                    <a:lstStyle/>
                    <a:p>
                      <a:pPr algn="r" rtl="1"/>
                      <a:r>
                        <a:rPr lang="fa-IR" baseline="0" dirty="0" smtClean="0">
                          <a:cs typeface="B Koodak" panose="00000700000000000000" pitchFamily="2" charset="-78"/>
                        </a:rPr>
                        <a:t>روستایی</a:t>
                      </a:r>
                      <a:endParaRPr lang="en-US" baseline="0" dirty="0">
                        <a:cs typeface="B Koodak" panose="00000700000000000000" pitchFamily="2" charset="-78"/>
                      </a:endParaRPr>
                    </a:p>
                  </a:txBody>
                  <a:tcPr/>
                </a:tc>
                <a:tc>
                  <a:txBody>
                    <a:bodyPr/>
                    <a:lstStyle/>
                    <a:p>
                      <a:pPr algn="r" rtl="1"/>
                      <a:r>
                        <a:rPr lang="fa-IR" baseline="0" dirty="0" smtClean="0">
                          <a:cs typeface="B Koodak" panose="00000700000000000000" pitchFamily="2" charset="-78"/>
                        </a:rPr>
                        <a:t>شهری</a:t>
                      </a:r>
                      <a:endParaRPr lang="en-US" baseline="0" dirty="0">
                        <a:cs typeface="B Koodak" panose="00000700000000000000" pitchFamily="2" charset="-78"/>
                      </a:endParaRPr>
                    </a:p>
                  </a:txBody>
                  <a:tcPr/>
                </a:tc>
                <a:tc>
                  <a:txBody>
                    <a:bodyPr/>
                    <a:lstStyle/>
                    <a:p>
                      <a:pPr algn="r" rtl="1"/>
                      <a:r>
                        <a:rPr lang="fa-IR" baseline="0" dirty="0" smtClean="0">
                          <a:cs typeface="B Koodak" panose="00000700000000000000" pitchFamily="2" charset="-78"/>
                        </a:rPr>
                        <a:t>جمع</a:t>
                      </a:r>
                      <a:endParaRPr lang="en-US" baseline="0" dirty="0">
                        <a:cs typeface="B Koodak" panose="00000700000000000000" pitchFamily="2" charset="-78"/>
                      </a:endParaRPr>
                    </a:p>
                  </a:txBody>
                  <a:tcPr/>
                </a:tc>
                <a:tc>
                  <a:txBody>
                    <a:bodyPr/>
                    <a:lstStyle/>
                    <a:p>
                      <a:pPr algn="r" rtl="1"/>
                      <a:r>
                        <a:rPr lang="fa-IR" baseline="0" dirty="0" smtClean="0">
                          <a:cs typeface="B Koodak" panose="00000700000000000000" pitchFamily="2" charset="-78"/>
                        </a:rPr>
                        <a:t>روستایی</a:t>
                      </a:r>
                      <a:endParaRPr lang="en-US" baseline="0" dirty="0">
                        <a:cs typeface="B Koodak" panose="00000700000000000000" pitchFamily="2" charset="-78"/>
                      </a:endParaRPr>
                    </a:p>
                  </a:txBody>
                  <a:tcPr/>
                </a:tc>
                <a:tc>
                  <a:txBody>
                    <a:bodyPr/>
                    <a:lstStyle/>
                    <a:p>
                      <a:pPr algn="r" rtl="1"/>
                      <a:r>
                        <a:rPr lang="fa-IR" baseline="0" dirty="0" smtClean="0">
                          <a:cs typeface="B Koodak" panose="00000700000000000000" pitchFamily="2" charset="-78"/>
                        </a:rPr>
                        <a:t>شهری</a:t>
                      </a:r>
                      <a:endParaRPr lang="en-US" baseline="0" dirty="0">
                        <a:cs typeface="B Koodak" panose="00000700000000000000" pitchFamily="2" charset="-78"/>
                      </a:endParaRPr>
                    </a:p>
                  </a:txBody>
                  <a:tcPr/>
                </a:tc>
                <a:tc vMerge="1">
                  <a:txBody>
                    <a:bodyPr/>
                    <a:lstStyle/>
                    <a:p>
                      <a:endParaRPr lang="en-US" dirty="0"/>
                    </a:p>
                  </a:txBody>
                  <a:tcPr/>
                </a:tc>
                <a:extLst>
                  <a:ext uri="{0D108BD9-81ED-4DB2-BD59-A6C34878D82A}">
                    <a16:rowId xmlns:a16="http://schemas.microsoft.com/office/drawing/2014/main" val="1220394821"/>
                  </a:ext>
                </a:extLst>
              </a:tr>
              <a:tr h="370840">
                <a:tc>
                  <a:txBody>
                    <a:bodyPr/>
                    <a:lstStyle/>
                    <a:p>
                      <a:pPr algn="ctr" rtl="0" fontAlgn="ctr"/>
                      <a:r>
                        <a:rPr lang="en-US" sz="1800" b="0" i="0" u="none" strike="noStrike">
                          <a:solidFill>
                            <a:srgbClr val="000000"/>
                          </a:solidFill>
                          <a:effectLst/>
                          <a:latin typeface="B Koodak" panose="00000700000000000000" pitchFamily="2" charset="-78"/>
                          <a:cs typeface="B Koodak" panose="00000700000000000000" pitchFamily="2" charset="-78"/>
                        </a:rPr>
                        <a:t>60.5</a:t>
                      </a:r>
                    </a:p>
                  </a:txBody>
                  <a:tcPr marL="6350" marR="6350" marT="6350" marB="0" anchor="ctr"/>
                </a:tc>
                <a:tc>
                  <a:txBody>
                    <a:bodyPr/>
                    <a:lstStyle/>
                    <a:p>
                      <a:pPr algn="ctr" rtl="0" fontAlgn="ctr"/>
                      <a:r>
                        <a:rPr lang="en-US" sz="1800" b="0" i="0" u="none" strike="noStrike">
                          <a:solidFill>
                            <a:srgbClr val="000000"/>
                          </a:solidFill>
                          <a:effectLst/>
                          <a:latin typeface="B Koodak" panose="00000700000000000000" pitchFamily="2" charset="-78"/>
                          <a:cs typeface="B Koodak" panose="00000700000000000000" pitchFamily="2" charset="-78"/>
                        </a:rPr>
                        <a:t>47.0</a:t>
                      </a:r>
                    </a:p>
                  </a:txBody>
                  <a:tcPr marL="6350" marR="6350" marT="6350" marB="0" anchor="ctr"/>
                </a:tc>
                <a:tc>
                  <a:txBody>
                    <a:bodyPr/>
                    <a:lstStyle/>
                    <a:p>
                      <a:pPr algn="ctr" rtl="0" fontAlgn="ctr"/>
                      <a:r>
                        <a:rPr lang="en-US" sz="1800" b="0" i="0" u="none" strike="noStrike">
                          <a:solidFill>
                            <a:srgbClr val="000000"/>
                          </a:solidFill>
                          <a:effectLst/>
                          <a:latin typeface="B Koodak" panose="00000700000000000000" pitchFamily="2" charset="-78"/>
                          <a:cs typeface="B Koodak" panose="00000700000000000000" pitchFamily="2" charset="-78"/>
                        </a:rPr>
                        <a:t>100.0</a:t>
                      </a:r>
                    </a:p>
                  </a:txBody>
                  <a:tcPr marL="6350" marR="6350" marT="6350" marB="0" anchor="ctr"/>
                </a:tc>
                <a:tc>
                  <a:txBody>
                    <a:bodyPr/>
                    <a:lstStyle/>
                    <a:p>
                      <a:pPr algn="ctr" rtl="0" fontAlgn="ctr"/>
                      <a:r>
                        <a:rPr lang="en-US" sz="1800" b="0" i="0" u="none" strike="noStrike">
                          <a:solidFill>
                            <a:srgbClr val="000000"/>
                          </a:solidFill>
                          <a:effectLst/>
                          <a:latin typeface="B Koodak" panose="00000700000000000000" pitchFamily="2" charset="-78"/>
                          <a:cs typeface="B Koodak" panose="00000700000000000000" pitchFamily="2" charset="-78"/>
                        </a:rPr>
                        <a:t>71.9</a:t>
                      </a:r>
                    </a:p>
                  </a:txBody>
                  <a:tcPr marL="6350" marR="6350" marT="6350" marB="0" anchor="ctr"/>
                </a:tc>
                <a:tc>
                  <a:txBody>
                    <a:bodyPr/>
                    <a:lstStyle/>
                    <a:p>
                      <a:pPr algn="ctr" rtl="0" fontAlgn="ctr"/>
                      <a:r>
                        <a:rPr lang="en-US" sz="1800" b="0" i="0" u="none" strike="noStrike">
                          <a:solidFill>
                            <a:srgbClr val="000000"/>
                          </a:solidFill>
                          <a:effectLst/>
                          <a:latin typeface="B Koodak" panose="00000700000000000000" pitchFamily="2" charset="-78"/>
                          <a:cs typeface="B Koodak" panose="00000700000000000000" pitchFamily="2" charset="-78"/>
                        </a:rPr>
                        <a:t>65.5</a:t>
                      </a:r>
                    </a:p>
                  </a:txBody>
                  <a:tcPr marL="6350" marR="6350" marT="6350" marB="0" anchor="ctr"/>
                </a:tc>
                <a:tc>
                  <a:txBody>
                    <a:bodyPr/>
                    <a:lstStyle/>
                    <a:p>
                      <a:pPr algn="ctr" rtl="0" fontAlgn="ctr"/>
                      <a:r>
                        <a:rPr lang="en-US" sz="1800" b="0" i="0" u="none" strike="noStrike">
                          <a:solidFill>
                            <a:srgbClr val="000000"/>
                          </a:solidFill>
                          <a:effectLst/>
                          <a:latin typeface="B Koodak" panose="00000700000000000000" pitchFamily="2" charset="-78"/>
                          <a:cs typeface="B Koodak" panose="00000700000000000000" pitchFamily="2" charset="-78"/>
                        </a:rPr>
                        <a:t>100</a:t>
                      </a:r>
                    </a:p>
                  </a:txBody>
                  <a:tcPr marL="6350" marR="6350" marT="6350" marB="0" anchor="ctr"/>
                </a:tc>
                <a:tc>
                  <a:txBody>
                    <a:bodyPr/>
                    <a:lstStyle/>
                    <a:p>
                      <a:r>
                        <a:rPr lang="fa-IR" baseline="0" dirty="0" smtClean="0">
                          <a:cs typeface="B Koodak" panose="00000700000000000000" pitchFamily="2" charset="-78"/>
                        </a:rPr>
                        <a:t>مرکزی</a:t>
                      </a:r>
                      <a:endParaRPr lang="en-US" baseline="0" dirty="0">
                        <a:cs typeface="B Koodak" panose="00000700000000000000" pitchFamily="2" charset="-78"/>
                      </a:endParaRPr>
                    </a:p>
                  </a:txBody>
                  <a:tcPr/>
                </a:tc>
                <a:extLst>
                  <a:ext uri="{0D108BD9-81ED-4DB2-BD59-A6C34878D82A}">
                    <a16:rowId xmlns:a16="http://schemas.microsoft.com/office/drawing/2014/main" val="2442014053"/>
                  </a:ext>
                </a:extLst>
              </a:tr>
              <a:tr h="370840">
                <a:tc>
                  <a:txBody>
                    <a:bodyPr/>
                    <a:lstStyle/>
                    <a:p>
                      <a:pPr algn="ctr" rtl="0" fontAlgn="ctr"/>
                      <a:r>
                        <a:rPr lang="en-US" sz="1800" b="0" i="0" u="none" strike="noStrike">
                          <a:solidFill>
                            <a:srgbClr val="000000"/>
                          </a:solidFill>
                          <a:effectLst/>
                          <a:latin typeface="B Koodak" panose="00000700000000000000" pitchFamily="2" charset="-78"/>
                          <a:cs typeface="B Koodak" panose="00000700000000000000" pitchFamily="2" charset="-78"/>
                        </a:rPr>
                        <a:t>39.5</a:t>
                      </a:r>
                    </a:p>
                  </a:txBody>
                  <a:tcPr marL="6350" marR="6350" marT="6350" marB="0" anchor="ctr"/>
                </a:tc>
                <a:tc>
                  <a:txBody>
                    <a:bodyPr/>
                    <a:lstStyle/>
                    <a:p>
                      <a:pPr algn="ctr" rtl="0" fontAlgn="ctr"/>
                      <a:r>
                        <a:rPr lang="en-US" sz="1800" b="0" i="0" u="none" strike="noStrike">
                          <a:solidFill>
                            <a:srgbClr val="000000"/>
                          </a:solidFill>
                          <a:effectLst/>
                          <a:latin typeface="B Koodak" panose="00000700000000000000" pitchFamily="2" charset="-78"/>
                          <a:cs typeface="B Koodak" panose="00000700000000000000" pitchFamily="2" charset="-78"/>
                        </a:rPr>
                        <a:t>53.0</a:t>
                      </a:r>
                    </a:p>
                  </a:txBody>
                  <a:tcPr marL="6350" marR="6350" marT="6350" marB="0" anchor="ctr"/>
                </a:tc>
                <a:tc>
                  <a:txBody>
                    <a:bodyPr/>
                    <a:lstStyle/>
                    <a:p>
                      <a:pPr algn="ctr" rtl="0" fontAlgn="ctr"/>
                      <a:r>
                        <a:rPr lang="en-US" sz="1800" b="0" i="0" u="none" strike="noStrike">
                          <a:solidFill>
                            <a:srgbClr val="000000"/>
                          </a:solidFill>
                          <a:effectLst/>
                          <a:latin typeface="B Koodak" panose="00000700000000000000" pitchFamily="2" charset="-78"/>
                          <a:cs typeface="B Koodak" panose="00000700000000000000" pitchFamily="2" charset="-78"/>
                        </a:rPr>
                        <a:t>-</a:t>
                      </a:r>
                    </a:p>
                  </a:txBody>
                  <a:tcPr marL="6350" marR="6350" marT="6350" marB="0" anchor="ctr"/>
                </a:tc>
                <a:tc>
                  <a:txBody>
                    <a:bodyPr/>
                    <a:lstStyle/>
                    <a:p>
                      <a:pPr algn="ctr" rtl="0" fontAlgn="ctr"/>
                      <a:r>
                        <a:rPr lang="en-US" sz="1800" b="0" i="0" u="none" strike="noStrike">
                          <a:solidFill>
                            <a:srgbClr val="000000"/>
                          </a:solidFill>
                          <a:effectLst/>
                          <a:latin typeface="B Koodak" panose="00000700000000000000" pitchFamily="2" charset="-78"/>
                          <a:cs typeface="B Koodak" panose="00000700000000000000" pitchFamily="2" charset="-78"/>
                        </a:rPr>
                        <a:t>28.1</a:t>
                      </a:r>
                    </a:p>
                  </a:txBody>
                  <a:tcPr marL="6350" marR="6350" marT="6350" marB="0" anchor="ctr"/>
                </a:tc>
                <a:tc>
                  <a:txBody>
                    <a:bodyPr/>
                    <a:lstStyle/>
                    <a:p>
                      <a:pPr algn="ctr" rtl="0" fontAlgn="ctr"/>
                      <a:r>
                        <a:rPr lang="en-US" sz="1800" b="0" i="0" u="none" strike="noStrike">
                          <a:solidFill>
                            <a:srgbClr val="000000"/>
                          </a:solidFill>
                          <a:effectLst/>
                          <a:latin typeface="B Koodak" panose="00000700000000000000" pitchFamily="2" charset="-78"/>
                          <a:cs typeface="B Koodak" panose="00000700000000000000" pitchFamily="2" charset="-78"/>
                        </a:rPr>
                        <a:t>34.5</a:t>
                      </a:r>
                    </a:p>
                  </a:txBody>
                  <a:tcPr marL="6350" marR="6350" marT="6350" marB="0" anchor="ctr"/>
                </a:tc>
                <a:tc>
                  <a:txBody>
                    <a:bodyPr/>
                    <a:lstStyle/>
                    <a:p>
                      <a:pPr algn="ctr" rtl="0" fontAlgn="ctr"/>
                      <a:r>
                        <a:rPr lang="en-US" sz="1800" b="0" i="0" u="none" strike="noStrike">
                          <a:solidFill>
                            <a:srgbClr val="000000"/>
                          </a:solidFill>
                          <a:effectLst/>
                          <a:latin typeface="B Koodak" panose="00000700000000000000" pitchFamily="2" charset="-78"/>
                          <a:cs typeface="B Koodak" panose="00000700000000000000" pitchFamily="2" charset="-78"/>
                        </a:rPr>
                        <a:t>-</a:t>
                      </a:r>
                    </a:p>
                  </a:txBody>
                  <a:tcPr marL="6350" marR="6350" marT="6350" marB="0" anchor="ctr"/>
                </a:tc>
                <a:tc>
                  <a:txBody>
                    <a:bodyPr/>
                    <a:lstStyle/>
                    <a:p>
                      <a:r>
                        <a:rPr lang="fa-IR" baseline="0" dirty="0" smtClean="0">
                          <a:cs typeface="B Koodak" panose="00000700000000000000" pitchFamily="2" charset="-78"/>
                        </a:rPr>
                        <a:t>باغ </a:t>
                      </a:r>
                      <a:r>
                        <a:rPr lang="fa-IR" baseline="0" dirty="0" err="1" smtClean="0">
                          <a:cs typeface="B Koodak" panose="00000700000000000000" pitchFamily="2" charset="-78"/>
                        </a:rPr>
                        <a:t>حلی</a:t>
                      </a:r>
                      <a:endParaRPr lang="en-US" baseline="0" dirty="0">
                        <a:cs typeface="B Koodak" panose="00000700000000000000" pitchFamily="2" charset="-78"/>
                      </a:endParaRPr>
                    </a:p>
                  </a:txBody>
                  <a:tcPr/>
                </a:tc>
                <a:extLst>
                  <a:ext uri="{0D108BD9-81ED-4DB2-BD59-A6C34878D82A}">
                    <a16:rowId xmlns:a16="http://schemas.microsoft.com/office/drawing/2014/main" val="783107884"/>
                  </a:ext>
                </a:extLst>
              </a:tr>
              <a:tr h="370840">
                <a:tc>
                  <a:txBody>
                    <a:bodyPr/>
                    <a:lstStyle/>
                    <a:p>
                      <a:pPr algn="ctr" fontAlgn="t"/>
                      <a:r>
                        <a:rPr lang="en-US" sz="1800" b="0" i="0" u="none" strike="noStrike">
                          <a:solidFill>
                            <a:srgbClr val="000000"/>
                          </a:solidFill>
                          <a:effectLst/>
                          <a:latin typeface="B Koodak" panose="00000700000000000000" pitchFamily="2" charset="-78"/>
                          <a:cs typeface="B Koodak" panose="00000700000000000000" pitchFamily="2" charset="-78"/>
                        </a:rPr>
                        <a:t>100</a:t>
                      </a:r>
                    </a:p>
                  </a:txBody>
                  <a:tcPr marL="6350" marR="6350" marT="6350" marB="0"/>
                </a:tc>
                <a:tc>
                  <a:txBody>
                    <a:bodyPr/>
                    <a:lstStyle/>
                    <a:p>
                      <a:pPr algn="ctr" fontAlgn="t"/>
                      <a:r>
                        <a:rPr lang="en-US" sz="1800" b="0" i="0" u="none" strike="noStrike">
                          <a:solidFill>
                            <a:srgbClr val="000000"/>
                          </a:solidFill>
                          <a:effectLst/>
                          <a:latin typeface="B Koodak" panose="00000700000000000000" pitchFamily="2" charset="-78"/>
                          <a:cs typeface="B Koodak" panose="00000700000000000000" pitchFamily="2" charset="-78"/>
                        </a:rPr>
                        <a:t>100</a:t>
                      </a:r>
                    </a:p>
                  </a:txBody>
                  <a:tcPr marL="6350" marR="6350" marT="6350" marB="0"/>
                </a:tc>
                <a:tc>
                  <a:txBody>
                    <a:bodyPr/>
                    <a:lstStyle/>
                    <a:p>
                      <a:pPr algn="ctr" rtl="0" fontAlgn="ctr"/>
                      <a:r>
                        <a:rPr lang="en-US" sz="1800" b="0" i="0" u="none" strike="noStrike">
                          <a:solidFill>
                            <a:srgbClr val="000000"/>
                          </a:solidFill>
                          <a:effectLst/>
                          <a:latin typeface="B Koodak" panose="00000700000000000000" pitchFamily="2" charset="-78"/>
                          <a:cs typeface="B Koodak" panose="00000700000000000000" pitchFamily="2" charset="-78"/>
                        </a:rPr>
                        <a:t>-</a:t>
                      </a:r>
                    </a:p>
                  </a:txBody>
                  <a:tcPr marL="6350" marR="6350" marT="6350" marB="0" anchor="ctr"/>
                </a:tc>
                <a:tc>
                  <a:txBody>
                    <a:bodyPr/>
                    <a:lstStyle/>
                    <a:p>
                      <a:pPr algn="ctr" fontAlgn="t"/>
                      <a:r>
                        <a:rPr lang="en-US" sz="1800" b="0" i="0" u="none" strike="noStrike">
                          <a:solidFill>
                            <a:srgbClr val="000000"/>
                          </a:solidFill>
                          <a:effectLst/>
                          <a:latin typeface="B Koodak" panose="00000700000000000000" pitchFamily="2" charset="-78"/>
                          <a:cs typeface="B Koodak" panose="00000700000000000000" pitchFamily="2" charset="-78"/>
                        </a:rPr>
                        <a:t>100</a:t>
                      </a:r>
                    </a:p>
                  </a:txBody>
                  <a:tcPr marL="6350" marR="6350" marT="6350" marB="0"/>
                </a:tc>
                <a:tc>
                  <a:txBody>
                    <a:bodyPr/>
                    <a:lstStyle/>
                    <a:p>
                      <a:pPr algn="ctr" fontAlgn="t"/>
                      <a:r>
                        <a:rPr lang="en-US" sz="1800" b="0" i="0" u="none" strike="noStrike">
                          <a:solidFill>
                            <a:srgbClr val="000000"/>
                          </a:solidFill>
                          <a:effectLst/>
                          <a:latin typeface="B Koodak" panose="00000700000000000000" pitchFamily="2" charset="-78"/>
                          <a:cs typeface="B Koodak" panose="00000700000000000000" pitchFamily="2" charset="-78"/>
                        </a:rPr>
                        <a:t>100</a:t>
                      </a:r>
                    </a:p>
                  </a:txBody>
                  <a:tcPr marL="6350" marR="6350" marT="6350" marB="0"/>
                </a:tc>
                <a:tc>
                  <a:txBody>
                    <a:bodyPr/>
                    <a:lstStyle/>
                    <a:p>
                      <a:pPr algn="ctr" rtl="0" fontAlgn="ctr"/>
                      <a:r>
                        <a:rPr lang="en-US" sz="1800" b="0" i="0" u="none" strike="noStrike" dirty="0">
                          <a:solidFill>
                            <a:srgbClr val="000000"/>
                          </a:solidFill>
                          <a:effectLst/>
                          <a:latin typeface="B Koodak" panose="00000700000000000000" pitchFamily="2" charset="-78"/>
                          <a:cs typeface="B Koodak" panose="00000700000000000000" pitchFamily="2" charset="-78"/>
                        </a:rPr>
                        <a:t>100</a:t>
                      </a:r>
                    </a:p>
                  </a:txBody>
                  <a:tcPr marL="6350" marR="6350" marT="6350" marB="0" anchor="ctr"/>
                </a:tc>
                <a:tc>
                  <a:txBody>
                    <a:bodyPr/>
                    <a:lstStyle/>
                    <a:p>
                      <a:r>
                        <a:rPr lang="fa-IR" baseline="0" dirty="0" smtClean="0">
                          <a:cs typeface="B Koodak" panose="00000700000000000000" pitchFamily="2" charset="-78"/>
                        </a:rPr>
                        <a:t>شهرستان سلطانیه</a:t>
                      </a:r>
                      <a:endParaRPr lang="en-US" baseline="0" dirty="0">
                        <a:cs typeface="B Koodak" panose="00000700000000000000" pitchFamily="2" charset="-78"/>
                      </a:endParaRPr>
                    </a:p>
                  </a:txBody>
                  <a:tcPr/>
                </a:tc>
                <a:extLst>
                  <a:ext uri="{0D108BD9-81ED-4DB2-BD59-A6C34878D82A}">
                    <a16:rowId xmlns:a16="http://schemas.microsoft.com/office/drawing/2014/main" val="3360691716"/>
                  </a:ext>
                </a:extLst>
              </a:tr>
            </a:tbl>
          </a:graphicData>
        </a:graphic>
      </p:graphicFrame>
    </p:spTree>
    <p:extLst>
      <p:ext uri="{BB962C8B-B14F-4D97-AF65-F5344CB8AC3E}">
        <p14:creationId xmlns:p14="http://schemas.microsoft.com/office/powerpoint/2010/main" val="396655709"/>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graphicFrame>
        <p:nvGraphicFramePr>
          <p:cNvPr id="4" name="Content Placeholder 6"/>
          <p:cNvGraphicFramePr>
            <a:graphicFrameLocks/>
          </p:cNvGraphicFramePr>
          <p:nvPr>
            <p:extLst>
              <p:ext uri="{D42A27DB-BD31-4B8C-83A1-F6EECF244321}">
                <p14:modId xmlns:p14="http://schemas.microsoft.com/office/powerpoint/2010/main" val="2178356648"/>
              </p:ext>
            </p:extLst>
          </p:nvPr>
        </p:nvGraphicFramePr>
        <p:xfrm>
          <a:off x="629690" y="2057400"/>
          <a:ext cx="8111143" cy="3925824"/>
        </p:xfrm>
        <a:graphic>
          <a:graphicData uri="http://schemas.openxmlformats.org/drawingml/2006/table">
            <a:tbl>
              <a:tblPr rtl="1" firstRow="1" firstCol="1" bandRow="1">
                <a:tableStyleId>{93296810-A885-4BE3-A3E7-6D5BEEA58F35}</a:tableStyleId>
              </a:tblPr>
              <a:tblGrid>
                <a:gridCol w="1980304">
                  <a:extLst>
                    <a:ext uri="{9D8B030D-6E8A-4147-A177-3AD203B41FA5}">
                      <a16:colId xmlns:a16="http://schemas.microsoft.com/office/drawing/2014/main" val="20000"/>
                    </a:ext>
                  </a:extLst>
                </a:gridCol>
                <a:gridCol w="930799">
                  <a:extLst>
                    <a:ext uri="{9D8B030D-6E8A-4147-A177-3AD203B41FA5}">
                      <a16:colId xmlns:a16="http://schemas.microsoft.com/office/drawing/2014/main" val="20001"/>
                    </a:ext>
                  </a:extLst>
                </a:gridCol>
                <a:gridCol w="1200136">
                  <a:extLst>
                    <a:ext uri="{9D8B030D-6E8A-4147-A177-3AD203B41FA5}">
                      <a16:colId xmlns:a16="http://schemas.microsoft.com/office/drawing/2014/main" val="20002"/>
                    </a:ext>
                  </a:extLst>
                </a:gridCol>
                <a:gridCol w="1200136">
                  <a:extLst>
                    <a:ext uri="{9D8B030D-6E8A-4147-A177-3AD203B41FA5}">
                      <a16:colId xmlns:a16="http://schemas.microsoft.com/office/drawing/2014/main" val="20003"/>
                    </a:ext>
                  </a:extLst>
                </a:gridCol>
                <a:gridCol w="933256">
                  <a:extLst>
                    <a:ext uri="{9D8B030D-6E8A-4147-A177-3AD203B41FA5}">
                      <a16:colId xmlns:a16="http://schemas.microsoft.com/office/drawing/2014/main" val="20004"/>
                    </a:ext>
                  </a:extLst>
                </a:gridCol>
                <a:gridCol w="933256">
                  <a:extLst>
                    <a:ext uri="{9D8B030D-6E8A-4147-A177-3AD203B41FA5}">
                      <a16:colId xmlns:a16="http://schemas.microsoft.com/office/drawing/2014/main" val="20005"/>
                    </a:ext>
                  </a:extLst>
                </a:gridCol>
                <a:gridCol w="933256">
                  <a:extLst>
                    <a:ext uri="{9D8B030D-6E8A-4147-A177-3AD203B41FA5}">
                      <a16:colId xmlns:a16="http://schemas.microsoft.com/office/drawing/2014/main" val="20006"/>
                    </a:ext>
                  </a:extLst>
                </a:gridCol>
              </a:tblGrid>
              <a:tr h="48895">
                <a:tc rowSpan="2" gridSpan="2">
                  <a:txBody>
                    <a:bodyPr/>
                    <a:lstStyle/>
                    <a:p>
                      <a:pPr algn="ctr" rtl="1">
                        <a:lnSpc>
                          <a:spcPct val="115000"/>
                        </a:lnSpc>
                        <a:spcAft>
                          <a:spcPts val="0"/>
                        </a:spcAft>
                      </a:pPr>
                      <a:r>
                        <a:rPr lang="fa-IR" sz="1600" dirty="0">
                          <a:solidFill>
                            <a:schemeClr val="tx1"/>
                          </a:solidFill>
                          <a:effectLst/>
                          <a:cs typeface="B Koodak" panose="00000700000000000000" pitchFamily="2" charset="-78"/>
                        </a:rPr>
                        <a:t>عنوان متغیر/ شاخص</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rowSpan="2" hMerge="1">
                  <a:txBody>
                    <a:bodyPr/>
                    <a:lstStyle/>
                    <a:p>
                      <a:endParaRPr lang="en-US"/>
                    </a:p>
                  </a:txBody>
                  <a:tcPr/>
                </a:tc>
                <a:tc rowSpan="2">
                  <a:txBody>
                    <a:bodyPr/>
                    <a:lstStyle/>
                    <a:p>
                      <a:pPr algn="ctr" rtl="1">
                        <a:lnSpc>
                          <a:spcPct val="115000"/>
                        </a:lnSpc>
                        <a:spcAft>
                          <a:spcPts val="0"/>
                        </a:spcAft>
                      </a:pPr>
                      <a:r>
                        <a:rPr lang="fa-IR" sz="1600" dirty="0">
                          <a:solidFill>
                            <a:schemeClr val="tx1"/>
                          </a:solidFill>
                          <a:effectLst/>
                          <a:cs typeface="B Koodak" panose="00000700000000000000" pitchFamily="2" charset="-78"/>
                        </a:rPr>
                        <a:t>مقدار</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rowSpan="2">
                  <a:txBody>
                    <a:bodyPr/>
                    <a:lstStyle/>
                    <a:p>
                      <a:pPr algn="ctr" rtl="1">
                        <a:lnSpc>
                          <a:spcPct val="115000"/>
                        </a:lnSpc>
                        <a:spcAft>
                          <a:spcPts val="0"/>
                        </a:spcAft>
                      </a:pPr>
                      <a:r>
                        <a:rPr lang="fa-IR" sz="1600" dirty="0">
                          <a:solidFill>
                            <a:schemeClr val="tx1"/>
                          </a:solidFill>
                          <a:effectLst/>
                          <a:cs typeface="B Koodak" panose="00000700000000000000" pitchFamily="2" charset="-78"/>
                        </a:rPr>
                        <a:t>واحد</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rowSpan="2">
                  <a:txBody>
                    <a:bodyPr/>
                    <a:lstStyle/>
                    <a:p>
                      <a:pPr algn="ctr" rtl="1">
                        <a:lnSpc>
                          <a:spcPct val="115000"/>
                        </a:lnSpc>
                        <a:spcAft>
                          <a:spcPts val="0"/>
                        </a:spcAft>
                      </a:pPr>
                      <a:r>
                        <a:rPr lang="fa-IR" sz="1600" dirty="0">
                          <a:solidFill>
                            <a:schemeClr val="tx1"/>
                          </a:solidFill>
                          <a:effectLst/>
                          <a:cs typeface="B Koodak" panose="00000700000000000000" pitchFamily="2" charset="-78"/>
                        </a:rPr>
                        <a:t>سال</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600" dirty="0">
                          <a:solidFill>
                            <a:schemeClr val="tx1"/>
                          </a:solidFill>
                          <a:effectLst/>
                          <a:cs typeface="B Koodak" panose="00000700000000000000" pitchFamily="2" charset="-78"/>
                        </a:rPr>
                        <a:t>جایگاه متغیر/ شاخص (درصد)</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48895">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ctr" defTabSz="914400" rtl="1" eaLnBrk="1" latinLnBrk="0" hangingPunct="1">
                        <a:lnSpc>
                          <a:spcPct val="115000"/>
                        </a:lnSpc>
                        <a:spcAft>
                          <a:spcPts val="0"/>
                        </a:spcAft>
                      </a:pPr>
                      <a:r>
                        <a:rPr lang="fa-IR" sz="1600" b="1" kern="1200" dirty="0">
                          <a:solidFill>
                            <a:schemeClr val="tx1"/>
                          </a:solidFill>
                          <a:effectLst/>
                          <a:latin typeface="+mn-lt"/>
                          <a:ea typeface="+mn-ea"/>
                          <a:cs typeface="B Koodak" panose="00000700000000000000" pitchFamily="2" charset="-78"/>
                        </a:rPr>
                        <a:t>شهرستان</a:t>
                      </a:r>
                      <a:endParaRPr lang="en-US" sz="1600" b="1" kern="1200" dirty="0">
                        <a:solidFill>
                          <a:schemeClr val="tx1"/>
                        </a:solidFill>
                        <a:effectLst/>
                        <a:latin typeface="+mn-lt"/>
                        <a:ea typeface="+mn-ea"/>
                        <a:cs typeface="B Koodak" panose="00000700000000000000" pitchFamily="2" charset="-78"/>
                      </a:endParaRPr>
                    </a:p>
                  </a:txBody>
                  <a:tcPr marL="68580" marR="68580" marT="0" marB="0" anchor="ctr">
                    <a:solidFill>
                      <a:schemeClr val="accent6"/>
                    </a:solidFill>
                  </a:tcPr>
                </a:tc>
                <a:tc>
                  <a:txBody>
                    <a:bodyPr/>
                    <a:lstStyle/>
                    <a:p>
                      <a:pPr marL="0" algn="ctr" defTabSz="914400" rtl="1" eaLnBrk="1" latinLnBrk="0" hangingPunct="1">
                        <a:lnSpc>
                          <a:spcPct val="115000"/>
                        </a:lnSpc>
                        <a:spcAft>
                          <a:spcPts val="0"/>
                        </a:spcAft>
                      </a:pPr>
                      <a:r>
                        <a:rPr lang="fa-IR" sz="1600" b="1" kern="1200" dirty="0">
                          <a:solidFill>
                            <a:schemeClr val="tx1"/>
                          </a:solidFill>
                          <a:effectLst/>
                          <a:latin typeface="+mn-lt"/>
                          <a:ea typeface="+mn-ea"/>
                          <a:cs typeface="B Koodak" panose="00000700000000000000" pitchFamily="2" charset="-78"/>
                        </a:rPr>
                        <a:t>استان</a:t>
                      </a:r>
                      <a:endParaRPr lang="en-US" sz="1600" b="1" kern="1200" dirty="0">
                        <a:solidFill>
                          <a:schemeClr val="tx1"/>
                        </a:solidFill>
                        <a:effectLst/>
                        <a:latin typeface="+mn-lt"/>
                        <a:ea typeface="+mn-ea"/>
                        <a:cs typeface="B Koodak" panose="00000700000000000000" pitchFamily="2" charset="-78"/>
                      </a:endParaRPr>
                    </a:p>
                  </a:txBody>
                  <a:tcPr marL="68580" marR="68580" marT="0" marB="0" anchor="ctr">
                    <a:solidFill>
                      <a:schemeClr val="accent6"/>
                    </a:solidFill>
                  </a:tcPr>
                </a:tc>
                <a:extLst>
                  <a:ext uri="{0D108BD9-81ED-4DB2-BD59-A6C34878D82A}">
                    <a16:rowId xmlns:a16="http://schemas.microsoft.com/office/drawing/2014/main" val="10001"/>
                  </a:ext>
                </a:extLst>
              </a:tr>
              <a:tr h="48895">
                <a:tc gridSpan="2">
                  <a:txBody>
                    <a:bodyPr/>
                    <a:lstStyle/>
                    <a:p>
                      <a:pPr algn="r" rtl="1">
                        <a:lnSpc>
                          <a:spcPct val="115000"/>
                        </a:lnSpc>
                        <a:spcAft>
                          <a:spcPts val="0"/>
                        </a:spcAft>
                      </a:pPr>
                      <a:r>
                        <a:rPr lang="ar-SA" sz="1600">
                          <a:solidFill>
                            <a:schemeClr val="tx1"/>
                          </a:solidFill>
                          <a:effectLst/>
                          <a:cs typeface="B Koodak" panose="00000700000000000000" pitchFamily="2" charset="-78"/>
                        </a:rPr>
                        <a:t>نسبت روستانشینی در منظومه</a:t>
                      </a:r>
                      <a:endParaRPr lang="en-US" sz="1400">
                        <a:solidFill>
                          <a:schemeClr val="tx1"/>
                        </a:solidFill>
                        <a:effectLst/>
                        <a:latin typeface="Calibri"/>
                        <a:ea typeface="Calibri"/>
                        <a:cs typeface="B Koodak" panose="000007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r>
                        <a:rPr lang="fa-IR" sz="1600" dirty="0">
                          <a:solidFill>
                            <a:schemeClr val="tx1"/>
                          </a:solidFill>
                          <a:effectLst/>
                          <a:cs typeface="B Koodak" panose="00000700000000000000" pitchFamily="2" charset="-78"/>
                        </a:rPr>
                        <a:t>57.5</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درصد</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1395</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dirty="0" smtClean="0">
                          <a:solidFill>
                            <a:schemeClr val="tx1"/>
                          </a:solidFill>
                          <a:effectLst/>
                          <a:latin typeface="Calibri"/>
                          <a:ea typeface="Calibri"/>
                          <a:cs typeface="B Koodak" panose="00000700000000000000" pitchFamily="2" charset="-78"/>
                        </a:rPr>
                        <a:t>74.1</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smtClean="0">
                          <a:solidFill>
                            <a:schemeClr val="tx1"/>
                          </a:solidFill>
                          <a:effectLst/>
                          <a:cs typeface="B Koodak" panose="00000700000000000000" pitchFamily="2" charset="-78"/>
                        </a:rPr>
                        <a:t>32.7</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02"/>
                  </a:ext>
                </a:extLst>
              </a:tr>
              <a:tr h="48895">
                <a:tc gridSpan="2">
                  <a:txBody>
                    <a:bodyPr/>
                    <a:lstStyle/>
                    <a:p>
                      <a:pPr algn="r" rtl="1">
                        <a:lnSpc>
                          <a:spcPct val="115000"/>
                        </a:lnSpc>
                        <a:spcAft>
                          <a:spcPts val="0"/>
                        </a:spcAft>
                      </a:pPr>
                      <a:r>
                        <a:rPr lang="ar-SA" sz="1600">
                          <a:solidFill>
                            <a:schemeClr val="tx1"/>
                          </a:solidFill>
                          <a:effectLst/>
                          <a:cs typeface="B Koodak" panose="00000700000000000000" pitchFamily="2" charset="-78"/>
                        </a:rPr>
                        <a:t>نسبت شهرنشینی</a:t>
                      </a:r>
                      <a:endParaRPr lang="en-US" sz="1400">
                        <a:solidFill>
                          <a:schemeClr val="tx1"/>
                        </a:solidFill>
                        <a:effectLst/>
                        <a:latin typeface="Calibri"/>
                        <a:ea typeface="Calibri"/>
                        <a:cs typeface="B Koodak" panose="000007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r>
                        <a:rPr lang="fa-IR" sz="1600">
                          <a:solidFill>
                            <a:schemeClr val="tx1"/>
                          </a:solidFill>
                          <a:effectLst/>
                          <a:cs typeface="B Koodak" panose="00000700000000000000" pitchFamily="2" charset="-78"/>
                        </a:rPr>
                        <a:t>42.5</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درصد</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solidFill>
                            <a:schemeClr val="tx1"/>
                          </a:solidFill>
                          <a:effectLst/>
                          <a:cs typeface="B Koodak" panose="00000700000000000000" pitchFamily="2" charset="-78"/>
                        </a:rPr>
                        <a:t>1395</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smtClean="0">
                          <a:solidFill>
                            <a:schemeClr val="tx1"/>
                          </a:solidFill>
                          <a:effectLst/>
                          <a:cs typeface="B Koodak" panose="00000700000000000000" pitchFamily="2" charset="-78"/>
                        </a:rPr>
                        <a:t>43.1</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smtClean="0">
                          <a:solidFill>
                            <a:schemeClr val="tx1"/>
                          </a:solidFill>
                          <a:effectLst/>
                          <a:cs typeface="B Koodak" panose="00000700000000000000" pitchFamily="2" charset="-78"/>
                        </a:rPr>
                        <a:t>3.67</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03"/>
                  </a:ext>
                </a:extLst>
              </a:tr>
              <a:tr h="48895">
                <a:tc rowSpan="3">
                  <a:txBody>
                    <a:bodyPr/>
                    <a:lstStyle/>
                    <a:p>
                      <a:pPr algn="ctr" rtl="1">
                        <a:lnSpc>
                          <a:spcPct val="115000"/>
                        </a:lnSpc>
                        <a:spcAft>
                          <a:spcPts val="0"/>
                        </a:spcAft>
                      </a:pPr>
                      <a:r>
                        <a:rPr lang="ar-SA" sz="1600" dirty="0">
                          <a:solidFill>
                            <a:schemeClr val="tx1"/>
                          </a:solidFill>
                          <a:effectLst/>
                          <a:cs typeface="B Koodak" panose="00000700000000000000" pitchFamily="2" charset="-78"/>
                        </a:rPr>
                        <a:t>نرخ رشد جمعیت</a:t>
                      </a:r>
                      <a:endParaRPr lang="en-US" sz="1400" dirty="0">
                        <a:solidFill>
                          <a:schemeClr val="tx1"/>
                        </a:solidFill>
                        <a:effectLst/>
                        <a:cs typeface="B Koodak" panose="00000700000000000000" pitchFamily="2" charset="-78"/>
                      </a:endParaRPr>
                    </a:p>
                    <a:p>
                      <a:pPr algn="ctr" rtl="1">
                        <a:lnSpc>
                          <a:spcPct val="115000"/>
                        </a:lnSpc>
                        <a:spcAft>
                          <a:spcPts val="0"/>
                        </a:spcAft>
                      </a:pPr>
                      <a:r>
                        <a:rPr lang="ar-SA" sz="1600" dirty="0">
                          <a:solidFill>
                            <a:schemeClr val="tx1"/>
                          </a:solidFill>
                          <a:effectLst/>
                          <a:cs typeface="B Koodak" panose="00000700000000000000" pitchFamily="2" charset="-78"/>
                        </a:rPr>
                        <a:t>(</a:t>
                      </a:r>
                      <a:r>
                        <a:rPr lang="en-US" sz="1600" dirty="0">
                          <a:solidFill>
                            <a:schemeClr val="tx1"/>
                          </a:solidFill>
                          <a:effectLst/>
                          <a:cs typeface="B Koodak" panose="00000700000000000000" pitchFamily="2" charset="-78"/>
                        </a:rPr>
                        <a:t> </a:t>
                      </a:r>
                      <a:r>
                        <a:rPr lang="fa-IR" sz="1600" dirty="0" smtClean="0">
                          <a:solidFill>
                            <a:schemeClr val="tx1"/>
                          </a:solidFill>
                          <a:effectLst/>
                          <a:cs typeface="B Koodak" panose="00000700000000000000" pitchFamily="2" charset="-78"/>
                        </a:rPr>
                        <a:t>5</a:t>
                      </a:r>
                      <a:r>
                        <a:rPr lang="en-US" sz="1600" dirty="0" smtClean="0">
                          <a:solidFill>
                            <a:schemeClr val="tx1"/>
                          </a:solidFill>
                          <a:effectLst/>
                          <a:cs typeface="B Koodak" panose="00000700000000000000" pitchFamily="2" charset="-78"/>
                        </a:rPr>
                        <a:t> </a:t>
                      </a:r>
                      <a:r>
                        <a:rPr lang="ar-SA" sz="1600" dirty="0">
                          <a:solidFill>
                            <a:schemeClr val="tx1"/>
                          </a:solidFill>
                          <a:effectLst/>
                          <a:cs typeface="B Koodak" panose="00000700000000000000" pitchFamily="2" charset="-78"/>
                        </a:rPr>
                        <a:t>ساله  اخیر 95-1390)</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r" rtl="1">
                        <a:lnSpc>
                          <a:spcPct val="115000"/>
                        </a:lnSpc>
                        <a:spcAft>
                          <a:spcPts val="0"/>
                        </a:spcAft>
                      </a:pPr>
                      <a:r>
                        <a:rPr lang="fa-IR" sz="1600">
                          <a:solidFill>
                            <a:schemeClr val="tx1"/>
                          </a:solidFill>
                          <a:effectLst/>
                          <a:cs typeface="B Koodak" panose="00000700000000000000" pitchFamily="2" charset="-78"/>
                        </a:rPr>
                        <a:t>کل منظومه</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0.9</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درصد </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95-1390</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smtClean="0">
                          <a:solidFill>
                            <a:schemeClr val="tx1"/>
                          </a:solidFill>
                          <a:effectLst/>
                          <a:latin typeface="+mn-lt"/>
                          <a:ea typeface="+mn-ea"/>
                          <a:cs typeface="B Koodak" panose="00000700000000000000" pitchFamily="2" charset="-78"/>
                        </a:rPr>
                        <a:t>0.6</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smtClean="0">
                          <a:solidFill>
                            <a:schemeClr val="tx1"/>
                          </a:solidFill>
                          <a:effectLst/>
                          <a:cs typeface="B Koodak" panose="00000700000000000000" pitchFamily="2" charset="-78"/>
                        </a:rPr>
                        <a:t>0.8</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04"/>
                  </a:ext>
                </a:extLst>
              </a:tr>
              <a:tr h="48895">
                <a:tc vMerge="1">
                  <a:txBody>
                    <a:bodyPr/>
                    <a:lstStyle/>
                    <a:p>
                      <a:endParaRPr lang="en-US"/>
                    </a:p>
                  </a:txBody>
                  <a:tcPr/>
                </a:tc>
                <a:tc>
                  <a:txBody>
                    <a:bodyPr/>
                    <a:lstStyle/>
                    <a:p>
                      <a:pPr algn="r" rtl="1">
                        <a:lnSpc>
                          <a:spcPct val="115000"/>
                        </a:lnSpc>
                        <a:spcAft>
                          <a:spcPts val="0"/>
                        </a:spcAft>
                      </a:pPr>
                      <a:r>
                        <a:rPr lang="ar-SA" sz="1600">
                          <a:solidFill>
                            <a:schemeClr val="tx1"/>
                          </a:solidFill>
                          <a:effectLst/>
                          <a:cs typeface="B Koodak" panose="00000700000000000000" pitchFamily="2" charset="-78"/>
                        </a:rPr>
                        <a:t>روستایی</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0.5</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درصد </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95-1390</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smtClean="0">
                          <a:solidFill>
                            <a:schemeClr val="tx1"/>
                          </a:solidFill>
                          <a:effectLst/>
                          <a:cs typeface="B Koodak" panose="00000700000000000000" pitchFamily="2" charset="-78"/>
                        </a:rPr>
                        <a:t>5.1</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smtClean="0">
                          <a:solidFill>
                            <a:schemeClr val="tx1"/>
                          </a:solidFill>
                          <a:effectLst/>
                          <a:latin typeface="+mn-lt"/>
                          <a:ea typeface="+mn-ea"/>
                          <a:cs typeface="B Koodak" panose="00000700000000000000" pitchFamily="2" charset="-78"/>
                        </a:rPr>
                        <a:t>1.4-</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05"/>
                  </a:ext>
                </a:extLst>
              </a:tr>
              <a:tr h="48895">
                <a:tc vMerge="1">
                  <a:txBody>
                    <a:bodyPr/>
                    <a:lstStyle/>
                    <a:p>
                      <a:endParaRPr lang="en-US"/>
                    </a:p>
                  </a:txBody>
                  <a:tcPr/>
                </a:tc>
                <a:tc>
                  <a:txBody>
                    <a:bodyPr/>
                    <a:lstStyle/>
                    <a:p>
                      <a:pPr algn="r" rtl="1">
                        <a:lnSpc>
                          <a:spcPct val="115000"/>
                        </a:lnSpc>
                        <a:spcAft>
                          <a:spcPts val="0"/>
                        </a:spcAft>
                      </a:pPr>
                      <a:r>
                        <a:rPr lang="ar-SA" sz="1600">
                          <a:solidFill>
                            <a:schemeClr val="tx1"/>
                          </a:solidFill>
                          <a:effectLst/>
                          <a:cs typeface="B Koodak" panose="00000700000000000000" pitchFamily="2" charset="-78"/>
                        </a:rPr>
                        <a:t>شهری</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1.4</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درصد </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95-1390</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smtClean="0">
                          <a:solidFill>
                            <a:schemeClr val="tx1"/>
                          </a:solidFill>
                          <a:effectLst/>
                          <a:cs typeface="B Koodak" panose="00000700000000000000" pitchFamily="2" charset="-78"/>
                        </a:rPr>
                        <a:t>1.4</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smtClean="0">
                          <a:solidFill>
                            <a:schemeClr val="tx1"/>
                          </a:solidFill>
                          <a:effectLst/>
                          <a:cs typeface="B Koodak" panose="00000700000000000000" pitchFamily="2" charset="-78"/>
                        </a:rPr>
                        <a:t>2</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06"/>
                  </a:ext>
                </a:extLst>
              </a:tr>
              <a:tr h="48895">
                <a:tc rowSpan="3">
                  <a:txBody>
                    <a:bodyPr/>
                    <a:lstStyle/>
                    <a:p>
                      <a:pPr algn="r" rtl="1">
                        <a:lnSpc>
                          <a:spcPct val="115000"/>
                        </a:lnSpc>
                        <a:spcAft>
                          <a:spcPts val="0"/>
                        </a:spcAft>
                      </a:pPr>
                      <a:r>
                        <a:rPr lang="ar-SA" sz="1600">
                          <a:solidFill>
                            <a:schemeClr val="tx1"/>
                          </a:solidFill>
                          <a:effectLst/>
                          <a:cs typeface="B Koodak" panose="00000700000000000000" pitchFamily="2" charset="-78"/>
                        </a:rPr>
                        <a:t>بعد خانوار</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r" rtl="1">
                        <a:lnSpc>
                          <a:spcPct val="115000"/>
                        </a:lnSpc>
                        <a:spcAft>
                          <a:spcPts val="0"/>
                        </a:spcAft>
                      </a:pPr>
                      <a:r>
                        <a:rPr lang="fa-IR" sz="1600">
                          <a:solidFill>
                            <a:schemeClr val="tx1"/>
                          </a:solidFill>
                          <a:effectLst/>
                          <a:cs typeface="B Koodak" panose="00000700000000000000" pitchFamily="2" charset="-78"/>
                        </a:rPr>
                        <a:t>کل منظومه</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3.3</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نفر</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1395</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smtClean="0">
                          <a:solidFill>
                            <a:schemeClr val="tx1"/>
                          </a:solidFill>
                          <a:effectLst/>
                          <a:cs typeface="B Koodak" panose="00000700000000000000" pitchFamily="2" charset="-78"/>
                        </a:rPr>
                        <a:t>3.23</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smtClean="0">
                          <a:solidFill>
                            <a:schemeClr val="tx1"/>
                          </a:solidFill>
                          <a:effectLst/>
                          <a:cs typeface="B Koodak" panose="00000700000000000000" pitchFamily="2" charset="-78"/>
                        </a:rPr>
                        <a:t>3.28</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07"/>
                  </a:ext>
                </a:extLst>
              </a:tr>
              <a:tr h="48895">
                <a:tc vMerge="1">
                  <a:txBody>
                    <a:bodyPr/>
                    <a:lstStyle/>
                    <a:p>
                      <a:endParaRPr lang="en-US"/>
                    </a:p>
                  </a:txBody>
                  <a:tcPr/>
                </a:tc>
                <a:tc>
                  <a:txBody>
                    <a:bodyPr/>
                    <a:lstStyle/>
                    <a:p>
                      <a:pPr algn="r" rtl="1">
                        <a:lnSpc>
                          <a:spcPct val="115000"/>
                        </a:lnSpc>
                        <a:spcAft>
                          <a:spcPts val="0"/>
                        </a:spcAft>
                      </a:pPr>
                      <a:r>
                        <a:rPr lang="ar-SA" sz="1600">
                          <a:solidFill>
                            <a:schemeClr val="tx1"/>
                          </a:solidFill>
                          <a:effectLst/>
                          <a:cs typeface="B Koodak" panose="00000700000000000000" pitchFamily="2" charset="-78"/>
                        </a:rPr>
                        <a:t>روستایی</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3.2</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نفر</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1395</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smtClean="0">
                          <a:solidFill>
                            <a:schemeClr val="tx1"/>
                          </a:solidFill>
                          <a:effectLst/>
                          <a:cs typeface="B Koodak" panose="00000700000000000000" pitchFamily="2" charset="-78"/>
                        </a:rPr>
                        <a:t>3.21</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smtClean="0">
                          <a:solidFill>
                            <a:schemeClr val="tx1"/>
                          </a:solidFill>
                          <a:effectLst/>
                          <a:cs typeface="B Koodak" panose="00000700000000000000" pitchFamily="2" charset="-78"/>
                        </a:rPr>
                        <a:t>3.32</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08"/>
                  </a:ext>
                </a:extLst>
              </a:tr>
              <a:tr h="48895">
                <a:tc vMerge="1">
                  <a:txBody>
                    <a:bodyPr/>
                    <a:lstStyle/>
                    <a:p>
                      <a:endParaRPr lang="en-US"/>
                    </a:p>
                  </a:txBody>
                  <a:tcPr/>
                </a:tc>
                <a:tc>
                  <a:txBody>
                    <a:bodyPr/>
                    <a:lstStyle/>
                    <a:p>
                      <a:pPr algn="r" rtl="1">
                        <a:lnSpc>
                          <a:spcPct val="115000"/>
                        </a:lnSpc>
                        <a:spcAft>
                          <a:spcPts val="0"/>
                        </a:spcAft>
                      </a:pPr>
                      <a:r>
                        <a:rPr lang="ar-SA" sz="1600">
                          <a:solidFill>
                            <a:schemeClr val="tx1"/>
                          </a:solidFill>
                          <a:effectLst/>
                          <a:cs typeface="B Koodak" panose="00000700000000000000" pitchFamily="2" charset="-78"/>
                        </a:rPr>
                        <a:t>شهری</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3.3</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نفر</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1395</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smtClean="0">
                          <a:solidFill>
                            <a:schemeClr val="tx1"/>
                          </a:solidFill>
                          <a:effectLst/>
                          <a:cs typeface="B Koodak" panose="00000700000000000000" pitchFamily="2" charset="-78"/>
                        </a:rPr>
                        <a:t>3.29</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smtClean="0">
                          <a:solidFill>
                            <a:schemeClr val="tx1"/>
                          </a:solidFill>
                          <a:effectLst/>
                          <a:cs typeface="B Koodak" panose="00000700000000000000" pitchFamily="2" charset="-78"/>
                        </a:rPr>
                        <a:t>3.26</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09"/>
                  </a:ext>
                </a:extLst>
              </a:tr>
              <a:tr h="48895">
                <a:tc rowSpan="3">
                  <a:txBody>
                    <a:bodyPr/>
                    <a:lstStyle/>
                    <a:p>
                      <a:pPr algn="r" rtl="1">
                        <a:lnSpc>
                          <a:spcPct val="115000"/>
                        </a:lnSpc>
                        <a:spcAft>
                          <a:spcPts val="0"/>
                        </a:spcAft>
                      </a:pPr>
                      <a:r>
                        <a:rPr lang="fa-IR" sz="1600">
                          <a:solidFill>
                            <a:schemeClr val="tx1"/>
                          </a:solidFill>
                          <a:effectLst/>
                          <a:cs typeface="B Koodak" panose="00000700000000000000" pitchFamily="2" charset="-78"/>
                        </a:rPr>
                        <a:t>نرخ سواد </a:t>
                      </a:r>
                      <a:endParaRPr lang="en-US" sz="1400">
                        <a:solidFill>
                          <a:schemeClr val="tx1"/>
                        </a:solidFill>
                        <a:effectLst/>
                        <a:cs typeface="B Koodak" panose="00000700000000000000" pitchFamily="2" charset="-78"/>
                      </a:endParaRPr>
                    </a:p>
                    <a:p>
                      <a:pPr algn="r" rtl="1">
                        <a:lnSpc>
                          <a:spcPct val="115000"/>
                        </a:lnSpc>
                        <a:spcAft>
                          <a:spcPts val="0"/>
                        </a:spcAft>
                      </a:pPr>
                      <a:r>
                        <a:rPr lang="fa-IR" sz="1600">
                          <a:solidFill>
                            <a:schemeClr val="tx1"/>
                          </a:solidFill>
                          <a:effectLst/>
                          <a:cs typeface="B Koodak" panose="00000700000000000000" pitchFamily="2" charset="-78"/>
                        </a:rPr>
                        <a:t>( درصد باسوادی )</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r" rtl="1">
                        <a:lnSpc>
                          <a:spcPct val="115000"/>
                        </a:lnSpc>
                        <a:spcAft>
                          <a:spcPts val="0"/>
                        </a:spcAft>
                      </a:pPr>
                      <a:r>
                        <a:rPr lang="ar-SA" sz="1600">
                          <a:solidFill>
                            <a:schemeClr val="tx1"/>
                          </a:solidFill>
                          <a:effectLst/>
                          <a:cs typeface="B Koodak" panose="00000700000000000000" pitchFamily="2" charset="-78"/>
                        </a:rPr>
                        <a:t>کل </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79</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درصد</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0">
                        <a:lnSpc>
                          <a:spcPct val="115000"/>
                        </a:lnSpc>
                        <a:spcAft>
                          <a:spcPts val="0"/>
                        </a:spcAft>
                      </a:pPr>
                      <a:r>
                        <a:rPr lang="fa-IR" sz="1600">
                          <a:solidFill>
                            <a:schemeClr val="tx1"/>
                          </a:solidFill>
                          <a:effectLst/>
                          <a:cs typeface="B Koodak" panose="00000700000000000000" pitchFamily="2" charset="-78"/>
                        </a:rPr>
                        <a:t>1395</a:t>
                      </a:r>
                      <a:endParaRPr lang="en-US" sz="1400">
                        <a:solidFill>
                          <a:schemeClr val="tx1"/>
                        </a:solidFill>
                        <a:effectLst/>
                        <a:latin typeface="Calibri"/>
                        <a:ea typeface="Calibri"/>
                        <a:cs typeface="B Koodak" panose="00000700000000000000" pitchFamily="2" charset="-78"/>
                      </a:endParaRPr>
                    </a:p>
                  </a:txBody>
                  <a:tcPr marL="68580" marR="68580" marT="0" marB="0"/>
                </a:tc>
                <a:tc>
                  <a:txBody>
                    <a:bodyPr/>
                    <a:lstStyle/>
                    <a:p>
                      <a:pPr algn="ctr" rtl="1">
                        <a:lnSpc>
                          <a:spcPct val="115000"/>
                        </a:lnSpc>
                        <a:spcAft>
                          <a:spcPts val="0"/>
                        </a:spcAft>
                      </a:pPr>
                      <a:r>
                        <a:rPr lang="fa-IR" sz="1600" dirty="0" smtClean="0">
                          <a:solidFill>
                            <a:schemeClr val="tx1"/>
                          </a:solidFill>
                          <a:effectLst/>
                          <a:cs typeface="B Koodak" panose="00000700000000000000" pitchFamily="2" charset="-78"/>
                        </a:rPr>
                        <a:t>81.2</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smtClean="0">
                          <a:solidFill>
                            <a:schemeClr val="tx1"/>
                          </a:solidFill>
                          <a:effectLst/>
                          <a:cs typeface="B Koodak" panose="00000700000000000000" pitchFamily="2" charset="-78"/>
                        </a:rPr>
                        <a:t>84.8</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10"/>
                  </a:ext>
                </a:extLst>
              </a:tr>
              <a:tr h="48895">
                <a:tc vMerge="1">
                  <a:txBody>
                    <a:bodyPr/>
                    <a:lstStyle/>
                    <a:p>
                      <a:endParaRPr lang="en-US"/>
                    </a:p>
                  </a:txBody>
                  <a:tcPr/>
                </a:tc>
                <a:tc>
                  <a:txBody>
                    <a:bodyPr/>
                    <a:lstStyle/>
                    <a:p>
                      <a:pPr algn="r" rtl="1">
                        <a:lnSpc>
                          <a:spcPct val="115000"/>
                        </a:lnSpc>
                        <a:spcAft>
                          <a:spcPts val="0"/>
                        </a:spcAft>
                      </a:pPr>
                      <a:r>
                        <a:rPr lang="fa-IR" sz="1600">
                          <a:solidFill>
                            <a:schemeClr val="tx1"/>
                          </a:solidFill>
                          <a:effectLst/>
                          <a:cs typeface="B Koodak" panose="00000700000000000000" pitchFamily="2" charset="-78"/>
                        </a:rPr>
                        <a:t>زنان</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67.7</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0">
                        <a:lnSpc>
                          <a:spcPct val="115000"/>
                        </a:lnSpc>
                        <a:spcAft>
                          <a:spcPts val="0"/>
                        </a:spcAft>
                      </a:pPr>
                      <a:r>
                        <a:rPr lang="fa-IR" sz="1600">
                          <a:solidFill>
                            <a:schemeClr val="tx1"/>
                          </a:solidFill>
                          <a:effectLst/>
                          <a:cs typeface="B Koodak" panose="00000700000000000000" pitchFamily="2" charset="-78"/>
                        </a:rPr>
                        <a:t>درصد</a:t>
                      </a:r>
                      <a:endParaRPr lang="en-US" sz="1400">
                        <a:solidFill>
                          <a:schemeClr val="tx1"/>
                        </a:solidFill>
                        <a:effectLst/>
                        <a:latin typeface="Calibri"/>
                        <a:ea typeface="Calibri"/>
                        <a:cs typeface="B Koodak" panose="00000700000000000000" pitchFamily="2" charset="-78"/>
                      </a:endParaRPr>
                    </a:p>
                  </a:txBody>
                  <a:tcPr marL="68580" marR="68580" marT="0" marB="0"/>
                </a:tc>
                <a:tc>
                  <a:txBody>
                    <a:bodyPr/>
                    <a:lstStyle/>
                    <a:p>
                      <a:pPr algn="ctr" rtl="1">
                        <a:lnSpc>
                          <a:spcPct val="115000"/>
                        </a:lnSpc>
                        <a:spcAft>
                          <a:spcPts val="0"/>
                        </a:spcAft>
                      </a:pPr>
                      <a:r>
                        <a:rPr lang="fa-IR" sz="1600">
                          <a:solidFill>
                            <a:schemeClr val="tx1"/>
                          </a:solidFill>
                          <a:effectLst/>
                          <a:cs typeface="B Koodak" panose="00000700000000000000" pitchFamily="2" charset="-78"/>
                        </a:rPr>
                        <a:t>1395</a:t>
                      </a:r>
                      <a:endParaRPr lang="en-US" sz="1400">
                        <a:solidFill>
                          <a:schemeClr val="tx1"/>
                        </a:solidFill>
                        <a:effectLst/>
                        <a:latin typeface="Calibri"/>
                        <a:ea typeface="Calibri"/>
                        <a:cs typeface="B Koodak" panose="00000700000000000000" pitchFamily="2" charset="-78"/>
                      </a:endParaRPr>
                    </a:p>
                  </a:txBody>
                  <a:tcPr marL="68580" marR="68580" marT="0" marB="0"/>
                </a:tc>
                <a:tc>
                  <a:txBody>
                    <a:bodyPr/>
                    <a:lstStyle/>
                    <a:p>
                      <a:pPr algn="ctr" rtl="1">
                        <a:lnSpc>
                          <a:spcPct val="115000"/>
                        </a:lnSpc>
                        <a:spcAft>
                          <a:spcPts val="0"/>
                        </a:spcAft>
                      </a:pPr>
                      <a:r>
                        <a:rPr lang="fa-IR" sz="1600" dirty="0" smtClean="0">
                          <a:solidFill>
                            <a:schemeClr val="tx1"/>
                          </a:solidFill>
                          <a:effectLst/>
                          <a:cs typeface="B Koodak" panose="00000700000000000000" pitchFamily="2" charset="-78"/>
                        </a:rPr>
                        <a:t>75.4</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smtClean="0">
                          <a:solidFill>
                            <a:schemeClr val="tx1"/>
                          </a:solidFill>
                          <a:effectLst/>
                          <a:cs typeface="B Koodak" panose="00000700000000000000" pitchFamily="2" charset="-78"/>
                        </a:rPr>
                        <a:t>80.3</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11"/>
                  </a:ext>
                </a:extLst>
              </a:tr>
              <a:tr h="48895">
                <a:tc vMerge="1">
                  <a:txBody>
                    <a:bodyPr/>
                    <a:lstStyle/>
                    <a:p>
                      <a:endParaRPr lang="en-US"/>
                    </a:p>
                  </a:txBody>
                  <a:tcPr/>
                </a:tc>
                <a:tc>
                  <a:txBody>
                    <a:bodyPr/>
                    <a:lstStyle/>
                    <a:p>
                      <a:pPr algn="r" rtl="1">
                        <a:lnSpc>
                          <a:spcPct val="115000"/>
                        </a:lnSpc>
                        <a:spcAft>
                          <a:spcPts val="0"/>
                        </a:spcAft>
                      </a:pPr>
                      <a:r>
                        <a:rPr lang="fa-IR" sz="1600">
                          <a:solidFill>
                            <a:schemeClr val="tx1"/>
                          </a:solidFill>
                          <a:effectLst/>
                          <a:cs typeface="B Koodak" panose="00000700000000000000" pitchFamily="2" charset="-78"/>
                        </a:rPr>
                        <a:t>مردان</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92</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0">
                        <a:lnSpc>
                          <a:spcPct val="115000"/>
                        </a:lnSpc>
                        <a:spcAft>
                          <a:spcPts val="0"/>
                        </a:spcAft>
                      </a:pPr>
                      <a:r>
                        <a:rPr lang="fa-IR" sz="1600">
                          <a:solidFill>
                            <a:schemeClr val="tx1"/>
                          </a:solidFill>
                          <a:effectLst/>
                          <a:cs typeface="B Koodak" panose="00000700000000000000" pitchFamily="2" charset="-78"/>
                        </a:rPr>
                        <a:t>درصد</a:t>
                      </a:r>
                      <a:endParaRPr lang="en-US" sz="1400">
                        <a:solidFill>
                          <a:schemeClr val="tx1"/>
                        </a:solidFill>
                        <a:effectLst/>
                        <a:latin typeface="Calibri"/>
                        <a:ea typeface="Calibri"/>
                        <a:cs typeface="B Koodak" panose="00000700000000000000" pitchFamily="2" charset="-78"/>
                      </a:endParaRPr>
                    </a:p>
                  </a:txBody>
                  <a:tcPr marL="68580" marR="68580" marT="0" marB="0"/>
                </a:tc>
                <a:tc>
                  <a:txBody>
                    <a:bodyPr/>
                    <a:lstStyle/>
                    <a:p>
                      <a:pPr algn="ctr" rtl="1">
                        <a:lnSpc>
                          <a:spcPct val="115000"/>
                        </a:lnSpc>
                        <a:spcAft>
                          <a:spcPts val="0"/>
                        </a:spcAft>
                      </a:pPr>
                      <a:r>
                        <a:rPr lang="fa-IR" sz="1600" dirty="0">
                          <a:solidFill>
                            <a:schemeClr val="tx1"/>
                          </a:solidFill>
                          <a:effectLst/>
                          <a:cs typeface="B Koodak" panose="00000700000000000000" pitchFamily="2" charset="-78"/>
                        </a:rPr>
                        <a:t>1395</a:t>
                      </a:r>
                      <a:endParaRPr lang="en-US" sz="1400" dirty="0">
                        <a:solidFill>
                          <a:schemeClr val="tx1"/>
                        </a:solidFill>
                        <a:effectLst/>
                        <a:latin typeface="Calibri"/>
                        <a:ea typeface="Calibri"/>
                        <a:cs typeface="B Koodak" panose="00000700000000000000" pitchFamily="2" charset="-78"/>
                      </a:endParaRPr>
                    </a:p>
                  </a:txBody>
                  <a:tcPr marL="68580" marR="68580" marT="0" marB="0"/>
                </a:tc>
                <a:tc>
                  <a:txBody>
                    <a:bodyPr/>
                    <a:lstStyle/>
                    <a:p>
                      <a:pPr algn="ctr" rtl="1">
                        <a:lnSpc>
                          <a:spcPct val="115000"/>
                        </a:lnSpc>
                        <a:spcAft>
                          <a:spcPts val="0"/>
                        </a:spcAft>
                      </a:pPr>
                      <a:r>
                        <a:rPr lang="fa-IR" sz="1600" dirty="0" smtClean="0">
                          <a:solidFill>
                            <a:schemeClr val="tx1"/>
                          </a:solidFill>
                          <a:effectLst/>
                          <a:cs typeface="B Koodak" panose="00000700000000000000" pitchFamily="2" charset="-78"/>
                        </a:rPr>
                        <a:t>87</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smtClean="0">
                          <a:solidFill>
                            <a:schemeClr val="tx1"/>
                          </a:solidFill>
                          <a:effectLst/>
                          <a:cs typeface="B Koodak" panose="00000700000000000000" pitchFamily="2" charset="-78"/>
                        </a:rPr>
                        <a:t>89.3</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12"/>
                  </a:ext>
                </a:extLst>
              </a:tr>
            </a:tbl>
          </a:graphicData>
        </a:graphic>
      </p:graphicFrame>
      <p:sp>
        <p:nvSpPr>
          <p:cNvPr id="5" name="Rectangle 4"/>
          <p:cNvSpPr/>
          <p:nvPr/>
        </p:nvSpPr>
        <p:spPr>
          <a:xfrm>
            <a:off x="6725696" y="914400"/>
            <a:ext cx="1789272" cy="369332"/>
          </a:xfrm>
          <a:prstGeom prst="rect">
            <a:avLst/>
          </a:prstGeom>
        </p:spPr>
        <p:txBody>
          <a:bodyPr wrap="none">
            <a:spAutoFit/>
          </a:bodyPr>
          <a:lstStyle/>
          <a:p>
            <a:pPr algn="just" rtl="1"/>
            <a:r>
              <a:rPr lang="fa-IR" dirty="0" smtClean="0">
                <a:cs typeface="B Koodak" panose="00000700000000000000" pitchFamily="2" charset="-78"/>
              </a:rPr>
              <a:t>1-3: منظومه مرکزی</a:t>
            </a:r>
            <a:endParaRPr lang="en-US" dirty="0">
              <a:cs typeface="B Koodak" panose="00000700000000000000" pitchFamily="2" charset="-78"/>
            </a:endParaRPr>
          </a:p>
        </p:txBody>
      </p:sp>
      <p:cxnSp>
        <p:nvCxnSpPr>
          <p:cNvPr id="6" name="Straight Connector 5"/>
          <p:cNvCxnSpPr/>
          <p:nvPr/>
        </p:nvCxnSpPr>
        <p:spPr>
          <a:xfrm flipH="1">
            <a:off x="629689" y="14478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810028"/>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08064" y="914400"/>
            <a:ext cx="1824538" cy="369332"/>
          </a:xfrm>
          <a:prstGeom prst="rect">
            <a:avLst/>
          </a:prstGeom>
        </p:spPr>
        <p:txBody>
          <a:bodyPr wrap="none">
            <a:spAutoFit/>
          </a:bodyPr>
          <a:lstStyle/>
          <a:p>
            <a:pPr algn="just" rtl="1"/>
            <a:r>
              <a:rPr lang="fa-IR" dirty="0" smtClean="0">
                <a:cs typeface="B Koodak" panose="00000700000000000000" pitchFamily="2" charset="-78"/>
              </a:rPr>
              <a:t>2-3: منظومه باغ </a:t>
            </a:r>
            <a:r>
              <a:rPr lang="fa-IR" dirty="0" err="1" smtClean="0">
                <a:cs typeface="B Koodak" panose="00000700000000000000" pitchFamily="2" charset="-78"/>
              </a:rPr>
              <a:t>حلی</a:t>
            </a:r>
            <a:endParaRPr lang="en-US" dirty="0">
              <a:cs typeface="B Koodak" panose="00000700000000000000" pitchFamily="2" charset="-78"/>
            </a:endParaRPr>
          </a:p>
        </p:txBody>
      </p:sp>
      <p:cxnSp>
        <p:nvCxnSpPr>
          <p:cNvPr id="6" name="Straight Connector 5"/>
          <p:cNvCxnSpPr/>
          <p:nvPr/>
        </p:nvCxnSpPr>
        <p:spPr>
          <a:xfrm flipH="1">
            <a:off x="629689" y="14478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1658469828"/>
              </p:ext>
            </p:extLst>
          </p:nvPr>
        </p:nvGraphicFramePr>
        <p:xfrm>
          <a:off x="381000" y="1828800"/>
          <a:ext cx="7810501" cy="3785699"/>
        </p:xfrm>
        <a:graphic>
          <a:graphicData uri="http://schemas.openxmlformats.org/drawingml/2006/table">
            <a:tbl>
              <a:tblPr rtl="1" firstRow="1" firstCol="1" bandRow="1">
                <a:tableStyleId>{93296810-A885-4BE3-A3E7-6D5BEEA58F35}</a:tableStyleId>
              </a:tblPr>
              <a:tblGrid>
                <a:gridCol w="1789627">
                  <a:extLst>
                    <a:ext uri="{9D8B030D-6E8A-4147-A177-3AD203B41FA5}">
                      <a16:colId xmlns:a16="http://schemas.microsoft.com/office/drawing/2014/main" val="20000"/>
                    </a:ext>
                  </a:extLst>
                </a:gridCol>
                <a:gridCol w="863958">
                  <a:extLst>
                    <a:ext uri="{9D8B030D-6E8A-4147-A177-3AD203B41FA5}">
                      <a16:colId xmlns:a16="http://schemas.microsoft.com/office/drawing/2014/main" val="20001"/>
                    </a:ext>
                  </a:extLst>
                </a:gridCol>
                <a:gridCol w="913328">
                  <a:extLst>
                    <a:ext uri="{9D8B030D-6E8A-4147-A177-3AD203B41FA5}">
                      <a16:colId xmlns:a16="http://schemas.microsoft.com/office/drawing/2014/main" val="20002"/>
                    </a:ext>
                  </a:extLst>
                </a:gridCol>
                <a:gridCol w="993818">
                  <a:extLst>
                    <a:ext uri="{9D8B030D-6E8A-4147-A177-3AD203B41FA5}">
                      <a16:colId xmlns:a16="http://schemas.microsoft.com/office/drawing/2014/main" val="20003"/>
                    </a:ext>
                  </a:extLst>
                </a:gridCol>
                <a:gridCol w="1200956">
                  <a:extLst>
                    <a:ext uri="{9D8B030D-6E8A-4147-A177-3AD203B41FA5}">
                      <a16:colId xmlns:a16="http://schemas.microsoft.com/office/drawing/2014/main" val="20004"/>
                    </a:ext>
                  </a:extLst>
                </a:gridCol>
                <a:gridCol w="1071092">
                  <a:extLst>
                    <a:ext uri="{9D8B030D-6E8A-4147-A177-3AD203B41FA5}">
                      <a16:colId xmlns:a16="http://schemas.microsoft.com/office/drawing/2014/main" val="20005"/>
                    </a:ext>
                  </a:extLst>
                </a:gridCol>
                <a:gridCol w="977722">
                  <a:extLst>
                    <a:ext uri="{9D8B030D-6E8A-4147-A177-3AD203B41FA5}">
                      <a16:colId xmlns:a16="http://schemas.microsoft.com/office/drawing/2014/main" val="20006"/>
                    </a:ext>
                  </a:extLst>
                </a:gridCol>
              </a:tblGrid>
              <a:tr h="393178">
                <a:tc rowSpan="2" gridSpan="2">
                  <a:txBody>
                    <a:bodyPr/>
                    <a:lstStyle/>
                    <a:p>
                      <a:pPr algn="ctr" rtl="1">
                        <a:lnSpc>
                          <a:spcPct val="115000"/>
                        </a:lnSpc>
                        <a:spcAft>
                          <a:spcPts val="0"/>
                        </a:spcAft>
                      </a:pPr>
                      <a:r>
                        <a:rPr lang="fa-IR" sz="1600" dirty="0">
                          <a:solidFill>
                            <a:schemeClr val="tx1"/>
                          </a:solidFill>
                          <a:effectLst/>
                          <a:cs typeface="B Koodak" panose="00000700000000000000" pitchFamily="2" charset="-78"/>
                        </a:rPr>
                        <a:t>عنوان متغیر/ شاخص</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rowSpan="2" hMerge="1">
                  <a:txBody>
                    <a:bodyPr/>
                    <a:lstStyle/>
                    <a:p>
                      <a:endParaRPr lang="en-US"/>
                    </a:p>
                  </a:txBody>
                  <a:tcPr/>
                </a:tc>
                <a:tc rowSpan="2">
                  <a:txBody>
                    <a:bodyPr/>
                    <a:lstStyle/>
                    <a:p>
                      <a:pPr algn="ctr" rtl="1">
                        <a:lnSpc>
                          <a:spcPct val="115000"/>
                        </a:lnSpc>
                        <a:spcAft>
                          <a:spcPts val="0"/>
                        </a:spcAft>
                      </a:pPr>
                      <a:r>
                        <a:rPr lang="fa-IR" sz="1600" dirty="0">
                          <a:solidFill>
                            <a:schemeClr val="tx1"/>
                          </a:solidFill>
                          <a:effectLst/>
                          <a:cs typeface="B Koodak" panose="00000700000000000000" pitchFamily="2" charset="-78"/>
                        </a:rPr>
                        <a:t>مقدار</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rowSpan="2">
                  <a:txBody>
                    <a:bodyPr/>
                    <a:lstStyle/>
                    <a:p>
                      <a:pPr algn="ctr" rtl="1">
                        <a:lnSpc>
                          <a:spcPct val="115000"/>
                        </a:lnSpc>
                        <a:spcAft>
                          <a:spcPts val="0"/>
                        </a:spcAft>
                      </a:pPr>
                      <a:r>
                        <a:rPr lang="fa-IR" sz="1600" dirty="0">
                          <a:solidFill>
                            <a:schemeClr val="tx1"/>
                          </a:solidFill>
                          <a:effectLst/>
                          <a:cs typeface="B Koodak" panose="00000700000000000000" pitchFamily="2" charset="-78"/>
                        </a:rPr>
                        <a:t>واحد</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rowSpan="2">
                  <a:txBody>
                    <a:bodyPr/>
                    <a:lstStyle/>
                    <a:p>
                      <a:pPr algn="ctr" rtl="1">
                        <a:lnSpc>
                          <a:spcPct val="115000"/>
                        </a:lnSpc>
                        <a:spcAft>
                          <a:spcPts val="0"/>
                        </a:spcAft>
                      </a:pPr>
                      <a:r>
                        <a:rPr lang="fa-IR" sz="1600" dirty="0">
                          <a:solidFill>
                            <a:schemeClr val="tx1"/>
                          </a:solidFill>
                          <a:effectLst/>
                          <a:cs typeface="B Koodak" panose="00000700000000000000" pitchFamily="2" charset="-78"/>
                        </a:rPr>
                        <a:t>سال</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600" dirty="0">
                          <a:solidFill>
                            <a:schemeClr val="tx1"/>
                          </a:solidFill>
                          <a:effectLst/>
                          <a:cs typeface="B Koodak" panose="00000700000000000000" pitchFamily="2" charset="-78"/>
                        </a:rPr>
                        <a:t>جایگاه متغیر/ شاخص (درصد)</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393178">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ctr" defTabSz="914400" rtl="1" eaLnBrk="1" latinLnBrk="0" hangingPunct="1">
                        <a:lnSpc>
                          <a:spcPct val="115000"/>
                        </a:lnSpc>
                        <a:spcAft>
                          <a:spcPts val="0"/>
                        </a:spcAft>
                      </a:pPr>
                      <a:r>
                        <a:rPr lang="fa-IR" sz="1600" b="1" kern="1200" dirty="0">
                          <a:solidFill>
                            <a:schemeClr val="tx1"/>
                          </a:solidFill>
                          <a:effectLst/>
                          <a:latin typeface="+mn-lt"/>
                          <a:ea typeface="+mn-ea"/>
                          <a:cs typeface="B Koodak" panose="00000700000000000000" pitchFamily="2" charset="-78"/>
                        </a:rPr>
                        <a:t>شهرستان</a:t>
                      </a:r>
                      <a:endParaRPr lang="en-US" sz="1600" b="1" kern="1200" dirty="0">
                        <a:solidFill>
                          <a:schemeClr val="tx1"/>
                        </a:solidFill>
                        <a:effectLst/>
                        <a:latin typeface="+mn-lt"/>
                        <a:ea typeface="+mn-ea"/>
                        <a:cs typeface="B Koodak" panose="00000700000000000000" pitchFamily="2" charset="-78"/>
                      </a:endParaRPr>
                    </a:p>
                  </a:txBody>
                  <a:tcPr marL="68580" marR="68580" marT="0" marB="0" anchor="ctr">
                    <a:solidFill>
                      <a:schemeClr val="accent6"/>
                    </a:solidFill>
                  </a:tcPr>
                </a:tc>
                <a:tc>
                  <a:txBody>
                    <a:bodyPr/>
                    <a:lstStyle/>
                    <a:p>
                      <a:pPr marL="0" algn="ctr" defTabSz="914400" rtl="1" eaLnBrk="1" latinLnBrk="0" hangingPunct="1">
                        <a:lnSpc>
                          <a:spcPct val="115000"/>
                        </a:lnSpc>
                        <a:spcAft>
                          <a:spcPts val="0"/>
                        </a:spcAft>
                      </a:pPr>
                      <a:r>
                        <a:rPr lang="fa-IR" sz="1600" b="1" kern="1200" dirty="0">
                          <a:solidFill>
                            <a:schemeClr val="tx1"/>
                          </a:solidFill>
                          <a:effectLst/>
                          <a:latin typeface="+mn-lt"/>
                          <a:ea typeface="+mn-ea"/>
                          <a:cs typeface="B Koodak" panose="00000700000000000000" pitchFamily="2" charset="-78"/>
                        </a:rPr>
                        <a:t>استان</a:t>
                      </a:r>
                      <a:endParaRPr lang="en-US" sz="1600" b="1" kern="1200" dirty="0">
                        <a:solidFill>
                          <a:schemeClr val="tx1"/>
                        </a:solidFill>
                        <a:effectLst/>
                        <a:latin typeface="+mn-lt"/>
                        <a:ea typeface="+mn-ea"/>
                        <a:cs typeface="B Koodak" panose="00000700000000000000" pitchFamily="2" charset="-78"/>
                      </a:endParaRPr>
                    </a:p>
                  </a:txBody>
                  <a:tcPr marL="68580" marR="68580" marT="0" marB="0" anchor="ctr">
                    <a:solidFill>
                      <a:schemeClr val="accent6"/>
                    </a:solidFill>
                  </a:tcPr>
                </a:tc>
                <a:extLst>
                  <a:ext uri="{0D108BD9-81ED-4DB2-BD59-A6C34878D82A}">
                    <a16:rowId xmlns:a16="http://schemas.microsoft.com/office/drawing/2014/main" val="10001"/>
                  </a:ext>
                </a:extLst>
              </a:tr>
              <a:tr h="393178">
                <a:tc gridSpan="2">
                  <a:txBody>
                    <a:bodyPr/>
                    <a:lstStyle/>
                    <a:p>
                      <a:pPr algn="r" rtl="1">
                        <a:lnSpc>
                          <a:spcPct val="115000"/>
                        </a:lnSpc>
                        <a:spcAft>
                          <a:spcPts val="0"/>
                        </a:spcAft>
                      </a:pPr>
                      <a:r>
                        <a:rPr lang="ar-SA" sz="1600" dirty="0">
                          <a:solidFill>
                            <a:schemeClr val="tx1"/>
                          </a:solidFill>
                          <a:effectLst/>
                          <a:cs typeface="B Koodak" panose="00000700000000000000" pitchFamily="2" charset="-78"/>
                        </a:rPr>
                        <a:t>نسبت روستانشینی در منظومه</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r>
                        <a:rPr lang="fa-IR" sz="1600" dirty="0">
                          <a:solidFill>
                            <a:schemeClr val="tx1"/>
                          </a:solidFill>
                          <a:effectLst/>
                          <a:cs typeface="B Koodak" panose="00000700000000000000" pitchFamily="2" charset="-78"/>
                        </a:rPr>
                        <a:t>100</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solidFill>
                            <a:schemeClr val="tx1"/>
                          </a:solidFill>
                          <a:effectLst/>
                          <a:cs typeface="B Koodak" panose="00000700000000000000" pitchFamily="2" charset="-78"/>
                        </a:rPr>
                        <a:t>درصد</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solidFill>
                            <a:schemeClr val="tx1"/>
                          </a:solidFill>
                          <a:effectLst/>
                          <a:cs typeface="B Koodak" panose="00000700000000000000" pitchFamily="2" charset="-78"/>
                        </a:rPr>
                        <a:t>1395</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smtClean="0">
                          <a:solidFill>
                            <a:schemeClr val="tx1"/>
                          </a:solidFill>
                          <a:effectLst/>
                          <a:cs typeface="B Koodak" panose="00000700000000000000" pitchFamily="2" charset="-78"/>
                        </a:rPr>
                        <a:t>74.1</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smtClean="0">
                          <a:solidFill>
                            <a:schemeClr val="tx1"/>
                          </a:solidFill>
                          <a:effectLst/>
                          <a:cs typeface="B Koodak" panose="00000700000000000000" pitchFamily="2" charset="-78"/>
                        </a:rPr>
                        <a:t>7.32</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02"/>
                  </a:ext>
                </a:extLst>
              </a:tr>
              <a:tr h="812837">
                <a:tc gridSpan="2">
                  <a:txBody>
                    <a:bodyPr/>
                    <a:lstStyle/>
                    <a:p>
                      <a:pPr algn="r" rtl="1">
                        <a:lnSpc>
                          <a:spcPct val="115000"/>
                        </a:lnSpc>
                        <a:spcAft>
                          <a:spcPts val="0"/>
                        </a:spcAft>
                      </a:pPr>
                      <a:r>
                        <a:rPr lang="ar-SA" sz="1600" dirty="0">
                          <a:solidFill>
                            <a:schemeClr val="tx1"/>
                          </a:solidFill>
                          <a:effectLst/>
                          <a:cs typeface="B Koodak" panose="00000700000000000000" pitchFamily="2" charset="-78"/>
                        </a:rPr>
                        <a:t>نرخ رشد جمعیت روستایی (</a:t>
                      </a:r>
                      <a:r>
                        <a:rPr lang="en-US" sz="1600" dirty="0">
                          <a:solidFill>
                            <a:schemeClr val="tx1"/>
                          </a:solidFill>
                          <a:effectLst/>
                          <a:cs typeface="B Koodak" panose="00000700000000000000" pitchFamily="2" charset="-78"/>
                        </a:rPr>
                        <a:t> </a:t>
                      </a:r>
                      <a:r>
                        <a:rPr lang="fa-IR" sz="1600" dirty="0" smtClean="0">
                          <a:solidFill>
                            <a:schemeClr val="tx1"/>
                          </a:solidFill>
                          <a:effectLst/>
                          <a:cs typeface="B Koodak" panose="00000700000000000000" pitchFamily="2" charset="-78"/>
                        </a:rPr>
                        <a:t>5</a:t>
                      </a:r>
                      <a:r>
                        <a:rPr lang="en-US" sz="1600" dirty="0" smtClean="0">
                          <a:solidFill>
                            <a:schemeClr val="tx1"/>
                          </a:solidFill>
                          <a:effectLst/>
                          <a:cs typeface="B Koodak" panose="00000700000000000000" pitchFamily="2" charset="-78"/>
                        </a:rPr>
                        <a:t> </a:t>
                      </a:r>
                      <a:r>
                        <a:rPr lang="ar-SA" sz="1600" dirty="0">
                          <a:solidFill>
                            <a:schemeClr val="tx1"/>
                          </a:solidFill>
                          <a:effectLst/>
                          <a:cs typeface="B Koodak" panose="00000700000000000000" pitchFamily="2" charset="-78"/>
                        </a:rPr>
                        <a:t>ساله  اخیر 95-1390)</a:t>
                      </a:r>
                      <a:endParaRPr lang="en-US" sz="1400" dirty="0">
                        <a:solidFill>
                          <a:schemeClr val="tx1"/>
                        </a:solidFill>
                        <a:effectLst/>
                        <a:latin typeface="Calibri"/>
                        <a:ea typeface="Calibri"/>
                        <a:cs typeface="B Koodak" panose="00000700000000000000" pitchFamily="2" charset="-78"/>
                      </a:endParaRPr>
                    </a:p>
                  </a:txBody>
                  <a:tcPr marL="68580" marR="68580" marT="0" marB="0" anchor="ctr">
                    <a:solidFill>
                      <a:schemeClr val="accent6"/>
                    </a:solidFill>
                  </a:tcPr>
                </a:tc>
                <a:tc hMerge="1">
                  <a:txBody>
                    <a:bodyPr/>
                    <a:lstStyle/>
                    <a:p>
                      <a:endParaRPr lang="en-US"/>
                    </a:p>
                  </a:txBody>
                  <a:tcPr/>
                </a:tc>
                <a:tc>
                  <a:txBody>
                    <a:bodyPr/>
                    <a:lstStyle/>
                    <a:p>
                      <a:pPr marL="0" algn="ctr" defTabSz="914400" rtl="1" eaLnBrk="1" latinLnBrk="0" hangingPunct="1">
                        <a:lnSpc>
                          <a:spcPct val="115000"/>
                        </a:lnSpc>
                        <a:spcAft>
                          <a:spcPts val="0"/>
                        </a:spcAft>
                      </a:pPr>
                      <a:r>
                        <a:rPr lang="fa-IR" sz="1600" kern="1200" dirty="0">
                          <a:solidFill>
                            <a:schemeClr val="tx1"/>
                          </a:solidFill>
                          <a:effectLst/>
                          <a:latin typeface="+mn-lt"/>
                          <a:ea typeface="+mn-ea"/>
                          <a:cs typeface="B Koodak" panose="00000700000000000000" pitchFamily="2" charset="-78"/>
                        </a:rPr>
                        <a:t>0.16</a:t>
                      </a:r>
                      <a:endParaRPr lang="en-US" sz="1600" kern="1200" dirty="0">
                        <a:solidFill>
                          <a:schemeClr val="tx1"/>
                        </a:solidFill>
                        <a:effectLst/>
                        <a:latin typeface="+mn-lt"/>
                        <a:ea typeface="+mn-ea"/>
                        <a:cs typeface="B Koodak" panose="00000700000000000000" pitchFamily="2" charset="-78"/>
                      </a:endParaRPr>
                    </a:p>
                  </a:txBody>
                  <a:tcPr marL="68580" marR="68580" marT="0" marB="0" anchor="ctr">
                    <a:solidFill>
                      <a:schemeClr val="accent2">
                        <a:lumMod val="20000"/>
                        <a:lumOff val="80000"/>
                      </a:schemeClr>
                    </a:solidFill>
                  </a:tcPr>
                </a:tc>
                <a:tc>
                  <a:txBody>
                    <a:bodyPr/>
                    <a:lstStyle/>
                    <a:p>
                      <a:pPr marL="0" algn="l" defTabSz="914400" rtl="1" eaLnBrk="1" latinLnBrk="0" hangingPunct="1">
                        <a:lnSpc>
                          <a:spcPct val="115000"/>
                        </a:lnSpc>
                        <a:spcAft>
                          <a:spcPts val="0"/>
                        </a:spcAft>
                      </a:pPr>
                      <a:r>
                        <a:rPr lang="fa-IR" sz="1600" kern="1200" dirty="0">
                          <a:solidFill>
                            <a:schemeClr val="tx1"/>
                          </a:solidFill>
                          <a:effectLst/>
                          <a:latin typeface="+mn-lt"/>
                          <a:ea typeface="+mn-ea"/>
                          <a:cs typeface="B Koodak" panose="00000700000000000000" pitchFamily="2" charset="-78"/>
                        </a:rPr>
                        <a:t>درصد </a:t>
                      </a:r>
                      <a:endParaRPr lang="en-US" sz="1600" kern="1200" dirty="0">
                        <a:solidFill>
                          <a:schemeClr val="tx1"/>
                        </a:solidFill>
                        <a:effectLst/>
                        <a:latin typeface="+mn-lt"/>
                        <a:ea typeface="+mn-ea"/>
                        <a:cs typeface="B Koodak" panose="00000700000000000000" pitchFamily="2" charset="-78"/>
                      </a:endParaRPr>
                    </a:p>
                  </a:txBody>
                  <a:tcPr marL="68580" marR="68580" marT="0" marB="0" anchor="ctr">
                    <a:solidFill>
                      <a:schemeClr val="accent2">
                        <a:lumMod val="20000"/>
                        <a:lumOff val="80000"/>
                      </a:schemeClr>
                    </a:solidFill>
                  </a:tcPr>
                </a:tc>
                <a:tc>
                  <a:txBody>
                    <a:bodyPr/>
                    <a:lstStyle/>
                    <a:p>
                      <a:pPr marL="0" algn="ctr" defTabSz="914400" rtl="1" eaLnBrk="1" latinLnBrk="0" hangingPunct="1">
                        <a:lnSpc>
                          <a:spcPct val="115000"/>
                        </a:lnSpc>
                        <a:spcAft>
                          <a:spcPts val="0"/>
                        </a:spcAft>
                      </a:pPr>
                      <a:r>
                        <a:rPr lang="fa-IR" sz="1600" kern="1200" dirty="0">
                          <a:solidFill>
                            <a:schemeClr val="tx1"/>
                          </a:solidFill>
                          <a:effectLst/>
                          <a:latin typeface="+mn-lt"/>
                          <a:ea typeface="+mn-ea"/>
                          <a:cs typeface="B Koodak" panose="00000700000000000000" pitchFamily="2" charset="-78"/>
                        </a:rPr>
                        <a:t>95-1390</a:t>
                      </a:r>
                      <a:endParaRPr lang="en-US" sz="1600" kern="1200" dirty="0">
                        <a:solidFill>
                          <a:schemeClr val="tx1"/>
                        </a:solidFill>
                        <a:effectLst/>
                        <a:latin typeface="+mn-lt"/>
                        <a:ea typeface="+mn-ea"/>
                        <a:cs typeface="B Koodak" panose="00000700000000000000" pitchFamily="2" charset="-78"/>
                      </a:endParaRPr>
                    </a:p>
                  </a:txBody>
                  <a:tcPr marL="68580" marR="68580" marT="0" marB="0" anchor="ctr">
                    <a:solidFill>
                      <a:schemeClr val="accent2">
                        <a:lumMod val="20000"/>
                        <a:lumOff val="80000"/>
                      </a:schemeClr>
                    </a:solidFill>
                  </a:tcPr>
                </a:tc>
                <a:tc>
                  <a:txBody>
                    <a:bodyPr/>
                    <a:lstStyle/>
                    <a:p>
                      <a:pPr marL="0" algn="ctr" defTabSz="914400" rtl="1" eaLnBrk="1" latinLnBrk="0" hangingPunct="1">
                        <a:lnSpc>
                          <a:spcPct val="115000"/>
                        </a:lnSpc>
                        <a:spcAft>
                          <a:spcPts val="0"/>
                        </a:spcAft>
                      </a:pPr>
                      <a:r>
                        <a:rPr lang="fa-IR" sz="1600" kern="1200" dirty="0" smtClean="0">
                          <a:solidFill>
                            <a:schemeClr val="tx1"/>
                          </a:solidFill>
                          <a:effectLst/>
                          <a:latin typeface="+mn-lt"/>
                          <a:ea typeface="+mn-ea"/>
                          <a:cs typeface="B Koodak" panose="00000700000000000000" pitchFamily="2" charset="-78"/>
                        </a:rPr>
                        <a:t>5.1</a:t>
                      </a:r>
                      <a:endParaRPr lang="en-US" sz="1600" kern="1200" dirty="0">
                        <a:solidFill>
                          <a:schemeClr val="tx1"/>
                        </a:solidFill>
                        <a:effectLst/>
                        <a:latin typeface="+mn-lt"/>
                        <a:ea typeface="+mn-ea"/>
                        <a:cs typeface="B Koodak" panose="00000700000000000000" pitchFamily="2" charset="-78"/>
                      </a:endParaRPr>
                    </a:p>
                  </a:txBody>
                  <a:tcPr marL="68580" marR="68580" marT="0" marB="0" anchor="ctr">
                    <a:solidFill>
                      <a:schemeClr val="accent2">
                        <a:lumMod val="20000"/>
                        <a:lumOff val="80000"/>
                      </a:schemeClr>
                    </a:solidFill>
                  </a:tcPr>
                </a:tc>
                <a:tc>
                  <a:txBody>
                    <a:bodyPr/>
                    <a:lstStyle/>
                    <a:p>
                      <a:pPr marL="0" algn="ctr" defTabSz="914400" rtl="1" eaLnBrk="1" latinLnBrk="0" hangingPunct="1">
                        <a:lnSpc>
                          <a:spcPct val="115000"/>
                        </a:lnSpc>
                        <a:spcAft>
                          <a:spcPts val="0"/>
                        </a:spcAft>
                      </a:pPr>
                      <a:r>
                        <a:rPr lang="fa-IR" sz="1600" kern="1200" dirty="0" smtClean="0">
                          <a:solidFill>
                            <a:schemeClr val="tx1"/>
                          </a:solidFill>
                          <a:effectLst/>
                          <a:latin typeface="+mn-lt"/>
                          <a:ea typeface="+mn-ea"/>
                          <a:cs typeface="B Koodak" panose="00000700000000000000" pitchFamily="2" charset="-78"/>
                        </a:rPr>
                        <a:t>1.4-</a:t>
                      </a:r>
                      <a:endParaRPr lang="en-US" sz="1600" kern="1200" dirty="0">
                        <a:solidFill>
                          <a:schemeClr val="tx1"/>
                        </a:solidFill>
                        <a:effectLst/>
                        <a:latin typeface="+mn-lt"/>
                        <a:ea typeface="+mn-ea"/>
                        <a:cs typeface="B Koodak" panose="00000700000000000000" pitchFamily="2" charset="-78"/>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3"/>
                  </a:ext>
                </a:extLst>
              </a:tr>
              <a:tr h="393178">
                <a:tc gridSpan="2">
                  <a:txBody>
                    <a:bodyPr/>
                    <a:lstStyle/>
                    <a:p>
                      <a:pPr algn="r" rtl="1">
                        <a:lnSpc>
                          <a:spcPct val="115000"/>
                        </a:lnSpc>
                        <a:spcAft>
                          <a:spcPts val="0"/>
                        </a:spcAft>
                      </a:pPr>
                      <a:r>
                        <a:rPr lang="ar-SA" sz="1600">
                          <a:solidFill>
                            <a:schemeClr val="tx1"/>
                          </a:solidFill>
                          <a:effectLst/>
                          <a:cs typeface="B Koodak" panose="00000700000000000000" pitchFamily="2" charset="-78"/>
                        </a:rPr>
                        <a:t>بعد خانوار(روستایی)</a:t>
                      </a:r>
                      <a:endParaRPr lang="en-US" sz="1400">
                        <a:solidFill>
                          <a:schemeClr val="tx1"/>
                        </a:solidFill>
                        <a:effectLst/>
                        <a:latin typeface="Calibri"/>
                        <a:ea typeface="Calibri"/>
                        <a:cs typeface="B Koodak" panose="000007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r>
                        <a:rPr lang="fa-IR" sz="1600" dirty="0">
                          <a:solidFill>
                            <a:schemeClr val="tx1"/>
                          </a:solidFill>
                          <a:effectLst/>
                          <a:cs typeface="B Koodak" panose="00000700000000000000" pitchFamily="2" charset="-78"/>
                        </a:rPr>
                        <a:t>3.2</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نفر</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1395</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smtClean="0">
                          <a:solidFill>
                            <a:schemeClr val="tx1"/>
                          </a:solidFill>
                          <a:effectLst/>
                          <a:cs typeface="B Koodak" panose="00000700000000000000" pitchFamily="2" charset="-78"/>
                        </a:rPr>
                        <a:t>3.21</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smtClean="0">
                          <a:solidFill>
                            <a:schemeClr val="tx1"/>
                          </a:solidFill>
                          <a:effectLst/>
                          <a:cs typeface="B Koodak" panose="00000700000000000000" pitchFamily="2" charset="-78"/>
                        </a:rPr>
                        <a:t>3.32</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04"/>
                  </a:ext>
                </a:extLst>
              </a:tr>
              <a:tr h="393178">
                <a:tc rowSpan="3">
                  <a:txBody>
                    <a:bodyPr/>
                    <a:lstStyle/>
                    <a:p>
                      <a:pPr algn="r" rtl="1">
                        <a:lnSpc>
                          <a:spcPct val="115000"/>
                        </a:lnSpc>
                        <a:spcAft>
                          <a:spcPts val="0"/>
                        </a:spcAft>
                      </a:pPr>
                      <a:r>
                        <a:rPr lang="fa-IR" sz="1600">
                          <a:solidFill>
                            <a:schemeClr val="tx1"/>
                          </a:solidFill>
                          <a:effectLst/>
                          <a:cs typeface="B Koodak" panose="00000700000000000000" pitchFamily="2" charset="-78"/>
                        </a:rPr>
                        <a:t>نرخ سواد </a:t>
                      </a:r>
                      <a:endParaRPr lang="en-US" sz="1400">
                        <a:solidFill>
                          <a:schemeClr val="tx1"/>
                        </a:solidFill>
                        <a:effectLst/>
                        <a:cs typeface="B Koodak" panose="00000700000000000000" pitchFamily="2" charset="-78"/>
                      </a:endParaRPr>
                    </a:p>
                    <a:p>
                      <a:pPr algn="r" rtl="1">
                        <a:lnSpc>
                          <a:spcPct val="115000"/>
                        </a:lnSpc>
                        <a:spcAft>
                          <a:spcPts val="0"/>
                        </a:spcAft>
                      </a:pPr>
                      <a:r>
                        <a:rPr lang="fa-IR" sz="1600">
                          <a:solidFill>
                            <a:schemeClr val="tx1"/>
                          </a:solidFill>
                          <a:effectLst/>
                          <a:cs typeface="B Koodak" panose="00000700000000000000" pitchFamily="2" charset="-78"/>
                        </a:rPr>
                        <a:t>( درصد باسوادی )</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r" rtl="1">
                        <a:lnSpc>
                          <a:spcPct val="115000"/>
                        </a:lnSpc>
                        <a:spcAft>
                          <a:spcPts val="0"/>
                        </a:spcAft>
                      </a:pPr>
                      <a:r>
                        <a:rPr lang="ar-SA" sz="1600" dirty="0">
                          <a:solidFill>
                            <a:schemeClr val="tx1"/>
                          </a:solidFill>
                          <a:effectLst/>
                          <a:cs typeface="B Koodak" panose="00000700000000000000" pitchFamily="2" charset="-78"/>
                        </a:rPr>
                        <a:t>کل </a:t>
                      </a:r>
                      <a:endParaRPr lang="en-US" sz="1400" dirty="0">
                        <a:solidFill>
                          <a:schemeClr val="tx1"/>
                        </a:solidFill>
                        <a:effectLst/>
                        <a:latin typeface="Calibri"/>
                        <a:ea typeface="Calibri"/>
                        <a:cs typeface="B Koodak" panose="00000700000000000000" pitchFamily="2" charset="-78"/>
                      </a:endParaRPr>
                    </a:p>
                  </a:txBody>
                  <a:tcPr marL="68580" marR="68580" marT="0" marB="0" anchor="ctr">
                    <a:solidFill>
                      <a:schemeClr val="accent6"/>
                    </a:solidFill>
                  </a:tcPr>
                </a:tc>
                <a:tc>
                  <a:txBody>
                    <a:bodyPr/>
                    <a:lstStyle/>
                    <a:p>
                      <a:pPr algn="ctr" rtl="1">
                        <a:lnSpc>
                          <a:spcPct val="115000"/>
                        </a:lnSpc>
                        <a:spcAft>
                          <a:spcPts val="0"/>
                        </a:spcAft>
                      </a:pPr>
                      <a:r>
                        <a:rPr lang="fa-IR" sz="1600" dirty="0">
                          <a:solidFill>
                            <a:schemeClr val="tx1"/>
                          </a:solidFill>
                          <a:effectLst/>
                          <a:cs typeface="B Koodak" panose="00000700000000000000" pitchFamily="2" charset="-78"/>
                        </a:rPr>
                        <a:t>79</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solidFill>
                            <a:schemeClr val="tx1"/>
                          </a:solidFill>
                          <a:effectLst/>
                          <a:cs typeface="B Koodak" panose="00000700000000000000" pitchFamily="2" charset="-78"/>
                        </a:rPr>
                        <a:t>درصد</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0">
                        <a:lnSpc>
                          <a:spcPct val="115000"/>
                        </a:lnSpc>
                        <a:spcAft>
                          <a:spcPts val="0"/>
                        </a:spcAft>
                      </a:pPr>
                      <a:r>
                        <a:rPr lang="fa-IR" sz="1600" dirty="0">
                          <a:solidFill>
                            <a:schemeClr val="tx1"/>
                          </a:solidFill>
                          <a:effectLst/>
                          <a:cs typeface="B Koodak" panose="00000700000000000000" pitchFamily="2" charset="-78"/>
                        </a:rPr>
                        <a:t>1395</a:t>
                      </a:r>
                      <a:endParaRPr lang="en-US" sz="1400" dirty="0">
                        <a:solidFill>
                          <a:schemeClr val="tx1"/>
                        </a:solidFill>
                        <a:effectLst/>
                        <a:latin typeface="Calibri"/>
                        <a:ea typeface="Calibri"/>
                        <a:cs typeface="B Koodak" panose="00000700000000000000" pitchFamily="2" charset="-78"/>
                      </a:endParaRPr>
                    </a:p>
                  </a:txBody>
                  <a:tcPr marL="68580" marR="68580" marT="0" marB="0"/>
                </a:tc>
                <a:tc>
                  <a:txBody>
                    <a:bodyPr/>
                    <a:lstStyle/>
                    <a:p>
                      <a:pPr algn="ctr" rtl="1">
                        <a:lnSpc>
                          <a:spcPct val="115000"/>
                        </a:lnSpc>
                        <a:spcAft>
                          <a:spcPts val="0"/>
                        </a:spcAft>
                      </a:pPr>
                      <a:r>
                        <a:rPr lang="fa-IR" sz="1600" dirty="0" smtClean="0">
                          <a:solidFill>
                            <a:schemeClr val="tx1"/>
                          </a:solidFill>
                          <a:effectLst/>
                          <a:cs typeface="B Koodak" panose="00000700000000000000" pitchFamily="2" charset="-78"/>
                        </a:rPr>
                        <a:t>81.2</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smtClean="0">
                          <a:solidFill>
                            <a:schemeClr val="tx1"/>
                          </a:solidFill>
                          <a:effectLst/>
                          <a:cs typeface="B Koodak" panose="00000700000000000000" pitchFamily="2" charset="-78"/>
                        </a:rPr>
                        <a:t>84.8</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05"/>
                  </a:ext>
                </a:extLst>
              </a:tr>
              <a:tr h="393178">
                <a:tc vMerge="1">
                  <a:txBody>
                    <a:bodyPr/>
                    <a:lstStyle/>
                    <a:p>
                      <a:endParaRPr lang="en-US"/>
                    </a:p>
                  </a:txBody>
                  <a:tcPr/>
                </a:tc>
                <a:tc>
                  <a:txBody>
                    <a:bodyPr/>
                    <a:lstStyle/>
                    <a:p>
                      <a:pPr algn="r" rtl="1">
                        <a:lnSpc>
                          <a:spcPct val="115000"/>
                        </a:lnSpc>
                        <a:spcAft>
                          <a:spcPts val="0"/>
                        </a:spcAft>
                      </a:pPr>
                      <a:r>
                        <a:rPr lang="fa-IR" sz="1600" dirty="0">
                          <a:solidFill>
                            <a:schemeClr val="tx1"/>
                          </a:solidFill>
                          <a:effectLst/>
                          <a:cs typeface="B Koodak" panose="00000700000000000000" pitchFamily="2" charset="-78"/>
                        </a:rPr>
                        <a:t>زنان</a:t>
                      </a:r>
                      <a:endParaRPr lang="en-US" sz="1400" dirty="0">
                        <a:solidFill>
                          <a:schemeClr val="tx1"/>
                        </a:solidFill>
                        <a:effectLst/>
                        <a:latin typeface="Calibri"/>
                        <a:ea typeface="Calibri"/>
                        <a:cs typeface="B Koodak" panose="00000700000000000000" pitchFamily="2" charset="-78"/>
                      </a:endParaRPr>
                    </a:p>
                  </a:txBody>
                  <a:tcPr marL="68580" marR="68580" marT="0" marB="0" anchor="ctr">
                    <a:solidFill>
                      <a:schemeClr val="accent6"/>
                    </a:solidFill>
                  </a:tcPr>
                </a:tc>
                <a:tc>
                  <a:txBody>
                    <a:bodyPr/>
                    <a:lstStyle/>
                    <a:p>
                      <a:pPr algn="ctr" rtl="1">
                        <a:lnSpc>
                          <a:spcPct val="115000"/>
                        </a:lnSpc>
                        <a:spcAft>
                          <a:spcPts val="0"/>
                        </a:spcAft>
                      </a:pPr>
                      <a:r>
                        <a:rPr lang="fa-IR" sz="1600">
                          <a:solidFill>
                            <a:schemeClr val="tx1"/>
                          </a:solidFill>
                          <a:effectLst/>
                          <a:cs typeface="B Koodak" panose="00000700000000000000" pitchFamily="2" charset="-78"/>
                        </a:rPr>
                        <a:t>67.7</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0">
                        <a:lnSpc>
                          <a:spcPct val="115000"/>
                        </a:lnSpc>
                        <a:spcAft>
                          <a:spcPts val="0"/>
                        </a:spcAft>
                      </a:pPr>
                      <a:r>
                        <a:rPr lang="fa-IR" sz="1600">
                          <a:solidFill>
                            <a:schemeClr val="tx1"/>
                          </a:solidFill>
                          <a:effectLst/>
                          <a:cs typeface="B Koodak" panose="00000700000000000000" pitchFamily="2" charset="-78"/>
                        </a:rPr>
                        <a:t>درصد</a:t>
                      </a:r>
                      <a:endParaRPr lang="en-US" sz="1400">
                        <a:solidFill>
                          <a:schemeClr val="tx1"/>
                        </a:solidFill>
                        <a:effectLst/>
                        <a:latin typeface="Calibri"/>
                        <a:ea typeface="Calibri"/>
                        <a:cs typeface="B Koodak" panose="00000700000000000000" pitchFamily="2" charset="-78"/>
                      </a:endParaRPr>
                    </a:p>
                  </a:txBody>
                  <a:tcPr marL="68580" marR="68580" marT="0" marB="0"/>
                </a:tc>
                <a:tc>
                  <a:txBody>
                    <a:bodyPr/>
                    <a:lstStyle/>
                    <a:p>
                      <a:pPr algn="ctr" rtl="1">
                        <a:lnSpc>
                          <a:spcPct val="115000"/>
                        </a:lnSpc>
                        <a:spcAft>
                          <a:spcPts val="0"/>
                        </a:spcAft>
                      </a:pPr>
                      <a:r>
                        <a:rPr lang="fa-IR" sz="1600">
                          <a:solidFill>
                            <a:schemeClr val="tx1"/>
                          </a:solidFill>
                          <a:effectLst/>
                          <a:cs typeface="B Koodak" panose="00000700000000000000" pitchFamily="2" charset="-78"/>
                        </a:rPr>
                        <a:t>1395</a:t>
                      </a:r>
                      <a:endParaRPr lang="en-US" sz="1400">
                        <a:solidFill>
                          <a:schemeClr val="tx1"/>
                        </a:solidFill>
                        <a:effectLst/>
                        <a:latin typeface="Calibri"/>
                        <a:ea typeface="Calibri"/>
                        <a:cs typeface="B Koodak" panose="00000700000000000000" pitchFamily="2" charset="-78"/>
                      </a:endParaRPr>
                    </a:p>
                  </a:txBody>
                  <a:tcPr marL="68580" marR="68580" marT="0" marB="0"/>
                </a:tc>
                <a:tc>
                  <a:txBody>
                    <a:bodyPr/>
                    <a:lstStyle/>
                    <a:p>
                      <a:pPr algn="ctr" rtl="1">
                        <a:lnSpc>
                          <a:spcPct val="115000"/>
                        </a:lnSpc>
                        <a:spcAft>
                          <a:spcPts val="0"/>
                        </a:spcAft>
                      </a:pPr>
                      <a:r>
                        <a:rPr lang="fa-IR" sz="1600" dirty="0" smtClean="0">
                          <a:solidFill>
                            <a:schemeClr val="tx1"/>
                          </a:solidFill>
                          <a:effectLst/>
                          <a:cs typeface="B Koodak" panose="00000700000000000000" pitchFamily="2" charset="-78"/>
                        </a:rPr>
                        <a:t>75.4</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smtClean="0">
                          <a:solidFill>
                            <a:schemeClr val="tx1"/>
                          </a:solidFill>
                          <a:effectLst/>
                          <a:cs typeface="B Koodak" panose="00000700000000000000" pitchFamily="2" charset="-78"/>
                        </a:rPr>
                        <a:t>80.3</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06"/>
                  </a:ext>
                </a:extLst>
              </a:tr>
              <a:tr h="446140">
                <a:tc vMerge="1">
                  <a:txBody>
                    <a:bodyPr/>
                    <a:lstStyle/>
                    <a:p>
                      <a:endParaRPr lang="en-US"/>
                    </a:p>
                  </a:txBody>
                  <a:tcPr/>
                </a:tc>
                <a:tc>
                  <a:txBody>
                    <a:bodyPr/>
                    <a:lstStyle/>
                    <a:p>
                      <a:pPr algn="r" rtl="1">
                        <a:lnSpc>
                          <a:spcPct val="115000"/>
                        </a:lnSpc>
                        <a:spcAft>
                          <a:spcPts val="0"/>
                        </a:spcAft>
                      </a:pPr>
                      <a:r>
                        <a:rPr lang="fa-IR" sz="1600" dirty="0">
                          <a:solidFill>
                            <a:schemeClr val="tx1"/>
                          </a:solidFill>
                          <a:effectLst/>
                          <a:cs typeface="B Koodak" panose="00000700000000000000" pitchFamily="2" charset="-78"/>
                        </a:rPr>
                        <a:t>مردان</a:t>
                      </a:r>
                      <a:endParaRPr lang="en-US" sz="1400" dirty="0">
                        <a:solidFill>
                          <a:schemeClr val="tx1"/>
                        </a:solidFill>
                        <a:effectLst/>
                        <a:latin typeface="Calibri"/>
                        <a:ea typeface="Calibri"/>
                        <a:cs typeface="B Koodak" panose="00000700000000000000" pitchFamily="2" charset="-78"/>
                      </a:endParaRPr>
                    </a:p>
                  </a:txBody>
                  <a:tcPr marL="68580" marR="68580" marT="0" marB="0" anchor="ctr">
                    <a:solidFill>
                      <a:schemeClr val="accent6"/>
                    </a:solidFill>
                  </a:tcPr>
                </a:tc>
                <a:tc>
                  <a:txBody>
                    <a:bodyPr/>
                    <a:lstStyle/>
                    <a:p>
                      <a:pPr algn="ctr" rtl="1">
                        <a:lnSpc>
                          <a:spcPct val="115000"/>
                        </a:lnSpc>
                        <a:spcAft>
                          <a:spcPts val="0"/>
                        </a:spcAft>
                      </a:pPr>
                      <a:r>
                        <a:rPr lang="fa-IR" sz="1600">
                          <a:solidFill>
                            <a:schemeClr val="tx1"/>
                          </a:solidFill>
                          <a:effectLst/>
                          <a:cs typeface="B Koodak" panose="00000700000000000000" pitchFamily="2" charset="-78"/>
                        </a:rPr>
                        <a:t>92</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0">
                        <a:lnSpc>
                          <a:spcPct val="115000"/>
                        </a:lnSpc>
                        <a:spcAft>
                          <a:spcPts val="0"/>
                        </a:spcAft>
                      </a:pPr>
                      <a:r>
                        <a:rPr lang="fa-IR" sz="1600">
                          <a:solidFill>
                            <a:schemeClr val="tx1"/>
                          </a:solidFill>
                          <a:effectLst/>
                          <a:cs typeface="B Koodak" panose="00000700000000000000" pitchFamily="2" charset="-78"/>
                        </a:rPr>
                        <a:t>درصد</a:t>
                      </a:r>
                      <a:endParaRPr lang="en-US" sz="1400">
                        <a:solidFill>
                          <a:schemeClr val="tx1"/>
                        </a:solidFill>
                        <a:effectLst/>
                        <a:latin typeface="Calibri"/>
                        <a:ea typeface="Calibri"/>
                        <a:cs typeface="B Koodak" panose="00000700000000000000" pitchFamily="2" charset="-78"/>
                      </a:endParaRPr>
                    </a:p>
                  </a:txBody>
                  <a:tcPr marL="68580" marR="68580" marT="0" marB="0"/>
                </a:tc>
                <a:tc>
                  <a:txBody>
                    <a:bodyPr/>
                    <a:lstStyle/>
                    <a:p>
                      <a:pPr algn="ctr" rtl="1">
                        <a:lnSpc>
                          <a:spcPct val="115000"/>
                        </a:lnSpc>
                        <a:spcAft>
                          <a:spcPts val="0"/>
                        </a:spcAft>
                      </a:pPr>
                      <a:r>
                        <a:rPr lang="fa-IR" sz="1600">
                          <a:solidFill>
                            <a:schemeClr val="tx1"/>
                          </a:solidFill>
                          <a:effectLst/>
                          <a:cs typeface="B Koodak" panose="00000700000000000000" pitchFamily="2" charset="-78"/>
                        </a:rPr>
                        <a:t>1395</a:t>
                      </a:r>
                      <a:endParaRPr lang="en-US" sz="1400">
                        <a:solidFill>
                          <a:schemeClr val="tx1"/>
                        </a:solidFill>
                        <a:effectLst/>
                        <a:latin typeface="Calibri"/>
                        <a:ea typeface="Calibri"/>
                        <a:cs typeface="B Koodak" panose="00000700000000000000" pitchFamily="2" charset="-78"/>
                      </a:endParaRPr>
                    </a:p>
                  </a:txBody>
                  <a:tcPr marL="68580" marR="68580" marT="0" marB="0"/>
                </a:tc>
                <a:tc>
                  <a:txBody>
                    <a:bodyPr/>
                    <a:lstStyle/>
                    <a:p>
                      <a:pPr algn="ctr" rtl="1">
                        <a:lnSpc>
                          <a:spcPct val="115000"/>
                        </a:lnSpc>
                        <a:spcAft>
                          <a:spcPts val="0"/>
                        </a:spcAft>
                      </a:pPr>
                      <a:r>
                        <a:rPr lang="fa-IR" sz="1600" dirty="0" smtClean="0">
                          <a:solidFill>
                            <a:schemeClr val="tx1"/>
                          </a:solidFill>
                          <a:effectLst/>
                          <a:cs typeface="B Koodak" panose="00000700000000000000" pitchFamily="2" charset="-78"/>
                        </a:rPr>
                        <a:t>87</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smtClean="0">
                          <a:solidFill>
                            <a:schemeClr val="tx1"/>
                          </a:solidFill>
                          <a:effectLst/>
                          <a:cs typeface="B Koodak" panose="00000700000000000000" pitchFamily="2" charset="-78"/>
                        </a:rPr>
                        <a:t>89.3</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25488714"/>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685800"/>
          </a:xfrm>
        </p:spPr>
        <p:txBody>
          <a:bodyPr>
            <a:normAutofit/>
          </a:bodyPr>
          <a:lstStyle/>
          <a:p>
            <a:pPr algn="r" rtl="1"/>
            <a:r>
              <a:rPr lang="fa-IR" sz="3200" dirty="0" smtClean="0">
                <a:cs typeface="B Koodak" panose="00000700000000000000" pitchFamily="2" charset="-78"/>
              </a:rPr>
              <a:t>4-ویژگی های اقتصادی و تولیدی</a:t>
            </a:r>
            <a:endParaRPr lang="en-US" sz="3200" dirty="0">
              <a:cs typeface="B Koodak" panose="00000700000000000000" pitchFamily="2" charset="-78"/>
            </a:endParaRPr>
          </a:p>
        </p:txBody>
      </p:sp>
      <p:sp>
        <p:nvSpPr>
          <p:cNvPr id="4" name="Rectangle 3"/>
          <p:cNvSpPr/>
          <p:nvPr/>
        </p:nvSpPr>
        <p:spPr>
          <a:xfrm>
            <a:off x="6478244" y="1521716"/>
            <a:ext cx="1789272" cy="369332"/>
          </a:xfrm>
          <a:prstGeom prst="rect">
            <a:avLst/>
          </a:prstGeom>
        </p:spPr>
        <p:txBody>
          <a:bodyPr wrap="none">
            <a:spAutoFit/>
          </a:bodyPr>
          <a:lstStyle/>
          <a:p>
            <a:pPr algn="just" rtl="1"/>
            <a:r>
              <a:rPr lang="fa-IR" dirty="0" smtClean="0">
                <a:cs typeface="B Koodak" panose="00000700000000000000" pitchFamily="2" charset="-78"/>
              </a:rPr>
              <a:t>1-4: منظومه مرکزی</a:t>
            </a:r>
            <a:endParaRPr lang="en-US" dirty="0">
              <a:cs typeface="B Koodak" panose="00000700000000000000" pitchFamily="2" charset="-78"/>
            </a:endParaRPr>
          </a:p>
        </p:txBody>
      </p:sp>
      <p:cxnSp>
        <p:nvCxnSpPr>
          <p:cNvPr id="5" name="Straight Connector 4"/>
          <p:cNvCxnSpPr/>
          <p:nvPr/>
        </p:nvCxnSpPr>
        <p:spPr>
          <a:xfrm flipH="1">
            <a:off x="629689" y="14478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5"/>
          <p:cNvGraphicFramePr>
            <a:graphicFrameLocks noGrp="1"/>
          </p:cNvGraphicFramePr>
          <p:nvPr>
            <p:ph idx="1"/>
            <p:extLst>
              <p:ext uri="{D42A27DB-BD31-4B8C-83A1-F6EECF244321}">
                <p14:modId xmlns:p14="http://schemas.microsoft.com/office/powerpoint/2010/main" val="2598908344"/>
              </p:ext>
            </p:extLst>
          </p:nvPr>
        </p:nvGraphicFramePr>
        <p:xfrm>
          <a:off x="381001" y="2057400"/>
          <a:ext cx="8359832" cy="3699936"/>
        </p:xfrm>
        <a:graphic>
          <a:graphicData uri="http://schemas.openxmlformats.org/drawingml/2006/table">
            <a:tbl>
              <a:tblPr rtl="1" firstRow="1" firstCol="1" bandRow="1">
                <a:tableStyleId>{00A15C55-8517-42AA-B614-E9B94910E393}</a:tableStyleId>
              </a:tblPr>
              <a:tblGrid>
                <a:gridCol w="2679177">
                  <a:extLst>
                    <a:ext uri="{9D8B030D-6E8A-4147-A177-3AD203B41FA5}">
                      <a16:colId xmlns:a16="http://schemas.microsoft.com/office/drawing/2014/main" val="20000"/>
                    </a:ext>
                  </a:extLst>
                </a:gridCol>
                <a:gridCol w="1424871">
                  <a:extLst>
                    <a:ext uri="{9D8B030D-6E8A-4147-A177-3AD203B41FA5}">
                      <a16:colId xmlns:a16="http://schemas.microsoft.com/office/drawing/2014/main" val="20001"/>
                    </a:ext>
                  </a:extLst>
                </a:gridCol>
                <a:gridCol w="1324063">
                  <a:extLst>
                    <a:ext uri="{9D8B030D-6E8A-4147-A177-3AD203B41FA5}">
                      <a16:colId xmlns:a16="http://schemas.microsoft.com/office/drawing/2014/main" val="20002"/>
                    </a:ext>
                  </a:extLst>
                </a:gridCol>
                <a:gridCol w="872471">
                  <a:extLst>
                    <a:ext uri="{9D8B030D-6E8A-4147-A177-3AD203B41FA5}">
                      <a16:colId xmlns:a16="http://schemas.microsoft.com/office/drawing/2014/main" val="20003"/>
                    </a:ext>
                  </a:extLst>
                </a:gridCol>
                <a:gridCol w="1029625">
                  <a:extLst>
                    <a:ext uri="{9D8B030D-6E8A-4147-A177-3AD203B41FA5}">
                      <a16:colId xmlns:a16="http://schemas.microsoft.com/office/drawing/2014/main" val="20004"/>
                    </a:ext>
                  </a:extLst>
                </a:gridCol>
                <a:gridCol w="1029625">
                  <a:extLst>
                    <a:ext uri="{9D8B030D-6E8A-4147-A177-3AD203B41FA5}">
                      <a16:colId xmlns:a16="http://schemas.microsoft.com/office/drawing/2014/main" val="20005"/>
                    </a:ext>
                  </a:extLst>
                </a:gridCol>
              </a:tblGrid>
              <a:tr h="154396">
                <a:tc rowSpan="2">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عنوان متغیر/ شاخص</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rowSpan="2">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مقدار</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rowSpan="2">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واحد</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rowSpan="2">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سال</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gridSpan="2">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جایگاه متغیر/ شاخص (درصد)</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hMerge="1">
                  <a:txBody>
                    <a:bodyPr/>
                    <a:lstStyle/>
                    <a:p>
                      <a:endParaRPr lang="en-US"/>
                    </a:p>
                  </a:txBody>
                  <a:tcPr/>
                </a:tc>
                <a:extLst>
                  <a:ext uri="{0D108BD9-81ED-4DB2-BD59-A6C34878D82A}">
                    <a16:rowId xmlns:a16="http://schemas.microsoft.com/office/drawing/2014/main" val="10000"/>
                  </a:ext>
                </a:extLst>
              </a:tr>
              <a:tr h="15439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شهرستان</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solidFill>
                      <a:schemeClr val="accent4">
                        <a:lumMod val="60000"/>
                        <a:lumOff val="40000"/>
                      </a:schemeClr>
                    </a:solidFill>
                  </a:tcP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استان</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solidFill>
                      <a:schemeClr val="accent4">
                        <a:lumMod val="60000"/>
                        <a:lumOff val="40000"/>
                      </a:schemeClr>
                    </a:solidFill>
                  </a:tcPr>
                </a:tc>
                <a:extLst>
                  <a:ext uri="{0D108BD9-81ED-4DB2-BD59-A6C34878D82A}">
                    <a16:rowId xmlns:a16="http://schemas.microsoft.com/office/drawing/2014/main" val="10001"/>
                  </a:ext>
                </a:extLst>
              </a:tr>
              <a:tr h="154396">
                <a:tc>
                  <a:txBody>
                    <a:bodyPr/>
                    <a:lstStyle/>
                    <a:p>
                      <a:pPr algn="r" rtl="1">
                        <a:lnSpc>
                          <a:spcPct val="115000"/>
                        </a:lnSpc>
                        <a:spcAft>
                          <a:spcPts val="0"/>
                        </a:spcAft>
                      </a:pPr>
                      <a:r>
                        <a:rPr lang="fa-IR" sz="1400">
                          <a:solidFill>
                            <a:sysClr val="windowText" lastClr="000000"/>
                          </a:solidFill>
                          <a:effectLst/>
                          <a:cs typeface="B Koodak" panose="00000700000000000000" pitchFamily="2" charset="-78"/>
                        </a:rPr>
                        <a:t>نرخ فعالیت ( مشارکت اقتصادی )</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37.8</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درصد</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1395</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0">
                        <a:lnSpc>
                          <a:spcPct val="115000"/>
                        </a:lnSpc>
                        <a:spcAft>
                          <a:spcPts val="0"/>
                        </a:spcAft>
                      </a:pPr>
                      <a:r>
                        <a:rPr lang="en-US" sz="1400">
                          <a:solidFill>
                            <a:sysClr val="windowText" lastClr="000000"/>
                          </a:solidFill>
                          <a:effectLst/>
                          <a:cs typeface="B Koodak" panose="00000700000000000000" pitchFamily="2" charset="-78"/>
                        </a:rPr>
                        <a:t>-</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smtClean="0">
                          <a:solidFill>
                            <a:sysClr val="windowText" lastClr="000000"/>
                          </a:solidFill>
                          <a:effectLst/>
                          <a:cs typeface="B Koodak" panose="00000700000000000000" pitchFamily="2" charset="-78"/>
                        </a:rPr>
                        <a:t>38.4</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extLst>
                  <a:ext uri="{0D108BD9-81ED-4DB2-BD59-A6C34878D82A}">
                    <a16:rowId xmlns:a16="http://schemas.microsoft.com/office/drawing/2014/main" val="10002"/>
                  </a:ext>
                </a:extLst>
              </a:tr>
              <a:tr h="154396">
                <a:tc>
                  <a:txBody>
                    <a:bodyPr/>
                    <a:lstStyle/>
                    <a:p>
                      <a:pPr algn="r" rtl="1">
                        <a:lnSpc>
                          <a:spcPct val="115000"/>
                        </a:lnSpc>
                        <a:spcAft>
                          <a:spcPts val="0"/>
                        </a:spcAft>
                      </a:pPr>
                      <a:r>
                        <a:rPr lang="fa-IR" sz="1400">
                          <a:solidFill>
                            <a:sysClr val="windowText" lastClr="000000"/>
                          </a:solidFill>
                          <a:effectLst/>
                          <a:cs typeface="B Koodak" panose="00000700000000000000" pitchFamily="2" charset="-78"/>
                        </a:rPr>
                        <a:t>نرخ اشتغال</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36.1</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درصد</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1395</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0">
                        <a:lnSpc>
                          <a:spcPct val="115000"/>
                        </a:lnSpc>
                        <a:spcAft>
                          <a:spcPts val="0"/>
                        </a:spcAft>
                      </a:pPr>
                      <a:r>
                        <a:rPr lang="en-US" sz="1400">
                          <a:solidFill>
                            <a:sysClr val="windowText" lastClr="000000"/>
                          </a:solidFill>
                          <a:effectLst/>
                          <a:cs typeface="B Koodak" panose="00000700000000000000" pitchFamily="2" charset="-78"/>
                        </a:rPr>
                        <a:t>-</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smtClean="0">
                          <a:solidFill>
                            <a:sysClr val="windowText" lastClr="000000"/>
                          </a:solidFill>
                          <a:effectLst/>
                          <a:cs typeface="B Koodak" panose="00000700000000000000" pitchFamily="2" charset="-78"/>
                        </a:rPr>
                        <a:t>33.5</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extLst>
                  <a:ext uri="{0D108BD9-81ED-4DB2-BD59-A6C34878D82A}">
                    <a16:rowId xmlns:a16="http://schemas.microsoft.com/office/drawing/2014/main" val="10003"/>
                  </a:ext>
                </a:extLst>
              </a:tr>
              <a:tr h="154396">
                <a:tc>
                  <a:txBody>
                    <a:bodyPr/>
                    <a:lstStyle/>
                    <a:p>
                      <a:pPr algn="r" rtl="1">
                        <a:lnSpc>
                          <a:spcPct val="115000"/>
                        </a:lnSpc>
                        <a:spcAft>
                          <a:spcPts val="0"/>
                        </a:spcAft>
                      </a:pPr>
                      <a:r>
                        <a:rPr lang="fa-IR" sz="1400">
                          <a:solidFill>
                            <a:sysClr val="windowText" lastClr="000000"/>
                          </a:solidFill>
                          <a:effectLst/>
                          <a:cs typeface="B Koodak" panose="00000700000000000000" pitchFamily="2" charset="-78"/>
                        </a:rPr>
                        <a:t>نرخ بیکاری</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4.7</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درصد</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1395</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0">
                        <a:lnSpc>
                          <a:spcPct val="115000"/>
                        </a:lnSpc>
                        <a:spcAft>
                          <a:spcPts val="0"/>
                        </a:spcAft>
                      </a:pPr>
                      <a:r>
                        <a:rPr lang="en-US" sz="1400">
                          <a:solidFill>
                            <a:sysClr val="windowText" lastClr="000000"/>
                          </a:solidFill>
                          <a:effectLst/>
                          <a:cs typeface="B Koodak" panose="00000700000000000000" pitchFamily="2" charset="-78"/>
                        </a:rPr>
                        <a:t>-</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smtClean="0">
                          <a:solidFill>
                            <a:sysClr val="windowText" lastClr="000000"/>
                          </a:solidFill>
                          <a:effectLst/>
                          <a:cs typeface="B Koodak" panose="00000700000000000000" pitchFamily="2" charset="-78"/>
                        </a:rPr>
                        <a:t>12.5</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extLst>
                  <a:ext uri="{0D108BD9-81ED-4DB2-BD59-A6C34878D82A}">
                    <a16:rowId xmlns:a16="http://schemas.microsoft.com/office/drawing/2014/main" val="10004"/>
                  </a:ext>
                </a:extLst>
              </a:tr>
              <a:tr h="154396">
                <a:tc>
                  <a:txBody>
                    <a:bodyPr/>
                    <a:lstStyle/>
                    <a:p>
                      <a:pPr algn="r" rtl="1">
                        <a:lnSpc>
                          <a:spcPct val="115000"/>
                        </a:lnSpc>
                        <a:spcAft>
                          <a:spcPts val="0"/>
                        </a:spcAft>
                      </a:pPr>
                      <a:r>
                        <a:rPr lang="fa-IR" sz="1400">
                          <a:solidFill>
                            <a:sysClr val="windowText" lastClr="000000"/>
                          </a:solidFill>
                          <a:effectLst/>
                          <a:cs typeface="B Koodak" panose="00000700000000000000" pitchFamily="2" charset="-78"/>
                        </a:rPr>
                        <a:t>بارتکفل </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3.4</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درصد</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1395</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0">
                        <a:lnSpc>
                          <a:spcPct val="115000"/>
                        </a:lnSpc>
                        <a:spcAft>
                          <a:spcPts val="0"/>
                        </a:spcAft>
                      </a:pPr>
                      <a:r>
                        <a:rPr lang="en-US" sz="1400">
                          <a:solidFill>
                            <a:sysClr val="windowText" lastClr="000000"/>
                          </a:solidFill>
                          <a:effectLst/>
                          <a:cs typeface="B Koodak" panose="00000700000000000000" pitchFamily="2" charset="-78"/>
                        </a:rPr>
                        <a:t>-</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0">
                        <a:lnSpc>
                          <a:spcPct val="115000"/>
                        </a:lnSpc>
                        <a:spcAft>
                          <a:spcPts val="0"/>
                        </a:spcAft>
                      </a:pPr>
                      <a:r>
                        <a:rPr lang="en-US" sz="1400">
                          <a:solidFill>
                            <a:sysClr val="windowText" lastClr="000000"/>
                          </a:solidFill>
                          <a:effectLst/>
                          <a:cs typeface="B Koodak" panose="00000700000000000000" pitchFamily="2" charset="-78"/>
                        </a:rPr>
                        <a:t>-</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extLst>
                  <a:ext uri="{0D108BD9-81ED-4DB2-BD59-A6C34878D82A}">
                    <a16:rowId xmlns:a16="http://schemas.microsoft.com/office/drawing/2014/main" val="10005"/>
                  </a:ext>
                </a:extLst>
              </a:tr>
              <a:tr h="360258">
                <a:tc>
                  <a:txBody>
                    <a:bodyPr/>
                    <a:lstStyle/>
                    <a:p>
                      <a:pPr algn="r" rtl="1">
                        <a:lnSpc>
                          <a:spcPct val="115000"/>
                        </a:lnSpc>
                        <a:spcAft>
                          <a:spcPts val="0"/>
                        </a:spcAft>
                      </a:pPr>
                      <a:r>
                        <a:rPr lang="fa-IR" sz="1400" dirty="0">
                          <a:solidFill>
                            <a:sysClr val="windowText" lastClr="000000"/>
                          </a:solidFill>
                          <a:effectLst/>
                          <a:cs typeface="B Koodak" panose="00000700000000000000" pitchFamily="2" charset="-78"/>
                        </a:rPr>
                        <a:t>سطح زیر کشت زراعی</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tc>
                <a:tc>
                  <a:txBody>
                    <a:bodyPr/>
                    <a:lstStyle/>
                    <a:p>
                      <a:pPr algn="ctr" rtl="1">
                        <a:lnSpc>
                          <a:spcPct val="115000"/>
                        </a:lnSpc>
                        <a:spcAft>
                          <a:spcPts val="0"/>
                        </a:spcAft>
                      </a:pPr>
                      <a:r>
                        <a:rPr lang="ar-SA" sz="1600" dirty="0" smtClean="0">
                          <a:solidFill>
                            <a:sysClr val="windowText" lastClr="000000"/>
                          </a:solidFill>
                          <a:effectLst/>
                          <a:cs typeface="B Koodak" panose="00000700000000000000" pitchFamily="2" charset="-78"/>
                        </a:rPr>
                        <a:t>18593</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ar-SA" sz="1600">
                          <a:solidFill>
                            <a:sysClr val="windowText" lastClr="000000"/>
                          </a:solidFill>
                          <a:effectLst/>
                          <a:cs typeface="B Koodak" panose="00000700000000000000" pitchFamily="2" charset="-78"/>
                        </a:rPr>
                        <a:t>هکتار</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1397</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smtClean="0">
                          <a:solidFill>
                            <a:sysClr val="windowText" lastClr="000000"/>
                          </a:solidFill>
                          <a:effectLst/>
                          <a:cs typeface="B Koodak" panose="00000700000000000000" pitchFamily="2" charset="-78"/>
                        </a:rPr>
                        <a:t>59.3</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smtClean="0">
                          <a:solidFill>
                            <a:sysClr val="windowText" lastClr="000000"/>
                          </a:solidFill>
                          <a:effectLst/>
                          <a:cs typeface="B Koodak" panose="00000700000000000000" pitchFamily="2" charset="-78"/>
                        </a:rPr>
                        <a:t>4.3</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extLst>
                  <a:ext uri="{0D108BD9-81ED-4DB2-BD59-A6C34878D82A}">
                    <a16:rowId xmlns:a16="http://schemas.microsoft.com/office/drawing/2014/main" val="10006"/>
                  </a:ext>
                </a:extLst>
              </a:tr>
              <a:tr h="360258">
                <a:tc>
                  <a:txBody>
                    <a:bodyPr/>
                    <a:lstStyle/>
                    <a:p>
                      <a:pPr algn="r" rtl="1">
                        <a:lnSpc>
                          <a:spcPct val="115000"/>
                        </a:lnSpc>
                        <a:spcAft>
                          <a:spcPts val="0"/>
                        </a:spcAft>
                      </a:pPr>
                      <a:r>
                        <a:rPr lang="fa-IR" sz="1400">
                          <a:solidFill>
                            <a:sysClr val="windowText" lastClr="000000"/>
                          </a:solidFill>
                          <a:effectLst/>
                          <a:cs typeface="B Koodak" panose="00000700000000000000" pitchFamily="2" charset="-78"/>
                        </a:rPr>
                        <a:t>تولیدات زراعی</a:t>
                      </a:r>
                      <a:endParaRPr lang="en-US" sz="1200">
                        <a:solidFill>
                          <a:sysClr val="windowText" lastClr="000000"/>
                        </a:solidFill>
                        <a:effectLst/>
                        <a:latin typeface="Calibri"/>
                        <a:ea typeface="Calibri"/>
                        <a:cs typeface="B Koodak" panose="00000700000000000000" pitchFamily="2" charset="-78"/>
                      </a:endParaRPr>
                    </a:p>
                  </a:txBody>
                  <a:tcPr marL="50347" marR="50347" marT="0" marB="0"/>
                </a:tc>
                <a:tc>
                  <a:txBody>
                    <a:bodyPr/>
                    <a:lstStyle/>
                    <a:p>
                      <a:pPr algn="ctr" rtl="1">
                        <a:lnSpc>
                          <a:spcPct val="115000"/>
                        </a:lnSpc>
                        <a:spcAft>
                          <a:spcPts val="0"/>
                        </a:spcAft>
                      </a:pPr>
                      <a:r>
                        <a:rPr lang="ar-SA" sz="1600" dirty="0" smtClean="0">
                          <a:solidFill>
                            <a:sysClr val="windowText" lastClr="000000"/>
                          </a:solidFill>
                          <a:effectLst/>
                          <a:cs typeface="B Koodak" panose="00000700000000000000" pitchFamily="2" charset="-78"/>
                        </a:rPr>
                        <a:t>99398</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ar-SA" sz="1600" dirty="0">
                          <a:solidFill>
                            <a:sysClr val="windowText" lastClr="000000"/>
                          </a:solidFill>
                          <a:effectLst/>
                          <a:cs typeface="B Koodak" panose="00000700000000000000" pitchFamily="2" charset="-78"/>
                        </a:rPr>
                        <a:t>تن</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1397</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smtClean="0">
                          <a:solidFill>
                            <a:sysClr val="windowText" lastClr="000000"/>
                          </a:solidFill>
                          <a:effectLst/>
                          <a:cs typeface="B Koodak" panose="00000700000000000000" pitchFamily="2" charset="-78"/>
                        </a:rPr>
                        <a:t>60.8</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smtClean="0">
                          <a:solidFill>
                            <a:sysClr val="windowText" lastClr="000000"/>
                          </a:solidFill>
                          <a:effectLst/>
                          <a:cs typeface="B Koodak" panose="00000700000000000000" pitchFamily="2" charset="-78"/>
                        </a:rPr>
                        <a:t>4.8</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extLst>
                  <a:ext uri="{0D108BD9-81ED-4DB2-BD59-A6C34878D82A}">
                    <a16:rowId xmlns:a16="http://schemas.microsoft.com/office/drawing/2014/main" val="10007"/>
                  </a:ext>
                </a:extLst>
              </a:tr>
              <a:tr h="180129">
                <a:tc>
                  <a:txBody>
                    <a:bodyPr/>
                    <a:lstStyle/>
                    <a:p>
                      <a:pPr algn="r" rtl="1">
                        <a:lnSpc>
                          <a:spcPct val="115000"/>
                        </a:lnSpc>
                        <a:spcAft>
                          <a:spcPts val="0"/>
                        </a:spcAft>
                      </a:pPr>
                      <a:r>
                        <a:rPr lang="fa-IR" sz="1400">
                          <a:solidFill>
                            <a:sysClr val="windowText" lastClr="000000"/>
                          </a:solidFill>
                          <a:effectLst/>
                          <a:cs typeface="B Koodak" panose="00000700000000000000" pitchFamily="2" charset="-78"/>
                        </a:rPr>
                        <a:t>سطح زیرکشت باغی</a:t>
                      </a:r>
                      <a:endParaRPr lang="en-US" sz="1200">
                        <a:solidFill>
                          <a:sysClr val="windowText" lastClr="000000"/>
                        </a:solidFill>
                        <a:effectLst/>
                        <a:latin typeface="Calibri"/>
                        <a:ea typeface="Calibri"/>
                        <a:cs typeface="B Koodak" panose="00000700000000000000" pitchFamily="2" charset="-78"/>
                      </a:endParaRPr>
                    </a:p>
                  </a:txBody>
                  <a:tcPr marL="50347" marR="50347" marT="0" marB="0"/>
                </a:tc>
                <a:tc>
                  <a:txBody>
                    <a:bodyPr/>
                    <a:lstStyle/>
                    <a:p>
                      <a:pPr algn="ctr" rtl="1">
                        <a:lnSpc>
                          <a:spcPct val="115000"/>
                        </a:lnSpc>
                        <a:spcAft>
                          <a:spcPts val="0"/>
                        </a:spcAft>
                      </a:pPr>
                      <a:r>
                        <a:rPr lang="ar-SA" sz="1600" dirty="0" smtClean="0">
                          <a:solidFill>
                            <a:sysClr val="windowText" lastClr="000000"/>
                          </a:solidFill>
                          <a:effectLst/>
                          <a:cs typeface="B Koodak" panose="00000700000000000000" pitchFamily="2" charset="-78"/>
                        </a:rPr>
                        <a:t>1079</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ar-SA" sz="1600">
                          <a:solidFill>
                            <a:sysClr val="windowText" lastClr="000000"/>
                          </a:solidFill>
                          <a:effectLst/>
                          <a:cs typeface="B Koodak" panose="00000700000000000000" pitchFamily="2" charset="-78"/>
                        </a:rPr>
                        <a:t>هکتار</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1397</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smtClean="0">
                          <a:solidFill>
                            <a:sysClr val="windowText" lastClr="000000"/>
                          </a:solidFill>
                          <a:effectLst/>
                          <a:cs typeface="B Koodak" panose="00000700000000000000" pitchFamily="2" charset="-78"/>
                        </a:rPr>
                        <a:t>67.8</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smtClean="0">
                          <a:solidFill>
                            <a:sysClr val="windowText" lastClr="000000"/>
                          </a:solidFill>
                          <a:effectLst/>
                          <a:cs typeface="B Koodak" panose="00000700000000000000" pitchFamily="2" charset="-78"/>
                        </a:rPr>
                        <a:t>1.3</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extLst>
                  <a:ext uri="{0D108BD9-81ED-4DB2-BD59-A6C34878D82A}">
                    <a16:rowId xmlns:a16="http://schemas.microsoft.com/office/drawing/2014/main" val="10008"/>
                  </a:ext>
                </a:extLst>
              </a:tr>
              <a:tr h="154396">
                <a:tc>
                  <a:txBody>
                    <a:bodyPr/>
                    <a:lstStyle/>
                    <a:p>
                      <a:pPr algn="r" rtl="1">
                        <a:lnSpc>
                          <a:spcPct val="115000"/>
                        </a:lnSpc>
                        <a:spcAft>
                          <a:spcPts val="0"/>
                        </a:spcAft>
                      </a:pPr>
                      <a:r>
                        <a:rPr lang="fa-IR" sz="1400">
                          <a:solidFill>
                            <a:sysClr val="windowText" lastClr="000000"/>
                          </a:solidFill>
                          <a:effectLst/>
                          <a:cs typeface="B Koodak" panose="00000700000000000000" pitchFamily="2" charset="-78"/>
                        </a:rPr>
                        <a:t>تولیدات باغی</a:t>
                      </a:r>
                      <a:endParaRPr lang="en-US" sz="1200">
                        <a:solidFill>
                          <a:sysClr val="windowText" lastClr="000000"/>
                        </a:solidFill>
                        <a:effectLst/>
                        <a:latin typeface="Calibri"/>
                        <a:ea typeface="Calibri"/>
                        <a:cs typeface="B Koodak" panose="00000700000000000000" pitchFamily="2" charset="-78"/>
                      </a:endParaRPr>
                    </a:p>
                  </a:txBody>
                  <a:tcPr marL="50347" marR="50347" marT="0" marB="0"/>
                </a:tc>
                <a:tc>
                  <a:txBody>
                    <a:bodyPr/>
                    <a:lstStyle/>
                    <a:p>
                      <a:pPr algn="ctr" rtl="1">
                        <a:lnSpc>
                          <a:spcPct val="115000"/>
                        </a:lnSpc>
                        <a:spcAft>
                          <a:spcPts val="0"/>
                        </a:spcAft>
                      </a:pPr>
                      <a:r>
                        <a:rPr lang="fa-IR" sz="1400" dirty="0" smtClean="0">
                          <a:solidFill>
                            <a:sysClr val="windowText" lastClr="000000"/>
                          </a:solidFill>
                          <a:effectLst/>
                          <a:cs typeface="B Koodak" panose="00000700000000000000" pitchFamily="2" charset="-78"/>
                        </a:rPr>
                        <a:t>29944</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تن</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1397</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smtClean="0">
                          <a:solidFill>
                            <a:sysClr val="windowText" lastClr="000000"/>
                          </a:solidFill>
                          <a:effectLst/>
                          <a:cs typeface="B Koodak" panose="00000700000000000000" pitchFamily="2" charset="-78"/>
                        </a:rPr>
                        <a:t>78.5</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smtClean="0">
                          <a:solidFill>
                            <a:sysClr val="windowText" lastClr="000000"/>
                          </a:solidFill>
                          <a:effectLst/>
                          <a:cs typeface="B Koodak" panose="00000700000000000000" pitchFamily="2" charset="-78"/>
                        </a:rPr>
                        <a:t>16.8</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extLst>
                  <a:ext uri="{0D108BD9-81ED-4DB2-BD59-A6C34878D82A}">
                    <a16:rowId xmlns:a16="http://schemas.microsoft.com/office/drawing/2014/main" val="10009"/>
                  </a:ext>
                </a:extLst>
              </a:tr>
              <a:tr h="154396">
                <a:tc>
                  <a:txBody>
                    <a:bodyPr/>
                    <a:lstStyle/>
                    <a:p>
                      <a:pPr algn="r" rtl="1">
                        <a:lnSpc>
                          <a:spcPct val="115000"/>
                        </a:lnSpc>
                        <a:spcAft>
                          <a:spcPts val="0"/>
                        </a:spcAft>
                      </a:pPr>
                      <a:r>
                        <a:rPr lang="ar-SA" sz="1400" dirty="0" smtClean="0">
                          <a:solidFill>
                            <a:sysClr val="windowText" lastClr="000000"/>
                          </a:solidFill>
                          <a:effectLst/>
                          <a:cs typeface="B Koodak" panose="00000700000000000000" pitchFamily="2" charset="-78"/>
                        </a:rPr>
                        <a:t>مع</a:t>
                      </a:r>
                      <a:r>
                        <a:rPr lang="fa-IR" sz="1400" dirty="0" smtClean="0">
                          <a:solidFill>
                            <a:sysClr val="windowText" lastClr="000000"/>
                          </a:solidFill>
                          <a:effectLst/>
                          <a:cs typeface="B Koodak" panose="00000700000000000000" pitchFamily="2" charset="-78"/>
                        </a:rPr>
                        <a:t>ادن</a:t>
                      </a:r>
                      <a:r>
                        <a:rPr lang="fa-IR" sz="1400" baseline="0" dirty="0" smtClean="0">
                          <a:solidFill>
                            <a:sysClr val="windowText" lastClr="000000"/>
                          </a:solidFill>
                          <a:effectLst/>
                          <a:cs typeface="B Koodak" panose="00000700000000000000" pitchFamily="2" charset="-78"/>
                        </a:rPr>
                        <a:t> فعال</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8</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واحد</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1397</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smtClean="0">
                          <a:solidFill>
                            <a:sysClr val="windowText" lastClr="000000"/>
                          </a:solidFill>
                          <a:effectLst/>
                          <a:cs typeface="B Koodak" panose="00000700000000000000" pitchFamily="2" charset="-78"/>
                        </a:rPr>
                        <a:t>57.1</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smtClean="0">
                          <a:solidFill>
                            <a:sysClr val="windowText" lastClr="000000"/>
                          </a:solidFill>
                          <a:effectLst/>
                          <a:cs typeface="B Koodak" panose="00000700000000000000" pitchFamily="2" charset="-78"/>
                        </a:rPr>
                        <a:t>2.1</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extLst>
                  <a:ext uri="{0D108BD9-81ED-4DB2-BD59-A6C34878D82A}">
                    <a16:rowId xmlns:a16="http://schemas.microsoft.com/office/drawing/2014/main" val="10010"/>
                  </a:ext>
                </a:extLst>
              </a:tr>
              <a:tr h="308793">
                <a:tc>
                  <a:txBody>
                    <a:bodyPr/>
                    <a:lstStyle/>
                    <a:p>
                      <a:pPr algn="r" rtl="1">
                        <a:lnSpc>
                          <a:spcPct val="115000"/>
                        </a:lnSpc>
                        <a:spcAft>
                          <a:spcPts val="0"/>
                        </a:spcAft>
                      </a:pPr>
                      <a:r>
                        <a:rPr lang="ar-SA" sz="1400">
                          <a:solidFill>
                            <a:sysClr val="windowText" lastClr="000000"/>
                          </a:solidFill>
                          <a:effectLst/>
                          <a:cs typeface="B Koodak" panose="00000700000000000000" pitchFamily="2" charset="-78"/>
                        </a:rPr>
                        <a:t>واحد نگهداری محصولات کشاورزی(در حال بهره برداری)</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1</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واحد</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1397</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100</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smtClean="0">
                          <a:solidFill>
                            <a:sysClr val="windowText" lastClr="000000"/>
                          </a:solidFill>
                          <a:effectLst/>
                          <a:cs typeface="B Koodak" panose="00000700000000000000" pitchFamily="2" charset="-78"/>
                        </a:rPr>
                        <a:t>12.5</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extLst>
                  <a:ext uri="{0D108BD9-81ED-4DB2-BD59-A6C34878D82A}">
                    <a16:rowId xmlns:a16="http://schemas.microsoft.com/office/drawing/2014/main" val="10011"/>
                  </a:ext>
                </a:extLst>
              </a:tr>
              <a:tr h="154396">
                <a:tc>
                  <a:txBody>
                    <a:bodyPr/>
                    <a:lstStyle/>
                    <a:p>
                      <a:pPr algn="r" rtl="1">
                        <a:lnSpc>
                          <a:spcPct val="115000"/>
                        </a:lnSpc>
                        <a:spcAft>
                          <a:spcPts val="0"/>
                        </a:spcAft>
                      </a:pPr>
                      <a:r>
                        <a:rPr lang="ar-SA" sz="1400">
                          <a:solidFill>
                            <a:sysClr val="windowText" lastClr="000000"/>
                          </a:solidFill>
                          <a:effectLst/>
                          <a:cs typeface="B Koodak" panose="00000700000000000000" pitchFamily="2" charset="-78"/>
                        </a:rPr>
                        <a:t>واحدهای صنعتی همجوار روستا</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7</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واحد</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1397</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smtClean="0">
                          <a:solidFill>
                            <a:sysClr val="windowText" lastClr="000000"/>
                          </a:solidFill>
                          <a:effectLst/>
                          <a:cs typeface="B Koodak" panose="00000700000000000000" pitchFamily="2" charset="-78"/>
                        </a:rPr>
                        <a:t>53.8</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smtClean="0">
                          <a:solidFill>
                            <a:sysClr val="windowText" lastClr="000000"/>
                          </a:solidFill>
                          <a:effectLst/>
                          <a:cs typeface="B Koodak" panose="00000700000000000000" pitchFamily="2" charset="-78"/>
                        </a:rPr>
                        <a:t>3.1</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224727120"/>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60611" y="914400"/>
            <a:ext cx="1824538" cy="369332"/>
          </a:xfrm>
          <a:prstGeom prst="rect">
            <a:avLst/>
          </a:prstGeom>
        </p:spPr>
        <p:txBody>
          <a:bodyPr wrap="none">
            <a:spAutoFit/>
          </a:bodyPr>
          <a:lstStyle/>
          <a:p>
            <a:pPr algn="just" rtl="1"/>
            <a:r>
              <a:rPr lang="fa-IR" dirty="0" smtClean="0">
                <a:cs typeface="B Koodak" panose="00000700000000000000" pitchFamily="2" charset="-78"/>
              </a:rPr>
              <a:t>2-4: منظومه باغ </a:t>
            </a:r>
            <a:r>
              <a:rPr lang="fa-IR" dirty="0" err="1" smtClean="0">
                <a:cs typeface="B Koodak" panose="00000700000000000000" pitchFamily="2" charset="-78"/>
              </a:rPr>
              <a:t>حلی</a:t>
            </a:r>
            <a:endParaRPr lang="en-US" dirty="0">
              <a:cs typeface="B Koodak" panose="00000700000000000000" pitchFamily="2" charset="-78"/>
            </a:endParaRPr>
          </a:p>
        </p:txBody>
      </p:sp>
      <p:cxnSp>
        <p:nvCxnSpPr>
          <p:cNvPr id="5" name="Straight Connector 4"/>
          <p:cNvCxnSpPr/>
          <p:nvPr/>
        </p:nvCxnSpPr>
        <p:spPr>
          <a:xfrm flipH="1">
            <a:off x="629689" y="14478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7"/>
          <p:cNvGraphicFramePr>
            <a:graphicFrameLocks noGrp="1"/>
          </p:cNvGraphicFramePr>
          <p:nvPr>
            <p:ph idx="1"/>
            <p:extLst>
              <p:ext uri="{D42A27DB-BD31-4B8C-83A1-F6EECF244321}">
                <p14:modId xmlns:p14="http://schemas.microsoft.com/office/powerpoint/2010/main" val="1294630622"/>
              </p:ext>
            </p:extLst>
          </p:nvPr>
        </p:nvGraphicFramePr>
        <p:xfrm>
          <a:off x="457202" y="1752600"/>
          <a:ext cx="8000999" cy="2804160"/>
        </p:xfrm>
        <a:graphic>
          <a:graphicData uri="http://schemas.openxmlformats.org/drawingml/2006/table">
            <a:tbl>
              <a:tblPr rtl="1" firstRow="1" firstCol="1" bandRow="1">
                <a:tableStyleId>{00A15C55-8517-42AA-B614-E9B94910E393}</a:tableStyleId>
              </a:tblPr>
              <a:tblGrid>
                <a:gridCol w="3136508">
                  <a:extLst>
                    <a:ext uri="{9D8B030D-6E8A-4147-A177-3AD203B41FA5}">
                      <a16:colId xmlns:a16="http://schemas.microsoft.com/office/drawing/2014/main" val="20000"/>
                    </a:ext>
                  </a:extLst>
                </a:gridCol>
                <a:gridCol w="1298005">
                  <a:extLst>
                    <a:ext uri="{9D8B030D-6E8A-4147-A177-3AD203B41FA5}">
                      <a16:colId xmlns:a16="http://schemas.microsoft.com/office/drawing/2014/main" val="20001"/>
                    </a:ext>
                  </a:extLst>
                </a:gridCol>
                <a:gridCol w="1298005">
                  <a:extLst>
                    <a:ext uri="{9D8B030D-6E8A-4147-A177-3AD203B41FA5}">
                      <a16:colId xmlns:a16="http://schemas.microsoft.com/office/drawing/2014/main" val="20002"/>
                    </a:ext>
                  </a:extLst>
                </a:gridCol>
                <a:gridCol w="775310">
                  <a:extLst>
                    <a:ext uri="{9D8B030D-6E8A-4147-A177-3AD203B41FA5}">
                      <a16:colId xmlns:a16="http://schemas.microsoft.com/office/drawing/2014/main" val="20003"/>
                    </a:ext>
                  </a:extLst>
                </a:gridCol>
                <a:gridCol w="852449">
                  <a:extLst>
                    <a:ext uri="{9D8B030D-6E8A-4147-A177-3AD203B41FA5}">
                      <a16:colId xmlns:a16="http://schemas.microsoft.com/office/drawing/2014/main" val="20004"/>
                    </a:ext>
                  </a:extLst>
                </a:gridCol>
                <a:gridCol w="640722">
                  <a:extLst>
                    <a:ext uri="{9D8B030D-6E8A-4147-A177-3AD203B41FA5}">
                      <a16:colId xmlns:a16="http://schemas.microsoft.com/office/drawing/2014/main" val="20005"/>
                    </a:ext>
                  </a:extLst>
                </a:gridCol>
              </a:tblGrid>
              <a:tr h="48895">
                <a:tc rowSpan="2">
                  <a:txBody>
                    <a:bodyPr/>
                    <a:lstStyle/>
                    <a:p>
                      <a:pPr algn="ctr" rtl="1">
                        <a:lnSpc>
                          <a:spcPct val="115000"/>
                        </a:lnSpc>
                        <a:spcAft>
                          <a:spcPts val="0"/>
                        </a:spcAft>
                      </a:pPr>
                      <a:r>
                        <a:rPr lang="fa-IR" sz="1600" dirty="0">
                          <a:effectLst/>
                          <a:cs typeface="B Koodak" panose="00000700000000000000" pitchFamily="2" charset="-78"/>
                        </a:rPr>
                        <a:t>عنوان متغیر/ شاخص</a:t>
                      </a:r>
                      <a:endParaRPr lang="en-US" sz="1400" dirty="0">
                        <a:effectLst/>
                        <a:latin typeface="Calibri"/>
                        <a:ea typeface="Calibri"/>
                        <a:cs typeface="B Koodak" panose="00000700000000000000" pitchFamily="2" charset="-78"/>
                      </a:endParaRPr>
                    </a:p>
                  </a:txBody>
                  <a:tcPr marL="68580" marR="68580" marT="0" marB="0" anchor="ctr"/>
                </a:tc>
                <a:tc rowSpan="2">
                  <a:txBody>
                    <a:bodyPr/>
                    <a:lstStyle/>
                    <a:p>
                      <a:pPr algn="ctr" rtl="1">
                        <a:lnSpc>
                          <a:spcPct val="115000"/>
                        </a:lnSpc>
                        <a:spcAft>
                          <a:spcPts val="0"/>
                        </a:spcAft>
                      </a:pPr>
                      <a:r>
                        <a:rPr lang="fa-IR" sz="1600">
                          <a:effectLst/>
                          <a:cs typeface="B Koodak" panose="00000700000000000000" pitchFamily="2" charset="-78"/>
                        </a:rPr>
                        <a:t>مقدار</a:t>
                      </a:r>
                      <a:endParaRPr lang="en-US" sz="1400">
                        <a:effectLst/>
                        <a:latin typeface="Calibri"/>
                        <a:ea typeface="Calibri"/>
                        <a:cs typeface="B Koodak" panose="00000700000000000000" pitchFamily="2" charset="-78"/>
                      </a:endParaRPr>
                    </a:p>
                  </a:txBody>
                  <a:tcPr marL="68580" marR="68580" marT="0" marB="0" anchor="ctr"/>
                </a:tc>
                <a:tc rowSpan="2">
                  <a:txBody>
                    <a:bodyPr/>
                    <a:lstStyle/>
                    <a:p>
                      <a:pPr algn="ctr" rtl="1">
                        <a:lnSpc>
                          <a:spcPct val="115000"/>
                        </a:lnSpc>
                        <a:spcAft>
                          <a:spcPts val="0"/>
                        </a:spcAft>
                      </a:pPr>
                      <a:r>
                        <a:rPr lang="fa-IR" sz="1600">
                          <a:effectLst/>
                          <a:cs typeface="B Koodak" panose="00000700000000000000" pitchFamily="2" charset="-78"/>
                        </a:rPr>
                        <a:t>واحد</a:t>
                      </a:r>
                      <a:endParaRPr lang="en-US" sz="1400">
                        <a:effectLst/>
                        <a:latin typeface="Calibri"/>
                        <a:ea typeface="Calibri"/>
                        <a:cs typeface="B Koodak" panose="00000700000000000000" pitchFamily="2" charset="-78"/>
                      </a:endParaRPr>
                    </a:p>
                  </a:txBody>
                  <a:tcPr marL="68580" marR="68580" marT="0" marB="0" anchor="ctr"/>
                </a:tc>
                <a:tc rowSpan="2">
                  <a:txBody>
                    <a:bodyPr/>
                    <a:lstStyle/>
                    <a:p>
                      <a:pPr algn="ctr" rtl="1">
                        <a:lnSpc>
                          <a:spcPct val="115000"/>
                        </a:lnSpc>
                        <a:spcAft>
                          <a:spcPts val="0"/>
                        </a:spcAft>
                      </a:pPr>
                      <a:r>
                        <a:rPr lang="fa-IR" sz="1600">
                          <a:effectLst/>
                          <a:cs typeface="B Koodak" panose="00000700000000000000" pitchFamily="2" charset="-78"/>
                        </a:rPr>
                        <a:t>سال</a:t>
                      </a:r>
                      <a:endParaRPr lang="en-US" sz="1400">
                        <a:effectLst/>
                        <a:latin typeface="Calibri"/>
                        <a:ea typeface="Calibri"/>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600">
                          <a:effectLst/>
                          <a:cs typeface="B Koodak" panose="00000700000000000000" pitchFamily="2" charset="-78"/>
                        </a:rPr>
                        <a:t>جایگاه متغیر/ شاخص (درصد)</a:t>
                      </a:r>
                      <a:endParaRPr lang="en-US" sz="1400">
                        <a:effectLst/>
                        <a:latin typeface="Calibri"/>
                        <a:ea typeface="Calibri"/>
                        <a:cs typeface="B Koodak" panose="00000700000000000000" pitchFamily="2" charset="-78"/>
                      </a:endParaRP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4889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1600" dirty="0">
                          <a:effectLst/>
                          <a:cs typeface="B Koodak" panose="00000700000000000000" pitchFamily="2" charset="-78"/>
                        </a:rPr>
                        <a:t>شهرستان</a:t>
                      </a:r>
                      <a:endParaRPr lang="en-US" sz="1400" dirty="0">
                        <a:effectLst/>
                        <a:latin typeface="Calibri"/>
                        <a:ea typeface="Calibri"/>
                        <a:cs typeface="B Koodak" panose="00000700000000000000" pitchFamily="2" charset="-78"/>
                      </a:endParaRPr>
                    </a:p>
                  </a:txBody>
                  <a:tcPr marL="68580" marR="68580" marT="0" marB="0" anchor="ctr">
                    <a:solidFill>
                      <a:schemeClr val="accent4">
                        <a:lumMod val="60000"/>
                        <a:lumOff val="40000"/>
                      </a:schemeClr>
                    </a:solidFill>
                  </a:tcPr>
                </a:tc>
                <a:tc>
                  <a:txBody>
                    <a:bodyPr/>
                    <a:lstStyle/>
                    <a:p>
                      <a:pPr algn="ctr" rtl="1">
                        <a:lnSpc>
                          <a:spcPct val="115000"/>
                        </a:lnSpc>
                        <a:spcAft>
                          <a:spcPts val="0"/>
                        </a:spcAft>
                      </a:pPr>
                      <a:r>
                        <a:rPr lang="fa-IR" sz="1600" dirty="0">
                          <a:effectLst/>
                          <a:cs typeface="B Koodak" panose="00000700000000000000" pitchFamily="2" charset="-78"/>
                        </a:rPr>
                        <a:t>استان</a:t>
                      </a:r>
                      <a:endParaRPr lang="en-US" sz="1400" dirty="0">
                        <a:effectLst/>
                        <a:latin typeface="Calibri"/>
                        <a:ea typeface="Calibri"/>
                        <a:cs typeface="B Koodak" panose="00000700000000000000" pitchFamily="2" charset="-78"/>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0001"/>
                  </a:ext>
                </a:extLst>
              </a:tr>
              <a:tr h="48895">
                <a:tc>
                  <a:txBody>
                    <a:bodyPr/>
                    <a:lstStyle/>
                    <a:p>
                      <a:pPr algn="r" rtl="1">
                        <a:lnSpc>
                          <a:spcPct val="115000"/>
                        </a:lnSpc>
                        <a:spcAft>
                          <a:spcPts val="0"/>
                        </a:spcAft>
                      </a:pPr>
                      <a:r>
                        <a:rPr lang="fa-IR" sz="1600">
                          <a:effectLst/>
                          <a:cs typeface="B Koodak" panose="00000700000000000000" pitchFamily="2" charset="-78"/>
                        </a:rPr>
                        <a:t>نرخ فعالیت ( مشارکت اقتصادی )</a:t>
                      </a:r>
                      <a:endParaRPr lang="en-US" sz="1400">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effectLst/>
                          <a:cs typeface="B Koodak" panose="00000700000000000000" pitchFamily="2" charset="-78"/>
                        </a:rPr>
                        <a:t>49.52</a:t>
                      </a:r>
                      <a:endParaRPr lang="en-US" sz="1400">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effectLst/>
                          <a:cs typeface="B Koodak" panose="00000700000000000000" pitchFamily="2" charset="-78"/>
                        </a:rPr>
                        <a:t>درصد</a:t>
                      </a:r>
                      <a:endParaRPr lang="en-US" sz="1400">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effectLst/>
                          <a:cs typeface="B Koodak" panose="00000700000000000000" pitchFamily="2" charset="-78"/>
                        </a:rPr>
                        <a:t>1395</a:t>
                      </a:r>
                      <a:endParaRPr lang="en-US" sz="1400">
                        <a:effectLst/>
                        <a:latin typeface="Calibri"/>
                        <a:ea typeface="Calibri"/>
                        <a:cs typeface="B Koodak" panose="00000700000000000000" pitchFamily="2" charset="-78"/>
                      </a:endParaRPr>
                    </a:p>
                  </a:txBody>
                  <a:tcPr marL="68580" marR="68580" marT="0" marB="0" anchor="ctr"/>
                </a:tc>
                <a:tc>
                  <a:txBody>
                    <a:bodyPr/>
                    <a:lstStyle/>
                    <a:p>
                      <a:pPr algn="ctr" rtl="0">
                        <a:lnSpc>
                          <a:spcPct val="115000"/>
                        </a:lnSpc>
                        <a:spcAft>
                          <a:spcPts val="0"/>
                        </a:spcAft>
                      </a:pPr>
                      <a:r>
                        <a:rPr lang="en-US" sz="1600">
                          <a:effectLst/>
                          <a:cs typeface="B Koodak" panose="00000700000000000000" pitchFamily="2" charset="-78"/>
                        </a:rPr>
                        <a:t>-</a:t>
                      </a:r>
                      <a:endParaRPr lang="en-US" sz="1400">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smtClean="0">
                          <a:effectLst/>
                          <a:cs typeface="B Koodak" panose="00000700000000000000" pitchFamily="2" charset="-78"/>
                        </a:rPr>
                        <a:t>38.4</a:t>
                      </a:r>
                      <a:endParaRPr lang="en-US" sz="1400" dirty="0">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02"/>
                  </a:ext>
                </a:extLst>
              </a:tr>
              <a:tr h="48895">
                <a:tc>
                  <a:txBody>
                    <a:bodyPr/>
                    <a:lstStyle/>
                    <a:p>
                      <a:pPr algn="r" rtl="1">
                        <a:lnSpc>
                          <a:spcPct val="115000"/>
                        </a:lnSpc>
                        <a:spcAft>
                          <a:spcPts val="0"/>
                        </a:spcAft>
                      </a:pPr>
                      <a:r>
                        <a:rPr lang="fa-IR" sz="1600">
                          <a:effectLst/>
                          <a:cs typeface="B Koodak" panose="00000700000000000000" pitchFamily="2" charset="-78"/>
                        </a:rPr>
                        <a:t>نرخ اشتغال</a:t>
                      </a:r>
                      <a:endParaRPr lang="en-US" sz="1400">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effectLst/>
                          <a:cs typeface="B Koodak" panose="00000700000000000000" pitchFamily="2" charset="-78"/>
                        </a:rPr>
                        <a:t>36.1</a:t>
                      </a:r>
                      <a:endParaRPr lang="en-US" sz="1400">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effectLst/>
                          <a:cs typeface="B Koodak" panose="00000700000000000000" pitchFamily="2" charset="-78"/>
                        </a:rPr>
                        <a:t>درصد</a:t>
                      </a:r>
                      <a:endParaRPr lang="en-US" sz="1400">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effectLst/>
                          <a:cs typeface="B Koodak" panose="00000700000000000000" pitchFamily="2" charset="-78"/>
                        </a:rPr>
                        <a:t>1395</a:t>
                      </a:r>
                      <a:endParaRPr lang="en-US" sz="1400">
                        <a:effectLst/>
                        <a:latin typeface="Calibri"/>
                        <a:ea typeface="Calibri"/>
                        <a:cs typeface="B Koodak" panose="00000700000000000000" pitchFamily="2" charset="-78"/>
                      </a:endParaRPr>
                    </a:p>
                  </a:txBody>
                  <a:tcPr marL="68580" marR="68580" marT="0" marB="0" anchor="ctr"/>
                </a:tc>
                <a:tc>
                  <a:txBody>
                    <a:bodyPr/>
                    <a:lstStyle/>
                    <a:p>
                      <a:pPr algn="ctr" rtl="0">
                        <a:lnSpc>
                          <a:spcPct val="115000"/>
                        </a:lnSpc>
                        <a:spcAft>
                          <a:spcPts val="0"/>
                        </a:spcAft>
                      </a:pPr>
                      <a:r>
                        <a:rPr lang="en-US" sz="1600">
                          <a:effectLst/>
                          <a:cs typeface="B Koodak" panose="00000700000000000000" pitchFamily="2" charset="-78"/>
                        </a:rPr>
                        <a:t>-</a:t>
                      </a:r>
                      <a:endParaRPr lang="en-US" sz="1400">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smtClean="0">
                          <a:effectLst/>
                          <a:cs typeface="B Koodak" panose="00000700000000000000" pitchFamily="2" charset="-78"/>
                        </a:rPr>
                        <a:t>33.5</a:t>
                      </a:r>
                      <a:endParaRPr lang="en-US" sz="1400" dirty="0">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03"/>
                  </a:ext>
                </a:extLst>
              </a:tr>
              <a:tr h="48895">
                <a:tc>
                  <a:txBody>
                    <a:bodyPr/>
                    <a:lstStyle/>
                    <a:p>
                      <a:pPr algn="r" rtl="1">
                        <a:lnSpc>
                          <a:spcPct val="115000"/>
                        </a:lnSpc>
                        <a:spcAft>
                          <a:spcPts val="0"/>
                        </a:spcAft>
                      </a:pPr>
                      <a:r>
                        <a:rPr lang="fa-IR" sz="1600">
                          <a:effectLst/>
                          <a:cs typeface="B Koodak" panose="00000700000000000000" pitchFamily="2" charset="-78"/>
                        </a:rPr>
                        <a:t>نرخ بیکاری</a:t>
                      </a:r>
                      <a:endParaRPr lang="en-US" sz="1400">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effectLst/>
                          <a:cs typeface="B Koodak" panose="00000700000000000000" pitchFamily="2" charset="-78"/>
                        </a:rPr>
                        <a:t>20.96</a:t>
                      </a:r>
                      <a:endParaRPr lang="en-US" sz="1400">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effectLst/>
                          <a:cs typeface="B Koodak" panose="00000700000000000000" pitchFamily="2" charset="-78"/>
                        </a:rPr>
                        <a:t>درصد</a:t>
                      </a:r>
                      <a:endParaRPr lang="en-US" sz="1400">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effectLst/>
                          <a:cs typeface="B Koodak" panose="00000700000000000000" pitchFamily="2" charset="-78"/>
                        </a:rPr>
                        <a:t>1395</a:t>
                      </a:r>
                      <a:endParaRPr lang="en-US" sz="1400">
                        <a:effectLst/>
                        <a:latin typeface="Calibri"/>
                        <a:ea typeface="Calibri"/>
                        <a:cs typeface="B Koodak" panose="00000700000000000000" pitchFamily="2" charset="-78"/>
                      </a:endParaRPr>
                    </a:p>
                  </a:txBody>
                  <a:tcPr marL="68580" marR="68580" marT="0" marB="0" anchor="ctr"/>
                </a:tc>
                <a:tc>
                  <a:txBody>
                    <a:bodyPr/>
                    <a:lstStyle/>
                    <a:p>
                      <a:pPr algn="ctr" rtl="0">
                        <a:lnSpc>
                          <a:spcPct val="115000"/>
                        </a:lnSpc>
                        <a:spcAft>
                          <a:spcPts val="0"/>
                        </a:spcAft>
                      </a:pPr>
                      <a:r>
                        <a:rPr lang="en-US" sz="1600">
                          <a:effectLst/>
                          <a:cs typeface="B Koodak" panose="00000700000000000000" pitchFamily="2" charset="-78"/>
                        </a:rPr>
                        <a:t>-</a:t>
                      </a:r>
                      <a:endParaRPr lang="en-US" sz="1400">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smtClean="0">
                          <a:effectLst/>
                          <a:cs typeface="B Koodak" panose="00000700000000000000" pitchFamily="2" charset="-78"/>
                        </a:rPr>
                        <a:t>12.5</a:t>
                      </a:r>
                      <a:endParaRPr lang="en-US" sz="1400" dirty="0">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04"/>
                  </a:ext>
                </a:extLst>
              </a:tr>
              <a:tr h="48895">
                <a:tc>
                  <a:txBody>
                    <a:bodyPr/>
                    <a:lstStyle/>
                    <a:p>
                      <a:pPr algn="r" rtl="1">
                        <a:lnSpc>
                          <a:spcPct val="115000"/>
                        </a:lnSpc>
                        <a:spcAft>
                          <a:spcPts val="0"/>
                        </a:spcAft>
                      </a:pPr>
                      <a:r>
                        <a:rPr lang="fa-IR" sz="1600">
                          <a:effectLst/>
                          <a:cs typeface="B Koodak" panose="00000700000000000000" pitchFamily="2" charset="-78"/>
                        </a:rPr>
                        <a:t>بارتکفل </a:t>
                      </a:r>
                      <a:endParaRPr lang="en-US" sz="1400">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effectLst/>
                          <a:cs typeface="B Koodak" panose="00000700000000000000" pitchFamily="2" charset="-78"/>
                        </a:rPr>
                        <a:t>2.8</a:t>
                      </a:r>
                      <a:endParaRPr lang="en-US" sz="1400">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effectLst/>
                          <a:cs typeface="B Koodak" panose="00000700000000000000" pitchFamily="2" charset="-78"/>
                        </a:rPr>
                        <a:t>درصد</a:t>
                      </a:r>
                      <a:endParaRPr lang="en-US" sz="1400">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effectLst/>
                          <a:cs typeface="B Koodak" panose="00000700000000000000" pitchFamily="2" charset="-78"/>
                        </a:rPr>
                        <a:t>1395</a:t>
                      </a:r>
                      <a:endParaRPr lang="en-US" sz="1400">
                        <a:effectLst/>
                        <a:latin typeface="Calibri"/>
                        <a:ea typeface="Calibri"/>
                        <a:cs typeface="B Koodak" panose="00000700000000000000" pitchFamily="2" charset="-78"/>
                      </a:endParaRPr>
                    </a:p>
                  </a:txBody>
                  <a:tcPr marL="68580" marR="68580" marT="0" marB="0" anchor="ctr"/>
                </a:tc>
                <a:tc>
                  <a:txBody>
                    <a:bodyPr/>
                    <a:lstStyle/>
                    <a:p>
                      <a:pPr algn="ctr" rtl="0">
                        <a:lnSpc>
                          <a:spcPct val="115000"/>
                        </a:lnSpc>
                        <a:spcAft>
                          <a:spcPts val="0"/>
                        </a:spcAft>
                      </a:pPr>
                      <a:r>
                        <a:rPr lang="en-US" sz="1600">
                          <a:effectLst/>
                          <a:cs typeface="B Koodak" panose="00000700000000000000" pitchFamily="2" charset="-78"/>
                        </a:rPr>
                        <a:t>-</a:t>
                      </a:r>
                      <a:endParaRPr lang="en-US" sz="1400">
                        <a:effectLst/>
                        <a:latin typeface="Calibri"/>
                        <a:ea typeface="Calibri"/>
                        <a:cs typeface="B Koodak" panose="00000700000000000000" pitchFamily="2" charset="-78"/>
                      </a:endParaRPr>
                    </a:p>
                  </a:txBody>
                  <a:tcPr marL="68580" marR="68580" marT="0" marB="0" anchor="ctr"/>
                </a:tc>
                <a:tc>
                  <a:txBody>
                    <a:bodyPr/>
                    <a:lstStyle/>
                    <a:p>
                      <a:pPr algn="ctr" rtl="0">
                        <a:lnSpc>
                          <a:spcPct val="115000"/>
                        </a:lnSpc>
                        <a:spcAft>
                          <a:spcPts val="0"/>
                        </a:spcAft>
                      </a:pPr>
                      <a:r>
                        <a:rPr lang="en-US" sz="1600">
                          <a:effectLst/>
                          <a:cs typeface="B Koodak" panose="00000700000000000000" pitchFamily="2" charset="-78"/>
                        </a:rPr>
                        <a:t>-</a:t>
                      </a:r>
                      <a:endParaRPr lang="en-US" sz="1400">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05"/>
                  </a:ext>
                </a:extLst>
              </a:tr>
              <a:tr h="48895">
                <a:tc>
                  <a:txBody>
                    <a:bodyPr/>
                    <a:lstStyle/>
                    <a:p>
                      <a:pPr algn="r" rtl="1">
                        <a:lnSpc>
                          <a:spcPct val="115000"/>
                        </a:lnSpc>
                        <a:spcAft>
                          <a:spcPts val="0"/>
                        </a:spcAft>
                      </a:pPr>
                      <a:r>
                        <a:rPr lang="fa-IR" sz="1600">
                          <a:effectLst/>
                          <a:cs typeface="B Koodak" panose="00000700000000000000" pitchFamily="2" charset="-78"/>
                        </a:rPr>
                        <a:t>سطح زیر کشت زراعی</a:t>
                      </a:r>
                      <a:endParaRPr lang="en-US" sz="1400">
                        <a:effectLst/>
                        <a:latin typeface="Calibri"/>
                        <a:ea typeface="Calibri"/>
                        <a:cs typeface="B Koodak" panose="00000700000000000000" pitchFamily="2" charset="-78"/>
                      </a:endParaRPr>
                    </a:p>
                  </a:txBody>
                  <a:tcPr marL="68580" marR="68580" marT="0" marB="0"/>
                </a:tc>
                <a:tc>
                  <a:txBody>
                    <a:bodyPr/>
                    <a:lstStyle/>
                    <a:p>
                      <a:pPr algn="ctr" rtl="1">
                        <a:lnSpc>
                          <a:spcPct val="115000"/>
                        </a:lnSpc>
                        <a:spcAft>
                          <a:spcPts val="0"/>
                        </a:spcAft>
                      </a:pPr>
                      <a:r>
                        <a:rPr lang="ar-SA" sz="1600">
                          <a:effectLst/>
                          <a:cs typeface="B Koodak" panose="00000700000000000000" pitchFamily="2" charset="-78"/>
                        </a:rPr>
                        <a:t>13205</a:t>
                      </a:r>
                      <a:endParaRPr lang="en-US" sz="1400">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ar-SA" sz="1600">
                          <a:effectLst/>
                          <a:cs typeface="B Koodak" panose="00000700000000000000" pitchFamily="2" charset="-78"/>
                        </a:rPr>
                        <a:t>هکتار</a:t>
                      </a:r>
                      <a:endParaRPr lang="en-US" sz="1400">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effectLst/>
                          <a:cs typeface="B Koodak" panose="00000700000000000000" pitchFamily="2" charset="-78"/>
                        </a:rPr>
                        <a:t>1397</a:t>
                      </a:r>
                      <a:endParaRPr lang="en-US" sz="1400">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smtClean="0">
                          <a:effectLst/>
                          <a:cs typeface="B Koodak" panose="00000700000000000000" pitchFamily="2" charset="-78"/>
                        </a:rPr>
                        <a:t>59.3</a:t>
                      </a:r>
                      <a:endParaRPr lang="en-US" sz="1400" dirty="0">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smtClean="0">
                          <a:effectLst/>
                          <a:cs typeface="B Koodak" panose="00000700000000000000" pitchFamily="2" charset="-78"/>
                        </a:rPr>
                        <a:t>4.3</a:t>
                      </a:r>
                      <a:endParaRPr lang="en-US" sz="1400" dirty="0">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06"/>
                  </a:ext>
                </a:extLst>
              </a:tr>
              <a:tr h="48895">
                <a:tc>
                  <a:txBody>
                    <a:bodyPr/>
                    <a:lstStyle/>
                    <a:p>
                      <a:pPr algn="r" rtl="1">
                        <a:lnSpc>
                          <a:spcPct val="115000"/>
                        </a:lnSpc>
                        <a:spcAft>
                          <a:spcPts val="0"/>
                        </a:spcAft>
                      </a:pPr>
                      <a:r>
                        <a:rPr lang="fa-IR" sz="1600" dirty="0">
                          <a:effectLst/>
                          <a:cs typeface="B Koodak" panose="00000700000000000000" pitchFamily="2" charset="-78"/>
                        </a:rPr>
                        <a:t>سطح زیرکشت باغی</a:t>
                      </a:r>
                      <a:endParaRPr lang="en-US" sz="1400" dirty="0">
                        <a:effectLst/>
                        <a:latin typeface="Calibri"/>
                        <a:ea typeface="Calibri"/>
                        <a:cs typeface="B Koodak" panose="00000700000000000000" pitchFamily="2" charset="-78"/>
                      </a:endParaRPr>
                    </a:p>
                  </a:txBody>
                  <a:tcPr marL="68580" marR="68580" marT="0" marB="0"/>
                </a:tc>
                <a:tc>
                  <a:txBody>
                    <a:bodyPr/>
                    <a:lstStyle/>
                    <a:p>
                      <a:pPr algn="ctr" rtl="1">
                        <a:lnSpc>
                          <a:spcPct val="115000"/>
                        </a:lnSpc>
                        <a:spcAft>
                          <a:spcPts val="0"/>
                        </a:spcAft>
                      </a:pPr>
                      <a:r>
                        <a:rPr lang="ar-SA" sz="1600" dirty="0">
                          <a:effectLst/>
                          <a:cs typeface="B Koodak" panose="00000700000000000000" pitchFamily="2" charset="-78"/>
                        </a:rPr>
                        <a:t>514</a:t>
                      </a:r>
                      <a:endParaRPr lang="en-US" sz="1400" dirty="0">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ar-SA" sz="1600" dirty="0">
                          <a:effectLst/>
                          <a:cs typeface="B Koodak" panose="00000700000000000000" pitchFamily="2" charset="-78"/>
                        </a:rPr>
                        <a:t>هکتار</a:t>
                      </a:r>
                      <a:endParaRPr lang="en-US" sz="1400" dirty="0">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effectLst/>
                          <a:cs typeface="B Koodak" panose="00000700000000000000" pitchFamily="2" charset="-78"/>
                        </a:rPr>
                        <a:t>1397</a:t>
                      </a:r>
                      <a:endParaRPr lang="en-US" sz="1400" dirty="0">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smtClean="0">
                          <a:effectLst/>
                          <a:cs typeface="B Koodak" panose="00000700000000000000" pitchFamily="2" charset="-78"/>
                        </a:rPr>
                        <a:t>67.8</a:t>
                      </a:r>
                      <a:endParaRPr lang="en-US" sz="1400" dirty="0">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smtClean="0">
                          <a:effectLst/>
                          <a:cs typeface="B Koodak" panose="00000700000000000000" pitchFamily="2" charset="-78"/>
                        </a:rPr>
                        <a:t>1.3</a:t>
                      </a:r>
                      <a:endParaRPr lang="en-US" sz="1400" dirty="0">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07"/>
                  </a:ext>
                </a:extLst>
              </a:tr>
              <a:tr h="48895">
                <a:tc>
                  <a:txBody>
                    <a:bodyPr/>
                    <a:lstStyle/>
                    <a:p>
                      <a:pPr marL="0" algn="r" defTabSz="914400" rtl="1" eaLnBrk="1" latinLnBrk="0" hangingPunct="1">
                        <a:lnSpc>
                          <a:spcPct val="115000"/>
                        </a:lnSpc>
                        <a:spcAft>
                          <a:spcPts val="0"/>
                        </a:spcAft>
                      </a:pPr>
                      <a:r>
                        <a:rPr lang="ar-SA" sz="1600" kern="1200" dirty="0" smtClean="0">
                          <a:solidFill>
                            <a:schemeClr val="bg1"/>
                          </a:solidFill>
                          <a:effectLst/>
                          <a:latin typeface="+mn-lt"/>
                          <a:ea typeface="+mn-ea"/>
                          <a:cs typeface="B Koodak" panose="00000700000000000000" pitchFamily="2" charset="-78"/>
                        </a:rPr>
                        <a:t>مع</a:t>
                      </a:r>
                      <a:r>
                        <a:rPr lang="fa-IR" sz="1600" kern="1200" dirty="0" smtClean="0">
                          <a:solidFill>
                            <a:schemeClr val="bg1"/>
                          </a:solidFill>
                          <a:effectLst/>
                          <a:latin typeface="+mn-lt"/>
                          <a:ea typeface="+mn-ea"/>
                          <a:cs typeface="B Koodak" panose="00000700000000000000" pitchFamily="2" charset="-78"/>
                        </a:rPr>
                        <a:t>ادن فعال</a:t>
                      </a:r>
                      <a:endParaRPr lang="en-US" sz="1600" kern="1200" dirty="0">
                        <a:solidFill>
                          <a:schemeClr val="bg1"/>
                        </a:solidFill>
                        <a:effectLst/>
                        <a:latin typeface="+mn-lt"/>
                        <a:ea typeface="+mn-ea"/>
                        <a:cs typeface="B Koodak" panose="00000700000000000000" pitchFamily="2" charset="-78"/>
                      </a:endParaRPr>
                    </a:p>
                  </a:txBody>
                  <a:tcPr marL="50347" marR="50347" marT="0" marB="0" anchor="ctr"/>
                </a:tc>
                <a:tc>
                  <a:txBody>
                    <a:bodyPr/>
                    <a:lstStyle/>
                    <a:p>
                      <a:pPr marL="0" algn="ctr" defTabSz="914400" rtl="1" eaLnBrk="1" latinLnBrk="0" hangingPunct="1">
                        <a:lnSpc>
                          <a:spcPct val="115000"/>
                        </a:lnSpc>
                        <a:spcAft>
                          <a:spcPts val="0"/>
                        </a:spcAft>
                      </a:pPr>
                      <a:r>
                        <a:rPr lang="fa-IR" sz="1600" kern="1200" dirty="0" smtClean="0">
                          <a:solidFill>
                            <a:schemeClr val="dk1"/>
                          </a:solidFill>
                          <a:effectLst/>
                          <a:latin typeface="+mn-lt"/>
                          <a:ea typeface="+mn-ea"/>
                          <a:cs typeface="B Koodak" panose="00000700000000000000" pitchFamily="2" charset="-78"/>
                        </a:rPr>
                        <a:t>6</a:t>
                      </a:r>
                      <a:endParaRPr lang="en-US" sz="1600" kern="1200" dirty="0">
                        <a:solidFill>
                          <a:schemeClr val="dk1"/>
                        </a:solidFill>
                        <a:effectLst/>
                        <a:latin typeface="+mn-lt"/>
                        <a:ea typeface="+mn-ea"/>
                        <a:cs typeface="B Koodak" panose="00000700000000000000" pitchFamily="2" charset="-78"/>
                      </a:endParaRPr>
                    </a:p>
                  </a:txBody>
                  <a:tcPr marL="50347" marR="50347" marT="0" marB="0" anchor="ctr"/>
                </a:tc>
                <a:tc>
                  <a:txBody>
                    <a:bodyPr/>
                    <a:lstStyle/>
                    <a:p>
                      <a:pPr marL="0" algn="ctr" defTabSz="914400" rtl="1" eaLnBrk="1" latinLnBrk="0" hangingPunct="1">
                        <a:lnSpc>
                          <a:spcPct val="115000"/>
                        </a:lnSpc>
                        <a:spcAft>
                          <a:spcPts val="0"/>
                        </a:spcAft>
                      </a:pPr>
                      <a:r>
                        <a:rPr lang="fa-IR" sz="1600" kern="1200" dirty="0">
                          <a:solidFill>
                            <a:schemeClr val="dk1"/>
                          </a:solidFill>
                          <a:effectLst/>
                          <a:latin typeface="+mn-lt"/>
                          <a:ea typeface="+mn-ea"/>
                          <a:cs typeface="B Koodak" panose="00000700000000000000" pitchFamily="2" charset="-78"/>
                        </a:rPr>
                        <a:t>واحد</a:t>
                      </a:r>
                      <a:endParaRPr lang="en-US" sz="1600" kern="1200" dirty="0">
                        <a:solidFill>
                          <a:schemeClr val="dk1"/>
                        </a:solidFill>
                        <a:effectLst/>
                        <a:latin typeface="+mn-lt"/>
                        <a:ea typeface="+mn-ea"/>
                        <a:cs typeface="B Koodak" panose="00000700000000000000" pitchFamily="2" charset="-78"/>
                      </a:endParaRPr>
                    </a:p>
                  </a:txBody>
                  <a:tcPr marL="50347" marR="50347" marT="0" marB="0" anchor="ctr"/>
                </a:tc>
                <a:tc>
                  <a:txBody>
                    <a:bodyPr/>
                    <a:lstStyle/>
                    <a:p>
                      <a:pPr marL="0" algn="ctr" defTabSz="914400" rtl="1" eaLnBrk="1" latinLnBrk="0" hangingPunct="1">
                        <a:lnSpc>
                          <a:spcPct val="115000"/>
                        </a:lnSpc>
                        <a:spcAft>
                          <a:spcPts val="0"/>
                        </a:spcAft>
                      </a:pPr>
                      <a:r>
                        <a:rPr lang="fa-IR" sz="1600" kern="1200" dirty="0">
                          <a:solidFill>
                            <a:schemeClr val="dk1"/>
                          </a:solidFill>
                          <a:effectLst/>
                          <a:latin typeface="+mn-lt"/>
                          <a:ea typeface="+mn-ea"/>
                          <a:cs typeface="B Koodak" panose="00000700000000000000" pitchFamily="2" charset="-78"/>
                        </a:rPr>
                        <a:t>1397</a:t>
                      </a:r>
                      <a:endParaRPr lang="en-US" sz="1600" kern="1200" dirty="0">
                        <a:solidFill>
                          <a:schemeClr val="dk1"/>
                        </a:solidFill>
                        <a:effectLst/>
                        <a:latin typeface="+mn-lt"/>
                        <a:ea typeface="+mn-ea"/>
                        <a:cs typeface="B Koodak" panose="00000700000000000000" pitchFamily="2" charset="-78"/>
                      </a:endParaRPr>
                    </a:p>
                  </a:txBody>
                  <a:tcPr marL="50347" marR="50347" marT="0" marB="0" anchor="ctr"/>
                </a:tc>
                <a:tc>
                  <a:txBody>
                    <a:bodyPr/>
                    <a:lstStyle/>
                    <a:p>
                      <a:pPr marL="0" algn="ctr" defTabSz="914400" rtl="1" eaLnBrk="1" latinLnBrk="0" hangingPunct="1">
                        <a:lnSpc>
                          <a:spcPct val="115000"/>
                        </a:lnSpc>
                        <a:spcAft>
                          <a:spcPts val="0"/>
                        </a:spcAft>
                      </a:pPr>
                      <a:r>
                        <a:rPr lang="fa-IR" sz="1600" kern="1200" dirty="0" smtClean="0">
                          <a:solidFill>
                            <a:schemeClr val="dk1"/>
                          </a:solidFill>
                          <a:effectLst/>
                          <a:latin typeface="+mn-lt"/>
                          <a:ea typeface="+mn-ea"/>
                          <a:cs typeface="B Koodak" panose="00000700000000000000" pitchFamily="2" charset="-78"/>
                        </a:rPr>
                        <a:t>42.9</a:t>
                      </a:r>
                      <a:endParaRPr lang="en-US" sz="1600" kern="1200" dirty="0">
                        <a:solidFill>
                          <a:schemeClr val="dk1"/>
                        </a:solidFill>
                        <a:effectLst/>
                        <a:latin typeface="+mn-lt"/>
                        <a:ea typeface="+mn-ea"/>
                        <a:cs typeface="B Koodak" panose="00000700000000000000" pitchFamily="2" charset="-78"/>
                      </a:endParaRPr>
                    </a:p>
                  </a:txBody>
                  <a:tcPr marL="50347" marR="50347" marT="0" marB="0" anchor="ctr"/>
                </a:tc>
                <a:tc>
                  <a:txBody>
                    <a:bodyPr/>
                    <a:lstStyle/>
                    <a:p>
                      <a:pPr marL="0" algn="ctr" defTabSz="914400" rtl="1" eaLnBrk="1" latinLnBrk="0" hangingPunct="1">
                        <a:lnSpc>
                          <a:spcPct val="115000"/>
                        </a:lnSpc>
                        <a:spcAft>
                          <a:spcPts val="0"/>
                        </a:spcAft>
                      </a:pPr>
                      <a:r>
                        <a:rPr lang="fa-IR" sz="1600" kern="1200" dirty="0" smtClean="0">
                          <a:solidFill>
                            <a:schemeClr val="dk1"/>
                          </a:solidFill>
                          <a:effectLst/>
                          <a:latin typeface="+mn-lt"/>
                          <a:ea typeface="+mn-ea"/>
                          <a:cs typeface="B Koodak" panose="00000700000000000000" pitchFamily="2" charset="-78"/>
                        </a:rPr>
                        <a:t>1.6</a:t>
                      </a:r>
                      <a:endParaRPr lang="en-US" sz="1600" kern="1200" dirty="0">
                        <a:solidFill>
                          <a:schemeClr val="dk1"/>
                        </a:solidFill>
                        <a:effectLst/>
                        <a:latin typeface="+mn-lt"/>
                        <a:ea typeface="+mn-ea"/>
                        <a:cs typeface="B Koodak" panose="00000700000000000000" pitchFamily="2" charset="-78"/>
                      </a:endParaRPr>
                    </a:p>
                  </a:txBody>
                  <a:tcPr marL="50347" marR="50347" marT="0" marB="0" anchor="ctr"/>
                </a:tc>
                <a:extLst>
                  <a:ext uri="{0D108BD9-81ED-4DB2-BD59-A6C34878D82A}">
                    <a16:rowId xmlns:a16="http://schemas.microsoft.com/office/drawing/2014/main" val="591972936"/>
                  </a:ext>
                </a:extLst>
              </a:tr>
            </a:tbl>
          </a:graphicData>
        </a:graphic>
      </p:graphicFrame>
    </p:spTree>
    <p:extLst>
      <p:ext uri="{BB962C8B-B14F-4D97-AF65-F5344CB8AC3E}">
        <p14:creationId xmlns:p14="http://schemas.microsoft.com/office/powerpoint/2010/main" val="2052052152"/>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sz="3200" dirty="0" smtClean="0">
                <a:cs typeface="B Koodak" panose="00000700000000000000" pitchFamily="2" charset="-78"/>
              </a:rPr>
              <a:t>5-ویژگی </a:t>
            </a:r>
            <a:r>
              <a:rPr lang="fa-IR" sz="3200" dirty="0">
                <a:cs typeface="B Koodak" panose="00000700000000000000" pitchFamily="2" charset="-78"/>
              </a:rPr>
              <a:t>های زیرساختی و زیربنایی</a:t>
            </a:r>
            <a:endParaRPr lang="en-US" sz="3200" dirty="0">
              <a:cs typeface="B Koodak" panose="00000700000000000000" pitchFamily="2" charset="-78"/>
            </a:endParaRPr>
          </a:p>
        </p:txBody>
      </p:sp>
      <p:sp>
        <p:nvSpPr>
          <p:cNvPr id="4" name="Rectangle 3"/>
          <p:cNvSpPr/>
          <p:nvPr/>
        </p:nvSpPr>
        <p:spPr>
          <a:xfrm>
            <a:off x="6478244" y="1295400"/>
            <a:ext cx="1789272" cy="369332"/>
          </a:xfrm>
          <a:prstGeom prst="rect">
            <a:avLst/>
          </a:prstGeom>
        </p:spPr>
        <p:txBody>
          <a:bodyPr wrap="none">
            <a:spAutoFit/>
          </a:bodyPr>
          <a:lstStyle/>
          <a:p>
            <a:pPr algn="just" rtl="1"/>
            <a:r>
              <a:rPr lang="fa-IR" dirty="0" smtClean="0">
                <a:cs typeface="B Koodak" panose="00000700000000000000" pitchFamily="2" charset="-78"/>
              </a:rPr>
              <a:t>1-5: منظومه مرکزی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6"/>
          <p:cNvGraphicFramePr>
            <a:graphicFrameLocks noGrp="1"/>
          </p:cNvGraphicFramePr>
          <p:nvPr>
            <p:ph idx="1"/>
            <p:extLst>
              <p:ext uri="{D42A27DB-BD31-4B8C-83A1-F6EECF244321}">
                <p14:modId xmlns:p14="http://schemas.microsoft.com/office/powerpoint/2010/main" val="240748546"/>
              </p:ext>
            </p:extLst>
          </p:nvPr>
        </p:nvGraphicFramePr>
        <p:xfrm>
          <a:off x="1066801" y="1600200"/>
          <a:ext cx="7199861" cy="2263535"/>
        </p:xfrm>
        <a:graphic>
          <a:graphicData uri="http://schemas.openxmlformats.org/drawingml/2006/table">
            <a:tbl>
              <a:tblPr rtl="1" firstRow="1" firstCol="1" bandRow="1">
                <a:tableStyleId>{93296810-A885-4BE3-A3E7-6D5BEEA58F35}</a:tableStyleId>
              </a:tblPr>
              <a:tblGrid>
                <a:gridCol w="2766064">
                  <a:extLst>
                    <a:ext uri="{9D8B030D-6E8A-4147-A177-3AD203B41FA5}">
                      <a16:colId xmlns:a16="http://schemas.microsoft.com/office/drawing/2014/main" val="20002"/>
                    </a:ext>
                  </a:extLst>
                </a:gridCol>
                <a:gridCol w="768525">
                  <a:extLst>
                    <a:ext uri="{9D8B030D-6E8A-4147-A177-3AD203B41FA5}">
                      <a16:colId xmlns:a16="http://schemas.microsoft.com/office/drawing/2014/main" val="20004"/>
                    </a:ext>
                  </a:extLst>
                </a:gridCol>
                <a:gridCol w="1140341">
                  <a:extLst>
                    <a:ext uri="{9D8B030D-6E8A-4147-A177-3AD203B41FA5}">
                      <a16:colId xmlns:a16="http://schemas.microsoft.com/office/drawing/2014/main" val="20005"/>
                    </a:ext>
                  </a:extLst>
                </a:gridCol>
                <a:gridCol w="751413">
                  <a:extLst>
                    <a:ext uri="{9D8B030D-6E8A-4147-A177-3AD203B41FA5}">
                      <a16:colId xmlns:a16="http://schemas.microsoft.com/office/drawing/2014/main" val="20006"/>
                    </a:ext>
                  </a:extLst>
                </a:gridCol>
                <a:gridCol w="886759">
                  <a:extLst>
                    <a:ext uri="{9D8B030D-6E8A-4147-A177-3AD203B41FA5}">
                      <a16:colId xmlns:a16="http://schemas.microsoft.com/office/drawing/2014/main" val="20007"/>
                    </a:ext>
                  </a:extLst>
                </a:gridCol>
                <a:gridCol w="886759">
                  <a:extLst>
                    <a:ext uri="{9D8B030D-6E8A-4147-A177-3AD203B41FA5}">
                      <a16:colId xmlns:a16="http://schemas.microsoft.com/office/drawing/2014/main" val="20008"/>
                    </a:ext>
                  </a:extLst>
                </a:gridCol>
              </a:tblGrid>
              <a:tr h="370727">
                <a:tc rowSpan="2">
                  <a:txBody>
                    <a:bodyPr/>
                    <a:lstStyle/>
                    <a:p>
                      <a:pPr algn="ctr" rtl="1">
                        <a:lnSpc>
                          <a:spcPct val="115000"/>
                        </a:lnSpc>
                        <a:spcAft>
                          <a:spcPts val="0"/>
                        </a:spcAft>
                      </a:pPr>
                      <a:r>
                        <a:rPr lang="fa-IR" sz="1200" dirty="0">
                          <a:solidFill>
                            <a:schemeClr val="tx1"/>
                          </a:solidFill>
                          <a:effectLst/>
                          <a:cs typeface="B Koodak" panose="00000700000000000000" pitchFamily="2" charset="-78"/>
                        </a:rPr>
                        <a:t>عنوان متغیر/ شاخص</a:t>
                      </a:r>
                      <a:endParaRPr lang="en-US" sz="1100" dirty="0">
                        <a:solidFill>
                          <a:schemeClr val="tx1"/>
                        </a:solidFill>
                        <a:effectLst/>
                        <a:latin typeface="Calibri"/>
                        <a:ea typeface="Calibri"/>
                        <a:cs typeface="B Koodak" panose="00000700000000000000" pitchFamily="2" charset="-78"/>
                      </a:endParaRPr>
                    </a:p>
                  </a:txBody>
                  <a:tcPr marL="39106" marR="39106" marT="0" marB="0" anchor="ctr"/>
                </a:tc>
                <a:tc rowSpan="2">
                  <a:txBody>
                    <a:bodyPr/>
                    <a:lstStyle/>
                    <a:p>
                      <a:pPr algn="ctr" rtl="1">
                        <a:lnSpc>
                          <a:spcPct val="115000"/>
                        </a:lnSpc>
                        <a:spcAft>
                          <a:spcPts val="0"/>
                        </a:spcAft>
                      </a:pPr>
                      <a:r>
                        <a:rPr lang="fa-IR" sz="1200">
                          <a:solidFill>
                            <a:schemeClr val="tx1"/>
                          </a:solidFill>
                          <a:effectLst/>
                          <a:cs typeface="B Koodak" panose="00000700000000000000" pitchFamily="2" charset="-78"/>
                        </a:rPr>
                        <a:t>مقدار</a:t>
                      </a:r>
                      <a:endParaRPr lang="en-US" sz="1100">
                        <a:solidFill>
                          <a:schemeClr val="tx1"/>
                        </a:solidFill>
                        <a:effectLst/>
                        <a:latin typeface="Calibri"/>
                        <a:ea typeface="Calibri"/>
                        <a:cs typeface="B Koodak" panose="00000700000000000000" pitchFamily="2" charset="-78"/>
                      </a:endParaRPr>
                    </a:p>
                  </a:txBody>
                  <a:tcPr marL="39106" marR="39106" marT="0" marB="0" anchor="ctr"/>
                </a:tc>
                <a:tc rowSpan="2">
                  <a:txBody>
                    <a:bodyPr/>
                    <a:lstStyle/>
                    <a:p>
                      <a:pPr algn="ctr" rtl="1">
                        <a:lnSpc>
                          <a:spcPct val="115000"/>
                        </a:lnSpc>
                        <a:spcAft>
                          <a:spcPts val="0"/>
                        </a:spcAft>
                      </a:pPr>
                      <a:r>
                        <a:rPr lang="fa-IR" sz="1200">
                          <a:solidFill>
                            <a:schemeClr val="tx1"/>
                          </a:solidFill>
                          <a:effectLst/>
                          <a:cs typeface="B Koodak" panose="00000700000000000000" pitchFamily="2" charset="-78"/>
                        </a:rPr>
                        <a:t>واحد</a:t>
                      </a:r>
                      <a:endParaRPr lang="en-US" sz="1100">
                        <a:solidFill>
                          <a:schemeClr val="tx1"/>
                        </a:solidFill>
                        <a:effectLst/>
                        <a:latin typeface="Calibri"/>
                        <a:ea typeface="Calibri"/>
                        <a:cs typeface="B Koodak" panose="00000700000000000000" pitchFamily="2" charset="-78"/>
                      </a:endParaRPr>
                    </a:p>
                  </a:txBody>
                  <a:tcPr marL="39106" marR="39106" marT="0" marB="0" anchor="ctr"/>
                </a:tc>
                <a:tc rowSpan="2">
                  <a:txBody>
                    <a:bodyPr/>
                    <a:lstStyle/>
                    <a:p>
                      <a:pPr algn="ctr" rtl="1">
                        <a:lnSpc>
                          <a:spcPct val="115000"/>
                        </a:lnSpc>
                        <a:spcAft>
                          <a:spcPts val="0"/>
                        </a:spcAft>
                      </a:pPr>
                      <a:r>
                        <a:rPr lang="fa-IR" sz="1200">
                          <a:solidFill>
                            <a:schemeClr val="tx1"/>
                          </a:solidFill>
                          <a:effectLst/>
                          <a:cs typeface="B Koodak" panose="00000700000000000000" pitchFamily="2" charset="-78"/>
                        </a:rPr>
                        <a:t>سال</a:t>
                      </a:r>
                      <a:endParaRPr lang="en-US" sz="1100">
                        <a:solidFill>
                          <a:schemeClr val="tx1"/>
                        </a:solidFill>
                        <a:effectLst/>
                        <a:latin typeface="Calibri"/>
                        <a:ea typeface="Calibri"/>
                        <a:cs typeface="B Koodak" panose="00000700000000000000" pitchFamily="2" charset="-78"/>
                      </a:endParaRPr>
                    </a:p>
                  </a:txBody>
                  <a:tcPr marL="39106" marR="39106" marT="0" marB="0" anchor="ctr"/>
                </a:tc>
                <a:tc gridSpan="2">
                  <a:txBody>
                    <a:bodyPr/>
                    <a:lstStyle/>
                    <a:p>
                      <a:pPr algn="ctr" rtl="1">
                        <a:lnSpc>
                          <a:spcPct val="115000"/>
                        </a:lnSpc>
                        <a:spcAft>
                          <a:spcPts val="0"/>
                        </a:spcAft>
                      </a:pPr>
                      <a:r>
                        <a:rPr lang="fa-IR" sz="1200">
                          <a:solidFill>
                            <a:schemeClr val="tx1"/>
                          </a:solidFill>
                          <a:effectLst/>
                          <a:cs typeface="B Koodak" panose="00000700000000000000" pitchFamily="2" charset="-78"/>
                        </a:rPr>
                        <a:t>جایگاه متغیر/ شاخص (درصد)</a:t>
                      </a:r>
                      <a:endParaRPr lang="en-US" sz="1100">
                        <a:solidFill>
                          <a:schemeClr val="tx1"/>
                        </a:solidFill>
                        <a:effectLst/>
                        <a:latin typeface="Calibri"/>
                        <a:ea typeface="Calibri"/>
                        <a:cs typeface="B Koodak" panose="00000700000000000000" pitchFamily="2" charset="-78"/>
                      </a:endParaRPr>
                    </a:p>
                  </a:txBody>
                  <a:tcPr marL="39106" marR="39106" marT="0" marB="0" anchor="ctr"/>
                </a:tc>
                <a:tc hMerge="1">
                  <a:txBody>
                    <a:bodyPr/>
                    <a:lstStyle/>
                    <a:p>
                      <a:endParaRPr lang="en-US"/>
                    </a:p>
                  </a:txBody>
                  <a:tcPr/>
                </a:tc>
                <a:extLst>
                  <a:ext uri="{0D108BD9-81ED-4DB2-BD59-A6C34878D82A}">
                    <a16:rowId xmlns:a16="http://schemas.microsoft.com/office/drawing/2014/main" val="10000"/>
                  </a:ext>
                </a:extLst>
              </a:tr>
              <a:tr h="18536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1200" dirty="0">
                          <a:solidFill>
                            <a:schemeClr val="tx1"/>
                          </a:solidFill>
                          <a:effectLst/>
                          <a:cs typeface="B Koodak" panose="00000700000000000000" pitchFamily="2" charset="-78"/>
                        </a:rPr>
                        <a:t>شهرستان</a:t>
                      </a:r>
                      <a:endParaRPr lang="en-US" sz="1100" dirty="0">
                        <a:solidFill>
                          <a:schemeClr val="tx1"/>
                        </a:solidFill>
                        <a:effectLst/>
                        <a:latin typeface="Calibri"/>
                        <a:ea typeface="Calibri"/>
                        <a:cs typeface="B Koodak" panose="00000700000000000000" pitchFamily="2" charset="-78"/>
                      </a:endParaRPr>
                    </a:p>
                  </a:txBody>
                  <a:tcPr marL="39106" marR="39106" marT="0" marB="0" anchor="ctr">
                    <a:solidFill>
                      <a:schemeClr val="accent6">
                        <a:lumMod val="60000"/>
                        <a:lumOff val="40000"/>
                      </a:schemeClr>
                    </a:solidFill>
                  </a:tcPr>
                </a:tc>
                <a:tc>
                  <a:txBody>
                    <a:bodyPr/>
                    <a:lstStyle/>
                    <a:p>
                      <a:pPr algn="ctr" rtl="1">
                        <a:lnSpc>
                          <a:spcPct val="115000"/>
                        </a:lnSpc>
                        <a:spcAft>
                          <a:spcPts val="0"/>
                        </a:spcAft>
                      </a:pPr>
                      <a:r>
                        <a:rPr lang="fa-IR" sz="1200" dirty="0">
                          <a:solidFill>
                            <a:schemeClr val="tx1"/>
                          </a:solidFill>
                          <a:effectLst/>
                          <a:cs typeface="B Koodak" panose="00000700000000000000" pitchFamily="2" charset="-78"/>
                        </a:rPr>
                        <a:t>استان</a:t>
                      </a:r>
                      <a:endParaRPr lang="en-US" sz="1100" dirty="0">
                        <a:solidFill>
                          <a:schemeClr val="tx1"/>
                        </a:solidFill>
                        <a:effectLst/>
                        <a:latin typeface="Calibri"/>
                        <a:ea typeface="Calibri"/>
                        <a:cs typeface="B Koodak" panose="00000700000000000000" pitchFamily="2" charset="-78"/>
                      </a:endParaRPr>
                    </a:p>
                  </a:txBody>
                  <a:tcPr marL="39106" marR="39106" marT="0" marB="0" anchor="ctr">
                    <a:solidFill>
                      <a:schemeClr val="accent6">
                        <a:lumMod val="60000"/>
                        <a:lumOff val="40000"/>
                      </a:schemeClr>
                    </a:solidFill>
                  </a:tcPr>
                </a:tc>
                <a:extLst>
                  <a:ext uri="{0D108BD9-81ED-4DB2-BD59-A6C34878D82A}">
                    <a16:rowId xmlns:a16="http://schemas.microsoft.com/office/drawing/2014/main" val="10001"/>
                  </a:ext>
                </a:extLst>
              </a:tr>
              <a:tr h="185364">
                <a:tc>
                  <a:txBody>
                    <a:bodyPr/>
                    <a:lstStyle/>
                    <a:p>
                      <a:pPr algn="r" rtl="1">
                        <a:lnSpc>
                          <a:spcPct val="115000"/>
                        </a:lnSpc>
                        <a:spcAft>
                          <a:spcPts val="0"/>
                        </a:spcAft>
                      </a:pPr>
                      <a:r>
                        <a:rPr lang="fa-IR" sz="1200">
                          <a:solidFill>
                            <a:schemeClr val="tx1"/>
                          </a:solidFill>
                          <a:effectLst/>
                          <a:cs typeface="B Koodak" panose="00000700000000000000" pitchFamily="2" charset="-78"/>
                        </a:rPr>
                        <a:t>آزاد راه - بزرگراه</a:t>
                      </a:r>
                      <a:endParaRPr lang="en-US" sz="1100">
                        <a:solidFill>
                          <a:schemeClr val="tx1"/>
                        </a:solidFill>
                        <a:effectLst/>
                        <a:latin typeface="Calibri"/>
                        <a:ea typeface="Calibri"/>
                        <a:cs typeface="B Koodak" panose="00000700000000000000" pitchFamily="2" charset="-78"/>
                      </a:endParaRPr>
                    </a:p>
                  </a:txBody>
                  <a:tcPr marL="39106" marR="39106" marT="0" marB="0"/>
                </a:tc>
                <a:tc>
                  <a:txBody>
                    <a:bodyPr/>
                    <a:lstStyle/>
                    <a:p>
                      <a:pPr algn="ctr" rtl="1">
                        <a:lnSpc>
                          <a:spcPct val="115000"/>
                        </a:lnSpc>
                        <a:spcAft>
                          <a:spcPts val="0"/>
                        </a:spcAft>
                      </a:pPr>
                      <a:r>
                        <a:rPr lang="fa-IR" sz="1200">
                          <a:solidFill>
                            <a:schemeClr val="tx1"/>
                          </a:solidFill>
                          <a:effectLst/>
                          <a:cs typeface="B Koodak" panose="00000700000000000000" pitchFamily="2" charset="-78"/>
                        </a:rPr>
                        <a:t>12.1</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کیلومتر</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dirty="0">
                          <a:solidFill>
                            <a:schemeClr val="tx1"/>
                          </a:solidFill>
                          <a:effectLst/>
                          <a:cs typeface="B Koodak" panose="00000700000000000000" pitchFamily="2" charset="-78"/>
                        </a:rPr>
                        <a:t>1397</a:t>
                      </a:r>
                      <a:endParaRPr lang="en-US" sz="1100" dirty="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dirty="0" smtClean="0">
                          <a:solidFill>
                            <a:schemeClr val="tx1"/>
                          </a:solidFill>
                          <a:effectLst/>
                          <a:latin typeface="+mn-lt"/>
                          <a:ea typeface="+mn-ea"/>
                          <a:cs typeface="B Koodak" panose="00000700000000000000" pitchFamily="2" charset="-78"/>
                        </a:rPr>
                        <a:t>33.6</a:t>
                      </a:r>
                      <a:endParaRPr lang="en-US" sz="1100" dirty="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18</a:t>
                      </a:r>
                      <a:endParaRPr lang="en-US" sz="1100">
                        <a:solidFill>
                          <a:schemeClr val="tx1"/>
                        </a:solidFill>
                        <a:effectLst/>
                        <a:latin typeface="Calibri"/>
                        <a:ea typeface="Calibri"/>
                        <a:cs typeface="B Koodak" panose="00000700000000000000" pitchFamily="2" charset="-78"/>
                      </a:endParaRPr>
                    </a:p>
                  </a:txBody>
                  <a:tcPr marL="39106" marR="39106" marT="0" marB="0" anchor="ctr"/>
                </a:tc>
                <a:extLst>
                  <a:ext uri="{0D108BD9-81ED-4DB2-BD59-A6C34878D82A}">
                    <a16:rowId xmlns:a16="http://schemas.microsoft.com/office/drawing/2014/main" val="10024"/>
                  </a:ext>
                </a:extLst>
              </a:tr>
              <a:tr h="185364">
                <a:tc>
                  <a:txBody>
                    <a:bodyPr/>
                    <a:lstStyle/>
                    <a:p>
                      <a:pPr algn="r" rtl="1">
                        <a:lnSpc>
                          <a:spcPct val="115000"/>
                        </a:lnSpc>
                        <a:spcAft>
                          <a:spcPts val="0"/>
                        </a:spcAft>
                      </a:pPr>
                      <a:r>
                        <a:rPr lang="fa-IR" sz="1200">
                          <a:solidFill>
                            <a:schemeClr val="tx1"/>
                          </a:solidFill>
                          <a:effectLst/>
                          <a:cs typeface="B Koodak" panose="00000700000000000000" pitchFamily="2" charset="-78"/>
                        </a:rPr>
                        <a:t>راه بین شهری</a:t>
                      </a:r>
                      <a:endParaRPr lang="en-US" sz="1100">
                        <a:solidFill>
                          <a:schemeClr val="tx1"/>
                        </a:solidFill>
                        <a:effectLst/>
                        <a:latin typeface="Calibri"/>
                        <a:ea typeface="Calibri"/>
                        <a:cs typeface="B Koodak" panose="00000700000000000000" pitchFamily="2" charset="-78"/>
                      </a:endParaRPr>
                    </a:p>
                  </a:txBody>
                  <a:tcPr marL="39106" marR="39106" marT="0" marB="0"/>
                </a:tc>
                <a:tc>
                  <a:txBody>
                    <a:bodyPr/>
                    <a:lstStyle/>
                    <a:p>
                      <a:pPr algn="ctr" rtl="1">
                        <a:lnSpc>
                          <a:spcPct val="115000"/>
                        </a:lnSpc>
                        <a:spcAft>
                          <a:spcPts val="0"/>
                        </a:spcAft>
                      </a:pPr>
                      <a:r>
                        <a:rPr lang="fa-IR" sz="1200">
                          <a:solidFill>
                            <a:schemeClr val="tx1"/>
                          </a:solidFill>
                          <a:effectLst/>
                          <a:cs typeface="B Koodak" panose="00000700000000000000" pitchFamily="2" charset="-78"/>
                        </a:rPr>
                        <a:t>136.18</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0">
                        <a:lnSpc>
                          <a:spcPct val="115000"/>
                        </a:lnSpc>
                        <a:spcAft>
                          <a:spcPts val="0"/>
                        </a:spcAft>
                      </a:pPr>
                      <a:r>
                        <a:rPr lang="fa-IR" sz="1200">
                          <a:solidFill>
                            <a:schemeClr val="tx1"/>
                          </a:solidFill>
                          <a:effectLst/>
                          <a:cs typeface="B Koodak" panose="00000700000000000000" pitchFamily="2" charset="-78"/>
                        </a:rPr>
                        <a:t>کیلومتر</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1397</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dirty="0" smtClean="0">
                          <a:solidFill>
                            <a:schemeClr val="tx1"/>
                          </a:solidFill>
                          <a:effectLst/>
                          <a:cs typeface="B Koodak" panose="00000700000000000000" pitchFamily="2" charset="-78"/>
                        </a:rPr>
                        <a:t>39.7</a:t>
                      </a:r>
                      <a:endParaRPr lang="en-US" sz="1100" dirty="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dirty="0" smtClean="0">
                          <a:solidFill>
                            <a:schemeClr val="tx1"/>
                          </a:solidFill>
                          <a:effectLst/>
                          <a:cs typeface="B Koodak" panose="00000700000000000000" pitchFamily="2" charset="-78"/>
                        </a:rPr>
                        <a:t>5.9</a:t>
                      </a:r>
                      <a:endParaRPr lang="en-US" sz="1100" dirty="0">
                        <a:solidFill>
                          <a:schemeClr val="tx1"/>
                        </a:solidFill>
                        <a:effectLst/>
                        <a:latin typeface="Calibri"/>
                        <a:ea typeface="Calibri"/>
                        <a:cs typeface="B Koodak" panose="00000700000000000000" pitchFamily="2" charset="-78"/>
                      </a:endParaRPr>
                    </a:p>
                  </a:txBody>
                  <a:tcPr marL="39106" marR="39106" marT="0" marB="0" anchor="ctr"/>
                </a:tc>
                <a:extLst>
                  <a:ext uri="{0D108BD9-81ED-4DB2-BD59-A6C34878D82A}">
                    <a16:rowId xmlns:a16="http://schemas.microsoft.com/office/drawing/2014/main" val="10025"/>
                  </a:ext>
                </a:extLst>
              </a:tr>
              <a:tr h="185364">
                <a:tc>
                  <a:txBody>
                    <a:bodyPr/>
                    <a:lstStyle/>
                    <a:p>
                      <a:pPr algn="r" rtl="1">
                        <a:lnSpc>
                          <a:spcPct val="115000"/>
                        </a:lnSpc>
                        <a:spcAft>
                          <a:spcPts val="0"/>
                        </a:spcAft>
                      </a:pPr>
                      <a:r>
                        <a:rPr lang="fa-IR" sz="1200">
                          <a:solidFill>
                            <a:schemeClr val="tx1"/>
                          </a:solidFill>
                          <a:effectLst/>
                          <a:cs typeface="B Koodak" panose="00000700000000000000" pitchFamily="2" charset="-78"/>
                        </a:rPr>
                        <a:t>راه بین روستایی</a:t>
                      </a:r>
                      <a:endParaRPr lang="en-US" sz="1100">
                        <a:solidFill>
                          <a:schemeClr val="tx1"/>
                        </a:solidFill>
                        <a:effectLst/>
                        <a:latin typeface="Calibri"/>
                        <a:ea typeface="Calibri"/>
                        <a:cs typeface="B Koodak" panose="00000700000000000000" pitchFamily="2" charset="-78"/>
                      </a:endParaRPr>
                    </a:p>
                  </a:txBody>
                  <a:tcPr marL="39106" marR="39106" marT="0" marB="0"/>
                </a:tc>
                <a:tc>
                  <a:txBody>
                    <a:bodyPr/>
                    <a:lstStyle/>
                    <a:p>
                      <a:pPr algn="ctr" rtl="1">
                        <a:lnSpc>
                          <a:spcPct val="115000"/>
                        </a:lnSpc>
                        <a:spcAft>
                          <a:spcPts val="0"/>
                        </a:spcAft>
                      </a:pPr>
                      <a:r>
                        <a:rPr lang="fa-IR" sz="1200">
                          <a:solidFill>
                            <a:schemeClr val="tx1"/>
                          </a:solidFill>
                          <a:effectLst/>
                          <a:cs typeface="B Koodak" panose="00000700000000000000" pitchFamily="2" charset="-78"/>
                        </a:rPr>
                        <a:t>71.86</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0">
                        <a:lnSpc>
                          <a:spcPct val="115000"/>
                        </a:lnSpc>
                        <a:spcAft>
                          <a:spcPts val="0"/>
                        </a:spcAft>
                      </a:pPr>
                      <a:r>
                        <a:rPr lang="fa-IR" sz="1200">
                          <a:solidFill>
                            <a:schemeClr val="tx1"/>
                          </a:solidFill>
                          <a:effectLst/>
                          <a:cs typeface="B Koodak" panose="00000700000000000000" pitchFamily="2" charset="-78"/>
                        </a:rPr>
                        <a:t>کیلومتر</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1397</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dirty="0" smtClean="0">
                          <a:solidFill>
                            <a:schemeClr val="tx1"/>
                          </a:solidFill>
                          <a:effectLst/>
                          <a:cs typeface="B Koodak" panose="00000700000000000000" pitchFamily="2" charset="-78"/>
                        </a:rPr>
                        <a:t>28.3</a:t>
                      </a:r>
                      <a:endParaRPr lang="en-US" sz="1100" dirty="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dirty="0" smtClean="0">
                          <a:solidFill>
                            <a:schemeClr val="tx1"/>
                          </a:solidFill>
                          <a:effectLst/>
                          <a:cs typeface="B Koodak" panose="00000700000000000000" pitchFamily="2" charset="-78"/>
                        </a:rPr>
                        <a:t>1.7</a:t>
                      </a:r>
                      <a:endParaRPr lang="en-US" sz="1100" dirty="0">
                        <a:solidFill>
                          <a:schemeClr val="tx1"/>
                        </a:solidFill>
                        <a:effectLst/>
                        <a:latin typeface="Calibri"/>
                        <a:ea typeface="Calibri"/>
                        <a:cs typeface="B Koodak" panose="00000700000000000000" pitchFamily="2" charset="-78"/>
                      </a:endParaRPr>
                    </a:p>
                  </a:txBody>
                  <a:tcPr marL="39106" marR="39106" marT="0" marB="0" anchor="ctr"/>
                </a:tc>
                <a:extLst>
                  <a:ext uri="{0D108BD9-81ED-4DB2-BD59-A6C34878D82A}">
                    <a16:rowId xmlns:a16="http://schemas.microsoft.com/office/drawing/2014/main" val="10026"/>
                  </a:ext>
                </a:extLst>
              </a:tr>
              <a:tr h="185364">
                <a:tc>
                  <a:txBody>
                    <a:bodyPr/>
                    <a:lstStyle/>
                    <a:p>
                      <a:pPr algn="r" rtl="1">
                        <a:lnSpc>
                          <a:spcPct val="115000"/>
                        </a:lnSpc>
                        <a:spcAft>
                          <a:spcPts val="0"/>
                        </a:spcAft>
                      </a:pPr>
                      <a:r>
                        <a:rPr lang="fa-IR" sz="1200">
                          <a:solidFill>
                            <a:schemeClr val="tx1"/>
                          </a:solidFill>
                          <a:effectLst/>
                          <a:cs typeface="B Koodak" panose="00000700000000000000" pitchFamily="2" charset="-78"/>
                        </a:rPr>
                        <a:t>راه آهن</a:t>
                      </a:r>
                      <a:endParaRPr lang="en-US" sz="1100">
                        <a:solidFill>
                          <a:schemeClr val="tx1"/>
                        </a:solidFill>
                        <a:effectLst/>
                        <a:latin typeface="Calibri"/>
                        <a:ea typeface="Calibri"/>
                        <a:cs typeface="B Koodak" panose="00000700000000000000" pitchFamily="2" charset="-78"/>
                      </a:endParaRPr>
                    </a:p>
                  </a:txBody>
                  <a:tcPr marL="39106" marR="39106" marT="0" marB="0"/>
                </a:tc>
                <a:tc>
                  <a:txBody>
                    <a:bodyPr/>
                    <a:lstStyle/>
                    <a:p>
                      <a:pPr algn="ctr" rtl="1">
                        <a:lnSpc>
                          <a:spcPct val="115000"/>
                        </a:lnSpc>
                        <a:spcAft>
                          <a:spcPts val="0"/>
                        </a:spcAft>
                      </a:pPr>
                      <a:r>
                        <a:rPr lang="fa-IR" sz="1200">
                          <a:solidFill>
                            <a:schemeClr val="tx1"/>
                          </a:solidFill>
                          <a:effectLst/>
                          <a:cs typeface="B Koodak" panose="00000700000000000000" pitchFamily="2" charset="-78"/>
                        </a:rPr>
                        <a:t>12.49</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0">
                        <a:lnSpc>
                          <a:spcPct val="115000"/>
                        </a:lnSpc>
                        <a:spcAft>
                          <a:spcPts val="0"/>
                        </a:spcAft>
                      </a:pPr>
                      <a:r>
                        <a:rPr lang="fa-IR" sz="1200">
                          <a:solidFill>
                            <a:schemeClr val="tx1"/>
                          </a:solidFill>
                          <a:effectLst/>
                          <a:cs typeface="B Koodak" panose="00000700000000000000" pitchFamily="2" charset="-78"/>
                        </a:rPr>
                        <a:t>کیلومتر</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1397</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a:t>
                      </a:r>
                      <a:endParaRPr lang="en-US" sz="1100">
                        <a:solidFill>
                          <a:schemeClr val="tx1"/>
                        </a:solidFill>
                        <a:effectLst/>
                        <a:latin typeface="Calibri"/>
                        <a:ea typeface="Calibri"/>
                        <a:cs typeface="B Koodak" panose="00000700000000000000" pitchFamily="2" charset="-78"/>
                      </a:endParaRPr>
                    </a:p>
                  </a:txBody>
                  <a:tcPr marL="39106" marR="39106" marT="0" marB="0" anchor="ctr"/>
                </a:tc>
                <a:extLst>
                  <a:ext uri="{0D108BD9-81ED-4DB2-BD59-A6C34878D82A}">
                    <a16:rowId xmlns:a16="http://schemas.microsoft.com/office/drawing/2014/main" val="10027"/>
                  </a:ext>
                </a:extLst>
              </a:tr>
              <a:tr h="185364">
                <a:tc>
                  <a:txBody>
                    <a:bodyPr/>
                    <a:lstStyle/>
                    <a:p>
                      <a:pPr algn="r" rtl="1">
                        <a:lnSpc>
                          <a:spcPct val="115000"/>
                        </a:lnSpc>
                        <a:spcAft>
                          <a:spcPts val="0"/>
                        </a:spcAft>
                      </a:pPr>
                      <a:r>
                        <a:rPr lang="fa-IR" sz="1200">
                          <a:solidFill>
                            <a:schemeClr val="tx1"/>
                          </a:solidFill>
                          <a:effectLst/>
                          <a:cs typeface="B Koodak" panose="00000700000000000000" pitchFamily="2" charset="-78"/>
                        </a:rPr>
                        <a:t>میزان بهره مندی از آب آشامیدنی سالم</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100</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درصد</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1390</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a:t>
                      </a:r>
                      <a:endParaRPr lang="en-US" sz="1100">
                        <a:solidFill>
                          <a:schemeClr val="tx1"/>
                        </a:solidFill>
                        <a:effectLst/>
                        <a:latin typeface="Calibri"/>
                        <a:ea typeface="Calibri"/>
                        <a:cs typeface="B Koodak" panose="00000700000000000000" pitchFamily="2" charset="-78"/>
                      </a:endParaRPr>
                    </a:p>
                  </a:txBody>
                  <a:tcPr marL="39106" marR="39106" marT="0" marB="0" anchor="ctr"/>
                </a:tc>
                <a:extLst>
                  <a:ext uri="{0D108BD9-81ED-4DB2-BD59-A6C34878D82A}">
                    <a16:rowId xmlns:a16="http://schemas.microsoft.com/office/drawing/2014/main" val="10028"/>
                  </a:ext>
                </a:extLst>
              </a:tr>
              <a:tr h="185364">
                <a:tc>
                  <a:txBody>
                    <a:bodyPr/>
                    <a:lstStyle/>
                    <a:p>
                      <a:pPr algn="r" rtl="1">
                        <a:lnSpc>
                          <a:spcPct val="115000"/>
                        </a:lnSpc>
                        <a:spcAft>
                          <a:spcPts val="0"/>
                        </a:spcAft>
                      </a:pPr>
                      <a:r>
                        <a:rPr lang="fa-IR" sz="1200">
                          <a:solidFill>
                            <a:schemeClr val="tx1"/>
                          </a:solidFill>
                          <a:effectLst/>
                          <a:cs typeface="B Koodak" panose="00000700000000000000" pitchFamily="2" charset="-78"/>
                        </a:rPr>
                        <a:t>میزان بهره مندی از برق</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100</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درصد</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1390</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a:t>
                      </a:r>
                      <a:endParaRPr lang="en-US" sz="1100">
                        <a:solidFill>
                          <a:schemeClr val="tx1"/>
                        </a:solidFill>
                        <a:effectLst/>
                        <a:latin typeface="Calibri"/>
                        <a:ea typeface="Calibri"/>
                        <a:cs typeface="B Koodak" panose="00000700000000000000" pitchFamily="2" charset="-78"/>
                      </a:endParaRPr>
                    </a:p>
                  </a:txBody>
                  <a:tcPr marL="39106" marR="39106" marT="0" marB="0" anchor="ctr"/>
                </a:tc>
                <a:extLst>
                  <a:ext uri="{0D108BD9-81ED-4DB2-BD59-A6C34878D82A}">
                    <a16:rowId xmlns:a16="http://schemas.microsoft.com/office/drawing/2014/main" val="10029"/>
                  </a:ext>
                </a:extLst>
              </a:tr>
              <a:tr h="185364">
                <a:tc>
                  <a:txBody>
                    <a:bodyPr/>
                    <a:lstStyle/>
                    <a:p>
                      <a:pPr algn="r" rtl="1">
                        <a:lnSpc>
                          <a:spcPct val="115000"/>
                        </a:lnSpc>
                        <a:spcAft>
                          <a:spcPts val="0"/>
                        </a:spcAft>
                      </a:pPr>
                      <a:r>
                        <a:rPr lang="fa-IR" sz="1200">
                          <a:solidFill>
                            <a:schemeClr val="tx1"/>
                          </a:solidFill>
                          <a:effectLst/>
                          <a:cs typeface="B Koodak" panose="00000700000000000000" pitchFamily="2" charset="-78"/>
                        </a:rPr>
                        <a:t>خانه بهداشت فعال</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16</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تعداد</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1390</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a:t>
                      </a:r>
                      <a:endParaRPr lang="en-US" sz="1100">
                        <a:solidFill>
                          <a:schemeClr val="tx1"/>
                        </a:solidFill>
                        <a:effectLst/>
                        <a:latin typeface="Calibri"/>
                        <a:ea typeface="Calibri"/>
                        <a:cs typeface="B Koodak" panose="00000700000000000000" pitchFamily="2" charset="-78"/>
                      </a:endParaRPr>
                    </a:p>
                  </a:txBody>
                  <a:tcPr marL="39106" marR="39106" marT="0" marB="0" anchor="ctr"/>
                </a:tc>
                <a:extLst>
                  <a:ext uri="{0D108BD9-81ED-4DB2-BD59-A6C34878D82A}">
                    <a16:rowId xmlns:a16="http://schemas.microsoft.com/office/drawing/2014/main" val="10030"/>
                  </a:ext>
                </a:extLst>
              </a:tr>
              <a:tr h="185364">
                <a:tc>
                  <a:txBody>
                    <a:bodyPr/>
                    <a:lstStyle/>
                    <a:p>
                      <a:pPr algn="r" rtl="1">
                        <a:lnSpc>
                          <a:spcPct val="115000"/>
                        </a:lnSpc>
                        <a:spcAft>
                          <a:spcPts val="0"/>
                        </a:spcAft>
                      </a:pPr>
                      <a:r>
                        <a:rPr lang="fa-IR" sz="1200">
                          <a:solidFill>
                            <a:schemeClr val="tx1"/>
                          </a:solidFill>
                          <a:effectLst/>
                          <a:cs typeface="B Koodak" panose="00000700000000000000" pitchFamily="2" charset="-78"/>
                        </a:rPr>
                        <a:t>بهره مندی از خدمات آموزشی</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34</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dirty="0">
                          <a:solidFill>
                            <a:schemeClr val="tx1"/>
                          </a:solidFill>
                          <a:effectLst/>
                          <a:cs typeface="B Koodak" panose="00000700000000000000" pitchFamily="2" charset="-78"/>
                        </a:rPr>
                        <a:t>تعداد</a:t>
                      </a:r>
                      <a:endParaRPr lang="en-US" sz="1100" dirty="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1390</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dirty="0">
                          <a:solidFill>
                            <a:schemeClr val="tx1"/>
                          </a:solidFill>
                          <a:effectLst/>
                          <a:cs typeface="B Koodak" panose="00000700000000000000" pitchFamily="2" charset="-78"/>
                        </a:rPr>
                        <a:t>-</a:t>
                      </a:r>
                      <a:endParaRPr lang="en-US" sz="1100" dirty="0">
                        <a:solidFill>
                          <a:schemeClr val="tx1"/>
                        </a:solidFill>
                        <a:effectLst/>
                        <a:latin typeface="Calibri"/>
                        <a:ea typeface="Calibri"/>
                        <a:cs typeface="B Koodak" panose="00000700000000000000" pitchFamily="2" charset="-78"/>
                      </a:endParaRPr>
                    </a:p>
                  </a:txBody>
                  <a:tcPr marL="39106" marR="39106" marT="0" marB="0" anchor="ctr"/>
                </a:tc>
                <a:extLst>
                  <a:ext uri="{0D108BD9-81ED-4DB2-BD59-A6C34878D82A}">
                    <a16:rowId xmlns:a16="http://schemas.microsoft.com/office/drawing/2014/main" val="10031"/>
                  </a:ext>
                </a:extLst>
              </a:tr>
            </a:tbl>
          </a:graphicData>
        </a:graphic>
      </p:graphicFrame>
      <p:sp>
        <p:nvSpPr>
          <p:cNvPr id="6" name="Rectangle 5"/>
          <p:cNvSpPr/>
          <p:nvPr/>
        </p:nvSpPr>
        <p:spPr>
          <a:xfrm>
            <a:off x="6477000" y="3962400"/>
            <a:ext cx="1824538" cy="369332"/>
          </a:xfrm>
          <a:prstGeom prst="rect">
            <a:avLst/>
          </a:prstGeom>
        </p:spPr>
        <p:txBody>
          <a:bodyPr wrap="none">
            <a:spAutoFit/>
          </a:bodyPr>
          <a:lstStyle/>
          <a:p>
            <a:pPr algn="just" rtl="1"/>
            <a:r>
              <a:rPr lang="fa-IR" dirty="0" smtClean="0">
                <a:cs typeface="B Koodak" panose="00000700000000000000" pitchFamily="2" charset="-78"/>
              </a:rPr>
              <a:t>2-5: منظومه باغ حلی</a:t>
            </a:r>
            <a:endParaRPr lang="en-US" dirty="0">
              <a:cs typeface="B Koodak" panose="00000700000000000000" pitchFamily="2" charset="-78"/>
            </a:endParaRPr>
          </a:p>
        </p:txBody>
      </p:sp>
      <p:graphicFrame>
        <p:nvGraphicFramePr>
          <p:cNvPr id="8" name="Content Placeholder 6"/>
          <p:cNvGraphicFramePr>
            <a:graphicFrameLocks/>
          </p:cNvGraphicFramePr>
          <p:nvPr>
            <p:extLst>
              <p:ext uri="{D42A27DB-BD31-4B8C-83A1-F6EECF244321}">
                <p14:modId xmlns:p14="http://schemas.microsoft.com/office/powerpoint/2010/main" val="3878984709"/>
              </p:ext>
            </p:extLst>
          </p:nvPr>
        </p:nvGraphicFramePr>
        <p:xfrm>
          <a:off x="1143000" y="4419600"/>
          <a:ext cx="7199861" cy="2263535"/>
        </p:xfrm>
        <a:graphic>
          <a:graphicData uri="http://schemas.openxmlformats.org/drawingml/2006/table">
            <a:tbl>
              <a:tblPr rtl="1" firstRow="1" firstCol="1" bandRow="1">
                <a:tableStyleId>{93296810-A885-4BE3-A3E7-6D5BEEA58F35}</a:tableStyleId>
              </a:tblPr>
              <a:tblGrid>
                <a:gridCol w="2766064">
                  <a:extLst>
                    <a:ext uri="{9D8B030D-6E8A-4147-A177-3AD203B41FA5}">
                      <a16:colId xmlns:a16="http://schemas.microsoft.com/office/drawing/2014/main" val="20002"/>
                    </a:ext>
                  </a:extLst>
                </a:gridCol>
                <a:gridCol w="768525">
                  <a:extLst>
                    <a:ext uri="{9D8B030D-6E8A-4147-A177-3AD203B41FA5}">
                      <a16:colId xmlns:a16="http://schemas.microsoft.com/office/drawing/2014/main" val="20004"/>
                    </a:ext>
                  </a:extLst>
                </a:gridCol>
                <a:gridCol w="1140341">
                  <a:extLst>
                    <a:ext uri="{9D8B030D-6E8A-4147-A177-3AD203B41FA5}">
                      <a16:colId xmlns:a16="http://schemas.microsoft.com/office/drawing/2014/main" val="20005"/>
                    </a:ext>
                  </a:extLst>
                </a:gridCol>
                <a:gridCol w="751413">
                  <a:extLst>
                    <a:ext uri="{9D8B030D-6E8A-4147-A177-3AD203B41FA5}">
                      <a16:colId xmlns:a16="http://schemas.microsoft.com/office/drawing/2014/main" val="20006"/>
                    </a:ext>
                  </a:extLst>
                </a:gridCol>
                <a:gridCol w="886759">
                  <a:extLst>
                    <a:ext uri="{9D8B030D-6E8A-4147-A177-3AD203B41FA5}">
                      <a16:colId xmlns:a16="http://schemas.microsoft.com/office/drawing/2014/main" val="20007"/>
                    </a:ext>
                  </a:extLst>
                </a:gridCol>
                <a:gridCol w="886759">
                  <a:extLst>
                    <a:ext uri="{9D8B030D-6E8A-4147-A177-3AD203B41FA5}">
                      <a16:colId xmlns:a16="http://schemas.microsoft.com/office/drawing/2014/main" val="20008"/>
                    </a:ext>
                  </a:extLst>
                </a:gridCol>
              </a:tblGrid>
              <a:tr h="370727">
                <a:tc rowSpan="2">
                  <a:txBody>
                    <a:bodyPr/>
                    <a:lstStyle/>
                    <a:p>
                      <a:pPr algn="ctr" rtl="1">
                        <a:lnSpc>
                          <a:spcPct val="115000"/>
                        </a:lnSpc>
                        <a:spcAft>
                          <a:spcPts val="0"/>
                        </a:spcAft>
                      </a:pPr>
                      <a:r>
                        <a:rPr lang="fa-IR" sz="1200" dirty="0">
                          <a:solidFill>
                            <a:schemeClr val="tx1"/>
                          </a:solidFill>
                          <a:effectLst/>
                          <a:cs typeface="B Koodak" panose="00000700000000000000" pitchFamily="2" charset="-78"/>
                        </a:rPr>
                        <a:t>عنوان متغیر/ شاخص</a:t>
                      </a:r>
                      <a:endParaRPr lang="en-US" sz="1100" dirty="0">
                        <a:solidFill>
                          <a:schemeClr val="tx1"/>
                        </a:solidFill>
                        <a:effectLst/>
                        <a:latin typeface="Calibri"/>
                        <a:ea typeface="Calibri"/>
                        <a:cs typeface="B Koodak" panose="00000700000000000000" pitchFamily="2" charset="-78"/>
                      </a:endParaRPr>
                    </a:p>
                  </a:txBody>
                  <a:tcPr marL="39106" marR="39106" marT="0" marB="0" anchor="ctr"/>
                </a:tc>
                <a:tc rowSpan="2">
                  <a:txBody>
                    <a:bodyPr/>
                    <a:lstStyle/>
                    <a:p>
                      <a:pPr algn="ctr" rtl="1">
                        <a:lnSpc>
                          <a:spcPct val="115000"/>
                        </a:lnSpc>
                        <a:spcAft>
                          <a:spcPts val="0"/>
                        </a:spcAft>
                      </a:pPr>
                      <a:r>
                        <a:rPr lang="fa-IR" sz="1200">
                          <a:solidFill>
                            <a:schemeClr val="tx1"/>
                          </a:solidFill>
                          <a:effectLst/>
                          <a:cs typeface="B Koodak" panose="00000700000000000000" pitchFamily="2" charset="-78"/>
                        </a:rPr>
                        <a:t>مقدار</a:t>
                      </a:r>
                      <a:endParaRPr lang="en-US" sz="1100">
                        <a:solidFill>
                          <a:schemeClr val="tx1"/>
                        </a:solidFill>
                        <a:effectLst/>
                        <a:latin typeface="Calibri"/>
                        <a:ea typeface="Calibri"/>
                        <a:cs typeface="B Koodak" panose="00000700000000000000" pitchFamily="2" charset="-78"/>
                      </a:endParaRPr>
                    </a:p>
                  </a:txBody>
                  <a:tcPr marL="39106" marR="39106" marT="0" marB="0" anchor="ctr"/>
                </a:tc>
                <a:tc rowSpan="2">
                  <a:txBody>
                    <a:bodyPr/>
                    <a:lstStyle/>
                    <a:p>
                      <a:pPr algn="ctr" rtl="1">
                        <a:lnSpc>
                          <a:spcPct val="115000"/>
                        </a:lnSpc>
                        <a:spcAft>
                          <a:spcPts val="0"/>
                        </a:spcAft>
                      </a:pPr>
                      <a:r>
                        <a:rPr lang="fa-IR" sz="1200">
                          <a:solidFill>
                            <a:schemeClr val="tx1"/>
                          </a:solidFill>
                          <a:effectLst/>
                          <a:cs typeface="B Koodak" panose="00000700000000000000" pitchFamily="2" charset="-78"/>
                        </a:rPr>
                        <a:t>واحد</a:t>
                      </a:r>
                      <a:endParaRPr lang="en-US" sz="1100">
                        <a:solidFill>
                          <a:schemeClr val="tx1"/>
                        </a:solidFill>
                        <a:effectLst/>
                        <a:latin typeface="Calibri"/>
                        <a:ea typeface="Calibri"/>
                        <a:cs typeface="B Koodak" panose="00000700000000000000" pitchFamily="2" charset="-78"/>
                      </a:endParaRPr>
                    </a:p>
                  </a:txBody>
                  <a:tcPr marL="39106" marR="39106" marT="0" marB="0" anchor="ctr"/>
                </a:tc>
                <a:tc rowSpan="2">
                  <a:txBody>
                    <a:bodyPr/>
                    <a:lstStyle/>
                    <a:p>
                      <a:pPr algn="ctr" rtl="1">
                        <a:lnSpc>
                          <a:spcPct val="115000"/>
                        </a:lnSpc>
                        <a:spcAft>
                          <a:spcPts val="0"/>
                        </a:spcAft>
                      </a:pPr>
                      <a:r>
                        <a:rPr lang="fa-IR" sz="1200">
                          <a:solidFill>
                            <a:schemeClr val="tx1"/>
                          </a:solidFill>
                          <a:effectLst/>
                          <a:cs typeface="B Koodak" panose="00000700000000000000" pitchFamily="2" charset="-78"/>
                        </a:rPr>
                        <a:t>سال</a:t>
                      </a:r>
                      <a:endParaRPr lang="en-US" sz="1100">
                        <a:solidFill>
                          <a:schemeClr val="tx1"/>
                        </a:solidFill>
                        <a:effectLst/>
                        <a:latin typeface="Calibri"/>
                        <a:ea typeface="Calibri"/>
                        <a:cs typeface="B Koodak" panose="00000700000000000000" pitchFamily="2" charset="-78"/>
                      </a:endParaRPr>
                    </a:p>
                  </a:txBody>
                  <a:tcPr marL="39106" marR="39106" marT="0" marB="0" anchor="ctr"/>
                </a:tc>
                <a:tc gridSpan="2">
                  <a:txBody>
                    <a:bodyPr/>
                    <a:lstStyle/>
                    <a:p>
                      <a:pPr algn="ctr" rtl="1">
                        <a:lnSpc>
                          <a:spcPct val="115000"/>
                        </a:lnSpc>
                        <a:spcAft>
                          <a:spcPts val="0"/>
                        </a:spcAft>
                      </a:pPr>
                      <a:r>
                        <a:rPr lang="fa-IR" sz="1200">
                          <a:solidFill>
                            <a:schemeClr val="tx1"/>
                          </a:solidFill>
                          <a:effectLst/>
                          <a:cs typeface="B Koodak" panose="00000700000000000000" pitchFamily="2" charset="-78"/>
                        </a:rPr>
                        <a:t>جایگاه متغیر/ شاخص (درصد)</a:t>
                      </a:r>
                      <a:endParaRPr lang="en-US" sz="1100">
                        <a:solidFill>
                          <a:schemeClr val="tx1"/>
                        </a:solidFill>
                        <a:effectLst/>
                        <a:latin typeface="Calibri"/>
                        <a:ea typeface="Calibri"/>
                        <a:cs typeface="B Koodak" panose="00000700000000000000" pitchFamily="2" charset="-78"/>
                      </a:endParaRPr>
                    </a:p>
                  </a:txBody>
                  <a:tcPr marL="39106" marR="39106" marT="0" marB="0" anchor="ctr"/>
                </a:tc>
                <a:tc hMerge="1">
                  <a:txBody>
                    <a:bodyPr/>
                    <a:lstStyle/>
                    <a:p>
                      <a:endParaRPr lang="en-US"/>
                    </a:p>
                  </a:txBody>
                  <a:tcPr/>
                </a:tc>
                <a:extLst>
                  <a:ext uri="{0D108BD9-81ED-4DB2-BD59-A6C34878D82A}">
                    <a16:rowId xmlns:a16="http://schemas.microsoft.com/office/drawing/2014/main" val="10000"/>
                  </a:ext>
                </a:extLst>
              </a:tr>
              <a:tr h="18536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1200" dirty="0">
                          <a:solidFill>
                            <a:schemeClr val="tx1"/>
                          </a:solidFill>
                          <a:effectLst/>
                          <a:cs typeface="B Koodak" panose="00000700000000000000" pitchFamily="2" charset="-78"/>
                        </a:rPr>
                        <a:t>شهرستان</a:t>
                      </a:r>
                      <a:endParaRPr lang="en-US" sz="1100" dirty="0">
                        <a:solidFill>
                          <a:schemeClr val="tx1"/>
                        </a:solidFill>
                        <a:effectLst/>
                        <a:latin typeface="Calibri"/>
                        <a:ea typeface="Calibri"/>
                        <a:cs typeface="B Koodak" panose="00000700000000000000" pitchFamily="2" charset="-78"/>
                      </a:endParaRPr>
                    </a:p>
                  </a:txBody>
                  <a:tcPr marL="39106" marR="39106" marT="0" marB="0" anchor="ctr">
                    <a:solidFill>
                      <a:schemeClr val="accent6">
                        <a:lumMod val="60000"/>
                        <a:lumOff val="40000"/>
                      </a:schemeClr>
                    </a:solidFill>
                  </a:tcPr>
                </a:tc>
                <a:tc>
                  <a:txBody>
                    <a:bodyPr/>
                    <a:lstStyle/>
                    <a:p>
                      <a:pPr algn="ctr" rtl="1">
                        <a:lnSpc>
                          <a:spcPct val="115000"/>
                        </a:lnSpc>
                        <a:spcAft>
                          <a:spcPts val="0"/>
                        </a:spcAft>
                      </a:pPr>
                      <a:r>
                        <a:rPr lang="fa-IR" sz="1200" dirty="0">
                          <a:solidFill>
                            <a:schemeClr val="tx1"/>
                          </a:solidFill>
                          <a:effectLst/>
                          <a:cs typeface="B Koodak" panose="00000700000000000000" pitchFamily="2" charset="-78"/>
                        </a:rPr>
                        <a:t>استان</a:t>
                      </a:r>
                      <a:endParaRPr lang="en-US" sz="1100" dirty="0">
                        <a:solidFill>
                          <a:schemeClr val="tx1"/>
                        </a:solidFill>
                        <a:effectLst/>
                        <a:latin typeface="Calibri"/>
                        <a:ea typeface="Calibri"/>
                        <a:cs typeface="B Koodak" panose="00000700000000000000" pitchFamily="2" charset="-78"/>
                      </a:endParaRPr>
                    </a:p>
                  </a:txBody>
                  <a:tcPr marL="39106" marR="39106" marT="0" marB="0" anchor="ctr">
                    <a:solidFill>
                      <a:schemeClr val="accent6">
                        <a:lumMod val="60000"/>
                        <a:lumOff val="40000"/>
                      </a:schemeClr>
                    </a:solidFill>
                  </a:tcPr>
                </a:tc>
                <a:extLst>
                  <a:ext uri="{0D108BD9-81ED-4DB2-BD59-A6C34878D82A}">
                    <a16:rowId xmlns:a16="http://schemas.microsoft.com/office/drawing/2014/main" val="10001"/>
                  </a:ext>
                </a:extLst>
              </a:tr>
              <a:tr h="185364">
                <a:tc>
                  <a:txBody>
                    <a:bodyPr/>
                    <a:lstStyle/>
                    <a:p>
                      <a:pPr algn="r" rtl="1">
                        <a:lnSpc>
                          <a:spcPct val="115000"/>
                        </a:lnSpc>
                        <a:spcAft>
                          <a:spcPts val="0"/>
                        </a:spcAft>
                      </a:pPr>
                      <a:r>
                        <a:rPr lang="fa-IR" sz="1200">
                          <a:solidFill>
                            <a:schemeClr val="tx1"/>
                          </a:solidFill>
                          <a:effectLst/>
                          <a:cs typeface="B Koodak" panose="00000700000000000000" pitchFamily="2" charset="-78"/>
                        </a:rPr>
                        <a:t>آزاد راه - بزرگراه</a:t>
                      </a:r>
                      <a:endParaRPr lang="en-US" sz="1100">
                        <a:solidFill>
                          <a:schemeClr val="tx1"/>
                        </a:solidFill>
                        <a:effectLst/>
                        <a:latin typeface="Calibri"/>
                        <a:ea typeface="Calibri"/>
                        <a:cs typeface="B Koodak" panose="00000700000000000000" pitchFamily="2" charset="-78"/>
                      </a:endParaRPr>
                    </a:p>
                  </a:txBody>
                  <a:tcPr marL="39106" marR="39106" marT="0" marB="0"/>
                </a:tc>
                <a:tc>
                  <a:txBody>
                    <a:bodyPr/>
                    <a:lstStyle/>
                    <a:p>
                      <a:pPr algn="ctr" rtl="1">
                        <a:lnSpc>
                          <a:spcPct val="115000"/>
                        </a:lnSpc>
                        <a:spcAft>
                          <a:spcPts val="0"/>
                        </a:spcAft>
                      </a:pPr>
                      <a:r>
                        <a:rPr lang="fa-IR" sz="1200" dirty="0">
                          <a:solidFill>
                            <a:schemeClr val="tx1"/>
                          </a:solidFill>
                          <a:effectLst/>
                          <a:cs typeface="B Koodak" panose="00000700000000000000" pitchFamily="2" charset="-78"/>
                        </a:rPr>
                        <a:t>12.1</a:t>
                      </a:r>
                      <a:endParaRPr lang="en-US" sz="1100" dirty="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کیلومتر</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dirty="0">
                          <a:solidFill>
                            <a:schemeClr val="tx1"/>
                          </a:solidFill>
                          <a:effectLst/>
                          <a:cs typeface="B Koodak" panose="00000700000000000000" pitchFamily="2" charset="-78"/>
                        </a:rPr>
                        <a:t>1397</a:t>
                      </a:r>
                      <a:endParaRPr lang="en-US" sz="1100" dirty="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dirty="0" smtClean="0">
                          <a:solidFill>
                            <a:schemeClr val="tx1"/>
                          </a:solidFill>
                          <a:effectLst/>
                          <a:latin typeface="+mn-lt"/>
                          <a:ea typeface="+mn-ea"/>
                          <a:cs typeface="B Koodak" panose="00000700000000000000" pitchFamily="2" charset="-78"/>
                        </a:rPr>
                        <a:t>33.6</a:t>
                      </a:r>
                      <a:endParaRPr lang="en-US" sz="1100" dirty="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18</a:t>
                      </a:r>
                      <a:endParaRPr lang="en-US" sz="1100">
                        <a:solidFill>
                          <a:schemeClr val="tx1"/>
                        </a:solidFill>
                        <a:effectLst/>
                        <a:latin typeface="Calibri"/>
                        <a:ea typeface="Calibri"/>
                        <a:cs typeface="B Koodak" panose="00000700000000000000" pitchFamily="2" charset="-78"/>
                      </a:endParaRPr>
                    </a:p>
                  </a:txBody>
                  <a:tcPr marL="39106" marR="39106" marT="0" marB="0" anchor="ctr"/>
                </a:tc>
                <a:extLst>
                  <a:ext uri="{0D108BD9-81ED-4DB2-BD59-A6C34878D82A}">
                    <a16:rowId xmlns:a16="http://schemas.microsoft.com/office/drawing/2014/main" val="10024"/>
                  </a:ext>
                </a:extLst>
              </a:tr>
              <a:tr h="185364">
                <a:tc>
                  <a:txBody>
                    <a:bodyPr/>
                    <a:lstStyle/>
                    <a:p>
                      <a:pPr algn="r" rtl="1">
                        <a:lnSpc>
                          <a:spcPct val="115000"/>
                        </a:lnSpc>
                        <a:spcAft>
                          <a:spcPts val="0"/>
                        </a:spcAft>
                      </a:pPr>
                      <a:r>
                        <a:rPr lang="fa-IR" sz="1200">
                          <a:solidFill>
                            <a:schemeClr val="tx1"/>
                          </a:solidFill>
                          <a:effectLst/>
                          <a:cs typeface="B Koodak" panose="00000700000000000000" pitchFamily="2" charset="-78"/>
                        </a:rPr>
                        <a:t>راه بین شهری</a:t>
                      </a:r>
                      <a:endParaRPr lang="en-US" sz="1100">
                        <a:solidFill>
                          <a:schemeClr val="tx1"/>
                        </a:solidFill>
                        <a:effectLst/>
                        <a:latin typeface="Calibri"/>
                        <a:ea typeface="Calibri"/>
                        <a:cs typeface="B Koodak" panose="00000700000000000000" pitchFamily="2" charset="-78"/>
                      </a:endParaRPr>
                    </a:p>
                  </a:txBody>
                  <a:tcPr marL="39106" marR="39106" marT="0" marB="0"/>
                </a:tc>
                <a:tc>
                  <a:txBody>
                    <a:bodyPr/>
                    <a:lstStyle/>
                    <a:p>
                      <a:pPr algn="ctr" rtl="1">
                        <a:lnSpc>
                          <a:spcPct val="115000"/>
                        </a:lnSpc>
                        <a:spcAft>
                          <a:spcPts val="0"/>
                        </a:spcAft>
                      </a:pPr>
                      <a:r>
                        <a:rPr lang="fa-IR" sz="1200">
                          <a:solidFill>
                            <a:schemeClr val="tx1"/>
                          </a:solidFill>
                          <a:effectLst/>
                          <a:cs typeface="B Koodak" panose="00000700000000000000" pitchFamily="2" charset="-78"/>
                        </a:rPr>
                        <a:t>136.18</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0">
                        <a:lnSpc>
                          <a:spcPct val="115000"/>
                        </a:lnSpc>
                        <a:spcAft>
                          <a:spcPts val="0"/>
                        </a:spcAft>
                      </a:pPr>
                      <a:r>
                        <a:rPr lang="fa-IR" sz="1200">
                          <a:solidFill>
                            <a:schemeClr val="tx1"/>
                          </a:solidFill>
                          <a:effectLst/>
                          <a:cs typeface="B Koodak" panose="00000700000000000000" pitchFamily="2" charset="-78"/>
                        </a:rPr>
                        <a:t>کیلومتر</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1397</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dirty="0" smtClean="0">
                          <a:solidFill>
                            <a:schemeClr val="tx1"/>
                          </a:solidFill>
                          <a:effectLst/>
                          <a:cs typeface="B Koodak" panose="00000700000000000000" pitchFamily="2" charset="-78"/>
                        </a:rPr>
                        <a:t>39.7</a:t>
                      </a:r>
                      <a:endParaRPr lang="en-US" sz="1100" dirty="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dirty="0" smtClean="0">
                          <a:solidFill>
                            <a:schemeClr val="tx1"/>
                          </a:solidFill>
                          <a:effectLst/>
                          <a:cs typeface="B Koodak" panose="00000700000000000000" pitchFamily="2" charset="-78"/>
                        </a:rPr>
                        <a:t>5.9</a:t>
                      </a:r>
                      <a:endParaRPr lang="en-US" sz="1100" dirty="0">
                        <a:solidFill>
                          <a:schemeClr val="tx1"/>
                        </a:solidFill>
                        <a:effectLst/>
                        <a:latin typeface="Calibri"/>
                        <a:ea typeface="Calibri"/>
                        <a:cs typeface="B Koodak" panose="00000700000000000000" pitchFamily="2" charset="-78"/>
                      </a:endParaRPr>
                    </a:p>
                  </a:txBody>
                  <a:tcPr marL="39106" marR="39106" marT="0" marB="0" anchor="ctr"/>
                </a:tc>
                <a:extLst>
                  <a:ext uri="{0D108BD9-81ED-4DB2-BD59-A6C34878D82A}">
                    <a16:rowId xmlns:a16="http://schemas.microsoft.com/office/drawing/2014/main" val="10025"/>
                  </a:ext>
                </a:extLst>
              </a:tr>
              <a:tr h="185364">
                <a:tc>
                  <a:txBody>
                    <a:bodyPr/>
                    <a:lstStyle/>
                    <a:p>
                      <a:pPr algn="r" rtl="1">
                        <a:lnSpc>
                          <a:spcPct val="115000"/>
                        </a:lnSpc>
                        <a:spcAft>
                          <a:spcPts val="0"/>
                        </a:spcAft>
                      </a:pPr>
                      <a:r>
                        <a:rPr lang="fa-IR" sz="1200">
                          <a:solidFill>
                            <a:schemeClr val="tx1"/>
                          </a:solidFill>
                          <a:effectLst/>
                          <a:cs typeface="B Koodak" panose="00000700000000000000" pitchFamily="2" charset="-78"/>
                        </a:rPr>
                        <a:t>راه بین روستایی</a:t>
                      </a:r>
                      <a:endParaRPr lang="en-US" sz="1100">
                        <a:solidFill>
                          <a:schemeClr val="tx1"/>
                        </a:solidFill>
                        <a:effectLst/>
                        <a:latin typeface="Calibri"/>
                        <a:ea typeface="Calibri"/>
                        <a:cs typeface="B Koodak" panose="00000700000000000000" pitchFamily="2" charset="-78"/>
                      </a:endParaRPr>
                    </a:p>
                  </a:txBody>
                  <a:tcPr marL="39106" marR="39106" marT="0" marB="0"/>
                </a:tc>
                <a:tc>
                  <a:txBody>
                    <a:bodyPr/>
                    <a:lstStyle/>
                    <a:p>
                      <a:pPr algn="ctr" rtl="1">
                        <a:lnSpc>
                          <a:spcPct val="115000"/>
                        </a:lnSpc>
                        <a:spcAft>
                          <a:spcPts val="0"/>
                        </a:spcAft>
                      </a:pPr>
                      <a:r>
                        <a:rPr lang="fa-IR" sz="1200">
                          <a:solidFill>
                            <a:schemeClr val="tx1"/>
                          </a:solidFill>
                          <a:effectLst/>
                          <a:cs typeface="B Koodak" panose="00000700000000000000" pitchFamily="2" charset="-78"/>
                        </a:rPr>
                        <a:t>71.86</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0">
                        <a:lnSpc>
                          <a:spcPct val="115000"/>
                        </a:lnSpc>
                        <a:spcAft>
                          <a:spcPts val="0"/>
                        </a:spcAft>
                      </a:pPr>
                      <a:r>
                        <a:rPr lang="fa-IR" sz="1200">
                          <a:solidFill>
                            <a:schemeClr val="tx1"/>
                          </a:solidFill>
                          <a:effectLst/>
                          <a:cs typeface="B Koodak" panose="00000700000000000000" pitchFamily="2" charset="-78"/>
                        </a:rPr>
                        <a:t>کیلومتر</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1397</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dirty="0" smtClean="0">
                          <a:solidFill>
                            <a:schemeClr val="tx1"/>
                          </a:solidFill>
                          <a:effectLst/>
                          <a:cs typeface="B Koodak" panose="00000700000000000000" pitchFamily="2" charset="-78"/>
                        </a:rPr>
                        <a:t>28.3</a:t>
                      </a:r>
                      <a:endParaRPr lang="en-US" sz="1100" dirty="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dirty="0" smtClean="0">
                          <a:solidFill>
                            <a:schemeClr val="tx1"/>
                          </a:solidFill>
                          <a:effectLst/>
                          <a:cs typeface="B Koodak" panose="00000700000000000000" pitchFamily="2" charset="-78"/>
                        </a:rPr>
                        <a:t>1.7</a:t>
                      </a:r>
                      <a:endParaRPr lang="en-US" sz="1100" dirty="0">
                        <a:solidFill>
                          <a:schemeClr val="tx1"/>
                        </a:solidFill>
                        <a:effectLst/>
                        <a:latin typeface="Calibri"/>
                        <a:ea typeface="Calibri"/>
                        <a:cs typeface="B Koodak" panose="00000700000000000000" pitchFamily="2" charset="-78"/>
                      </a:endParaRPr>
                    </a:p>
                  </a:txBody>
                  <a:tcPr marL="39106" marR="39106" marT="0" marB="0" anchor="ctr"/>
                </a:tc>
                <a:extLst>
                  <a:ext uri="{0D108BD9-81ED-4DB2-BD59-A6C34878D82A}">
                    <a16:rowId xmlns:a16="http://schemas.microsoft.com/office/drawing/2014/main" val="10026"/>
                  </a:ext>
                </a:extLst>
              </a:tr>
              <a:tr h="185364">
                <a:tc>
                  <a:txBody>
                    <a:bodyPr/>
                    <a:lstStyle/>
                    <a:p>
                      <a:pPr algn="r" rtl="1">
                        <a:lnSpc>
                          <a:spcPct val="115000"/>
                        </a:lnSpc>
                        <a:spcAft>
                          <a:spcPts val="0"/>
                        </a:spcAft>
                      </a:pPr>
                      <a:r>
                        <a:rPr lang="fa-IR" sz="1200">
                          <a:solidFill>
                            <a:schemeClr val="tx1"/>
                          </a:solidFill>
                          <a:effectLst/>
                          <a:cs typeface="B Koodak" panose="00000700000000000000" pitchFamily="2" charset="-78"/>
                        </a:rPr>
                        <a:t>راه آهن</a:t>
                      </a:r>
                      <a:endParaRPr lang="en-US" sz="1100">
                        <a:solidFill>
                          <a:schemeClr val="tx1"/>
                        </a:solidFill>
                        <a:effectLst/>
                        <a:latin typeface="Calibri"/>
                        <a:ea typeface="Calibri"/>
                        <a:cs typeface="B Koodak" panose="00000700000000000000" pitchFamily="2" charset="-78"/>
                      </a:endParaRPr>
                    </a:p>
                  </a:txBody>
                  <a:tcPr marL="39106" marR="39106" marT="0" marB="0"/>
                </a:tc>
                <a:tc>
                  <a:txBody>
                    <a:bodyPr/>
                    <a:lstStyle/>
                    <a:p>
                      <a:pPr algn="ctr" rtl="1">
                        <a:lnSpc>
                          <a:spcPct val="115000"/>
                        </a:lnSpc>
                        <a:spcAft>
                          <a:spcPts val="0"/>
                        </a:spcAft>
                      </a:pPr>
                      <a:r>
                        <a:rPr lang="fa-IR" sz="1200">
                          <a:solidFill>
                            <a:schemeClr val="tx1"/>
                          </a:solidFill>
                          <a:effectLst/>
                          <a:cs typeface="B Koodak" panose="00000700000000000000" pitchFamily="2" charset="-78"/>
                        </a:rPr>
                        <a:t>12.49</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0">
                        <a:lnSpc>
                          <a:spcPct val="115000"/>
                        </a:lnSpc>
                        <a:spcAft>
                          <a:spcPts val="0"/>
                        </a:spcAft>
                      </a:pPr>
                      <a:r>
                        <a:rPr lang="fa-IR" sz="1200">
                          <a:solidFill>
                            <a:schemeClr val="tx1"/>
                          </a:solidFill>
                          <a:effectLst/>
                          <a:cs typeface="B Koodak" panose="00000700000000000000" pitchFamily="2" charset="-78"/>
                        </a:rPr>
                        <a:t>کیلومتر</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1397</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a:t>
                      </a:r>
                      <a:endParaRPr lang="en-US" sz="1100">
                        <a:solidFill>
                          <a:schemeClr val="tx1"/>
                        </a:solidFill>
                        <a:effectLst/>
                        <a:latin typeface="Calibri"/>
                        <a:ea typeface="Calibri"/>
                        <a:cs typeface="B Koodak" panose="00000700000000000000" pitchFamily="2" charset="-78"/>
                      </a:endParaRPr>
                    </a:p>
                  </a:txBody>
                  <a:tcPr marL="39106" marR="39106" marT="0" marB="0" anchor="ctr"/>
                </a:tc>
                <a:extLst>
                  <a:ext uri="{0D108BD9-81ED-4DB2-BD59-A6C34878D82A}">
                    <a16:rowId xmlns:a16="http://schemas.microsoft.com/office/drawing/2014/main" val="10027"/>
                  </a:ext>
                </a:extLst>
              </a:tr>
              <a:tr h="185364">
                <a:tc>
                  <a:txBody>
                    <a:bodyPr/>
                    <a:lstStyle/>
                    <a:p>
                      <a:pPr algn="r" rtl="1">
                        <a:lnSpc>
                          <a:spcPct val="115000"/>
                        </a:lnSpc>
                        <a:spcAft>
                          <a:spcPts val="0"/>
                        </a:spcAft>
                      </a:pPr>
                      <a:r>
                        <a:rPr lang="fa-IR" sz="1200">
                          <a:solidFill>
                            <a:schemeClr val="tx1"/>
                          </a:solidFill>
                          <a:effectLst/>
                          <a:cs typeface="B Koodak" panose="00000700000000000000" pitchFamily="2" charset="-78"/>
                        </a:rPr>
                        <a:t>میزان بهره مندی از آب آشامیدنی سالم</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100</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درصد</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1390</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a:t>
                      </a:r>
                      <a:endParaRPr lang="en-US" sz="1100">
                        <a:solidFill>
                          <a:schemeClr val="tx1"/>
                        </a:solidFill>
                        <a:effectLst/>
                        <a:latin typeface="Calibri"/>
                        <a:ea typeface="Calibri"/>
                        <a:cs typeface="B Koodak" panose="00000700000000000000" pitchFamily="2" charset="-78"/>
                      </a:endParaRPr>
                    </a:p>
                  </a:txBody>
                  <a:tcPr marL="39106" marR="39106" marT="0" marB="0" anchor="ctr"/>
                </a:tc>
                <a:extLst>
                  <a:ext uri="{0D108BD9-81ED-4DB2-BD59-A6C34878D82A}">
                    <a16:rowId xmlns:a16="http://schemas.microsoft.com/office/drawing/2014/main" val="10028"/>
                  </a:ext>
                </a:extLst>
              </a:tr>
              <a:tr h="185364">
                <a:tc>
                  <a:txBody>
                    <a:bodyPr/>
                    <a:lstStyle/>
                    <a:p>
                      <a:pPr algn="r" rtl="1">
                        <a:lnSpc>
                          <a:spcPct val="115000"/>
                        </a:lnSpc>
                        <a:spcAft>
                          <a:spcPts val="0"/>
                        </a:spcAft>
                      </a:pPr>
                      <a:r>
                        <a:rPr lang="fa-IR" sz="1200">
                          <a:solidFill>
                            <a:schemeClr val="tx1"/>
                          </a:solidFill>
                          <a:effectLst/>
                          <a:cs typeface="B Koodak" panose="00000700000000000000" pitchFamily="2" charset="-78"/>
                        </a:rPr>
                        <a:t>میزان بهره مندی از برق</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100</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درصد</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1390</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a:t>
                      </a:r>
                      <a:endParaRPr lang="en-US" sz="1100">
                        <a:solidFill>
                          <a:schemeClr val="tx1"/>
                        </a:solidFill>
                        <a:effectLst/>
                        <a:latin typeface="Calibri"/>
                        <a:ea typeface="Calibri"/>
                        <a:cs typeface="B Koodak" panose="00000700000000000000" pitchFamily="2" charset="-78"/>
                      </a:endParaRPr>
                    </a:p>
                  </a:txBody>
                  <a:tcPr marL="39106" marR="39106" marT="0" marB="0" anchor="ctr"/>
                </a:tc>
                <a:extLst>
                  <a:ext uri="{0D108BD9-81ED-4DB2-BD59-A6C34878D82A}">
                    <a16:rowId xmlns:a16="http://schemas.microsoft.com/office/drawing/2014/main" val="10029"/>
                  </a:ext>
                </a:extLst>
              </a:tr>
              <a:tr h="185364">
                <a:tc>
                  <a:txBody>
                    <a:bodyPr/>
                    <a:lstStyle/>
                    <a:p>
                      <a:pPr algn="r" rtl="1">
                        <a:lnSpc>
                          <a:spcPct val="115000"/>
                        </a:lnSpc>
                        <a:spcAft>
                          <a:spcPts val="0"/>
                        </a:spcAft>
                      </a:pPr>
                      <a:r>
                        <a:rPr lang="fa-IR" sz="1200">
                          <a:solidFill>
                            <a:schemeClr val="tx1"/>
                          </a:solidFill>
                          <a:effectLst/>
                          <a:cs typeface="B Koodak" panose="00000700000000000000" pitchFamily="2" charset="-78"/>
                        </a:rPr>
                        <a:t>خانه بهداشت فعال</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16</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تعداد</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1390</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a:t>
                      </a:r>
                      <a:endParaRPr lang="en-US" sz="1100">
                        <a:solidFill>
                          <a:schemeClr val="tx1"/>
                        </a:solidFill>
                        <a:effectLst/>
                        <a:latin typeface="Calibri"/>
                        <a:ea typeface="Calibri"/>
                        <a:cs typeface="B Koodak" panose="00000700000000000000" pitchFamily="2" charset="-78"/>
                      </a:endParaRPr>
                    </a:p>
                  </a:txBody>
                  <a:tcPr marL="39106" marR="39106" marT="0" marB="0" anchor="ctr"/>
                </a:tc>
                <a:extLst>
                  <a:ext uri="{0D108BD9-81ED-4DB2-BD59-A6C34878D82A}">
                    <a16:rowId xmlns:a16="http://schemas.microsoft.com/office/drawing/2014/main" val="10030"/>
                  </a:ext>
                </a:extLst>
              </a:tr>
              <a:tr h="185364">
                <a:tc>
                  <a:txBody>
                    <a:bodyPr/>
                    <a:lstStyle/>
                    <a:p>
                      <a:pPr algn="r" rtl="1">
                        <a:lnSpc>
                          <a:spcPct val="115000"/>
                        </a:lnSpc>
                        <a:spcAft>
                          <a:spcPts val="0"/>
                        </a:spcAft>
                      </a:pPr>
                      <a:r>
                        <a:rPr lang="fa-IR" sz="1200">
                          <a:solidFill>
                            <a:schemeClr val="tx1"/>
                          </a:solidFill>
                          <a:effectLst/>
                          <a:cs typeface="B Koodak" panose="00000700000000000000" pitchFamily="2" charset="-78"/>
                        </a:rPr>
                        <a:t>بهره مندی از خدمات آموزشی</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34</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dirty="0">
                          <a:solidFill>
                            <a:schemeClr val="tx1"/>
                          </a:solidFill>
                          <a:effectLst/>
                          <a:cs typeface="B Koodak" panose="00000700000000000000" pitchFamily="2" charset="-78"/>
                        </a:rPr>
                        <a:t>تعداد</a:t>
                      </a:r>
                      <a:endParaRPr lang="en-US" sz="1100" dirty="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1390</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dirty="0">
                          <a:solidFill>
                            <a:schemeClr val="tx1"/>
                          </a:solidFill>
                          <a:effectLst/>
                          <a:cs typeface="B Koodak" panose="00000700000000000000" pitchFamily="2" charset="-78"/>
                        </a:rPr>
                        <a:t>-</a:t>
                      </a:r>
                      <a:endParaRPr lang="en-US" sz="1100" dirty="0">
                        <a:solidFill>
                          <a:schemeClr val="tx1"/>
                        </a:solidFill>
                        <a:effectLst/>
                        <a:latin typeface="Calibri"/>
                        <a:ea typeface="Calibri"/>
                        <a:cs typeface="B Koodak" panose="00000700000000000000" pitchFamily="2" charset="-78"/>
                      </a:endParaRPr>
                    </a:p>
                  </a:txBody>
                  <a:tcPr marL="39106" marR="39106" marT="0" marB="0" anchor="ctr"/>
                </a:tc>
                <a:extLst>
                  <a:ext uri="{0D108BD9-81ED-4DB2-BD59-A6C34878D82A}">
                    <a16:rowId xmlns:a16="http://schemas.microsoft.com/office/drawing/2014/main" val="10031"/>
                  </a:ext>
                </a:extLst>
              </a:tr>
            </a:tbl>
          </a:graphicData>
        </a:graphic>
      </p:graphicFrame>
    </p:spTree>
    <p:extLst>
      <p:ext uri="{BB962C8B-B14F-4D97-AF65-F5344CB8AC3E}">
        <p14:creationId xmlns:p14="http://schemas.microsoft.com/office/powerpoint/2010/main" val="2513584537"/>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sz="3200" dirty="0" smtClean="0">
                <a:cs typeface="B Koodak" panose="00000700000000000000" pitchFamily="2" charset="-78"/>
              </a:rPr>
              <a:t>6-قابلیت ها</a:t>
            </a:r>
            <a:endParaRPr lang="en-US" sz="3200" dirty="0">
              <a:cs typeface="B Koodak" panose="00000700000000000000" pitchFamily="2" charset="-78"/>
            </a:endParaRPr>
          </a:p>
        </p:txBody>
      </p:sp>
      <p:sp>
        <p:nvSpPr>
          <p:cNvPr id="4" name="Rectangle 3"/>
          <p:cNvSpPr/>
          <p:nvPr/>
        </p:nvSpPr>
        <p:spPr>
          <a:xfrm>
            <a:off x="5791200" y="1295400"/>
            <a:ext cx="2879314" cy="369332"/>
          </a:xfrm>
          <a:prstGeom prst="rect">
            <a:avLst/>
          </a:prstGeom>
        </p:spPr>
        <p:txBody>
          <a:bodyPr wrap="none">
            <a:spAutoFit/>
          </a:bodyPr>
          <a:lstStyle/>
          <a:p>
            <a:pPr algn="just" rtl="1"/>
            <a:r>
              <a:rPr lang="fa-IR" dirty="0" smtClean="0">
                <a:cs typeface="B Koodak" panose="00000700000000000000" pitchFamily="2" charset="-78"/>
              </a:rPr>
              <a:t>1-6: </a:t>
            </a:r>
            <a:r>
              <a:rPr lang="fa-IR" dirty="0">
                <a:cs typeface="B Koodak" panose="00000700000000000000" pitchFamily="2" charset="-78"/>
              </a:rPr>
              <a:t>ساختار محیطی بوم - شناختی </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2601094248"/>
              </p:ext>
            </p:extLst>
          </p:nvPr>
        </p:nvGraphicFramePr>
        <p:xfrm>
          <a:off x="457200" y="1676401"/>
          <a:ext cx="8534400" cy="5059680"/>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3000946364"/>
                    </a:ext>
                  </a:extLst>
                </a:gridCol>
                <a:gridCol w="4267200">
                  <a:extLst>
                    <a:ext uri="{9D8B030D-6E8A-4147-A177-3AD203B41FA5}">
                      <a16:colId xmlns:a16="http://schemas.microsoft.com/office/drawing/2014/main" val="1967692155"/>
                    </a:ext>
                  </a:extLst>
                </a:gridCol>
              </a:tblGrid>
              <a:tr h="384582">
                <a:tc>
                  <a:txBody>
                    <a:bodyPr/>
                    <a:lstStyle/>
                    <a:p>
                      <a:pPr algn="ctr"/>
                      <a:r>
                        <a:rPr lang="fa-IR" sz="2000" dirty="0" smtClean="0">
                          <a:cs typeface="B Mitra" panose="00000400000000000000" pitchFamily="2" charset="-78"/>
                        </a:rPr>
                        <a:t>منظومه باغ حلی</a:t>
                      </a:r>
                      <a:endParaRPr lang="en-US" sz="2000" dirty="0">
                        <a:cs typeface="B Mitra" panose="00000400000000000000" pitchFamily="2" charset="-78"/>
                      </a:endParaRPr>
                    </a:p>
                  </a:txBody>
                  <a:tcPr/>
                </a:tc>
                <a:tc>
                  <a:txBody>
                    <a:bodyPr/>
                    <a:lstStyle/>
                    <a:p>
                      <a:pPr algn="ctr"/>
                      <a:r>
                        <a:rPr lang="fa-IR" sz="2000" dirty="0" smtClean="0">
                          <a:cs typeface="B Mitra" panose="00000400000000000000" pitchFamily="2" charset="-78"/>
                        </a:rPr>
                        <a:t>منظومه مرکزی</a:t>
                      </a:r>
                      <a:endParaRPr lang="en-US" sz="2000" dirty="0">
                        <a:cs typeface="B Mitra" panose="00000400000000000000" pitchFamily="2" charset="-78"/>
                      </a:endParaRPr>
                    </a:p>
                  </a:txBody>
                  <a:tcPr/>
                </a:tc>
                <a:extLst>
                  <a:ext uri="{0D108BD9-81ED-4DB2-BD59-A6C34878D82A}">
                    <a16:rowId xmlns:a16="http://schemas.microsoft.com/office/drawing/2014/main" val="1245825466"/>
                  </a:ext>
                </a:extLst>
              </a:tr>
              <a:tr h="4644618">
                <a:tc>
                  <a:txBody>
                    <a:bodyPr/>
                    <a:lstStyle/>
                    <a:p>
                      <a:pPr marL="285750" indent="-285750" algn="justLow" rtl="1">
                        <a:buFont typeface="Arial" panose="020B0604020202020204" pitchFamily="34" charset="0"/>
                        <a:buChar char="•"/>
                      </a:pPr>
                      <a:r>
                        <a:rPr lang="fa-IR" sz="2000" dirty="0" smtClean="0">
                          <a:cs typeface="B Mitra" panose="00000400000000000000" pitchFamily="2" charset="-78"/>
                        </a:rPr>
                        <a:t>مناسب بودن شرایط اقلیمی طی ماه های خرداد تا مهر جهت فعالیت های گردشگری وحضور گردشگران در منظومه</a:t>
                      </a:r>
                    </a:p>
                    <a:p>
                      <a:pPr marL="285750" indent="-285750" algn="justLow" rtl="1">
                        <a:buFont typeface="Arial" panose="020B0604020202020204" pitchFamily="34" charset="0"/>
                        <a:buChar char="•"/>
                      </a:pPr>
                      <a:r>
                        <a:rPr lang="fa-IR" sz="2000" dirty="0" smtClean="0">
                          <a:cs typeface="B Mitra" panose="00000400000000000000" pitchFamily="2" charset="-78"/>
                        </a:rPr>
                        <a:t>جریان رودخانه زنجان رود در میانه منظومه با جهت جریان از جنوب شرق به شمالغرب</a:t>
                      </a:r>
                    </a:p>
                    <a:p>
                      <a:pPr marL="285750" indent="-285750" algn="justLow" rtl="1">
                        <a:buFont typeface="Arial" panose="020B0604020202020204" pitchFamily="34" charset="0"/>
                        <a:buChar char="•"/>
                      </a:pPr>
                      <a:r>
                        <a:rPr lang="fa-IR" sz="2000" dirty="0" smtClean="0">
                          <a:cs typeface="B Mitra" panose="00000400000000000000" pitchFamily="2" charset="-78"/>
                        </a:rPr>
                        <a:t>وجود منابع آب زیرزمینی (414 حلقه چاه مجاز و حلقه چاه غیر مجاز در منظومه ، 379 دهنه چشمه،  22 رشته قنات در بخش میانی و غربی و جنوب غربی )</a:t>
                      </a:r>
                    </a:p>
                    <a:p>
                      <a:pPr marL="285750" indent="-285750" algn="justLow" rtl="1">
                        <a:buFont typeface="Arial" panose="020B0604020202020204" pitchFamily="34" charset="0"/>
                        <a:buChar char="•"/>
                      </a:pPr>
                      <a:r>
                        <a:rPr lang="fa-IR" sz="2000" dirty="0" smtClean="0">
                          <a:cs typeface="B Mitra" panose="00000400000000000000" pitchFamily="2" charset="-78"/>
                        </a:rPr>
                        <a:t>وجود مراتع سرسبز در نیمه شرقی منظومه با پوشش مرغوب مرتعی همراه با توزیع قابل توجه ای از انواع گیاهان دارویی</a:t>
                      </a:r>
                    </a:p>
                    <a:p>
                      <a:pPr marL="285750" indent="-285750" algn="justLow" rtl="1">
                        <a:buFont typeface="Arial" panose="020B0604020202020204" pitchFamily="34" charset="0"/>
                        <a:buChar char="•"/>
                      </a:pPr>
                      <a:r>
                        <a:rPr lang="fa-IR" sz="2000" dirty="0" smtClean="0">
                          <a:cs typeface="B Mitra" panose="00000400000000000000" pitchFamily="2" charset="-78"/>
                        </a:rPr>
                        <a:t>وجود پتانسیل های مواد معدنی جهت استخراج (معادن برداشت سنگ آهن )</a:t>
                      </a:r>
                    </a:p>
                    <a:p>
                      <a:pPr marL="285750" indent="-285750" algn="justLow" rtl="1">
                        <a:buFont typeface="Arial" panose="020B0604020202020204" pitchFamily="34" charset="0"/>
                        <a:buChar char="•"/>
                      </a:pPr>
                      <a:r>
                        <a:rPr lang="fa-IR" sz="2000" dirty="0" smtClean="0">
                          <a:cs typeface="B Mitra" panose="00000400000000000000" pitchFamily="2" charset="-78"/>
                        </a:rPr>
                        <a:t>وجودگونه جانوری ارزشمند پلنگ</a:t>
                      </a:r>
                    </a:p>
                    <a:p>
                      <a:pPr marL="285750" indent="-285750" algn="justLow" rtl="1">
                        <a:buFont typeface="Arial" panose="020B0604020202020204" pitchFamily="34" charset="0"/>
                        <a:buChar char="•"/>
                      </a:pPr>
                      <a:r>
                        <a:rPr lang="fa-IR" sz="2000" dirty="0" smtClean="0">
                          <a:cs typeface="B Mitra" panose="00000400000000000000" pitchFamily="2" charset="-78"/>
                        </a:rPr>
                        <a:t>وجود سایر گونه های جانوری از جمله روباه و گراز</a:t>
                      </a:r>
                    </a:p>
                  </a:txBody>
                  <a:tcPr/>
                </a:tc>
                <a:tc>
                  <a:txBody>
                    <a:bodyPr/>
                    <a:lstStyle/>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مناسب بودن شرایط اقلیمی طی ماه های خرداد تا مهر جهت فعالیت های گردشگری و حضور گردشگران در منظومه</a:t>
                      </a:r>
                      <a:endParaRPr lang="en-US" sz="2000" kern="1200" dirty="0" smtClean="0">
                        <a:solidFill>
                          <a:schemeClr val="dk1"/>
                        </a:solidFill>
                        <a:effectLst/>
                        <a:latin typeface="+mn-lt"/>
                        <a:ea typeface="+mn-ea"/>
                        <a:cs typeface="B Mitra" panose="00000400000000000000" pitchFamily="2" charset="-78"/>
                      </a:endParaRP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جریان رودخانه زنجان رود در میانه منظومه با جهت جریان </a:t>
                      </a:r>
                      <a:r>
                        <a:rPr lang="fa-IR" sz="2000" kern="1200" dirty="0" smtClean="0">
                          <a:solidFill>
                            <a:schemeClr val="dk1"/>
                          </a:solidFill>
                          <a:effectLst/>
                          <a:latin typeface="+mn-lt"/>
                          <a:ea typeface="+mn-ea"/>
                          <a:cs typeface="B Mitra" panose="00000400000000000000" pitchFamily="2" charset="-78"/>
                        </a:rPr>
                        <a:t>از جنوب شرق به شمال غرب</a:t>
                      </a:r>
                      <a:endParaRPr lang="en-US" sz="2000" kern="1200" dirty="0" smtClean="0">
                        <a:solidFill>
                          <a:schemeClr val="dk1"/>
                        </a:solidFill>
                        <a:effectLst/>
                        <a:latin typeface="+mn-lt"/>
                        <a:ea typeface="+mn-ea"/>
                        <a:cs typeface="B Mitra" panose="00000400000000000000" pitchFamily="2" charset="-78"/>
                      </a:endParaRP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وجو</a:t>
                      </a:r>
                      <a:r>
                        <a:rPr lang="fa-IR" sz="2000" kern="1200" dirty="0" smtClean="0">
                          <a:solidFill>
                            <a:schemeClr val="dk1"/>
                          </a:solidFill>
                          <a:effectLst/>
                          <a:latin typeface="+mn-lt"/>
                          <a:ea typeface="+mn-ea"/>
                          <a:cs typeface="B Mitra" panose="00000400000000000000" pitchFamily="2" charset="-78"/>
                        </a:rPr>
                        <a:t>د</a:t>
                      </a:r>
                      <a:r>
                        <a:rPr lang="ar-SA" sz="2000" kern="1200" dirty="0" smtClean="0">
                          <a:solidFill>
                            <a:schemeClr val="dk1"/>
                          </a:solidFill>
                          <a:effectLst/>
                          <a:latin typeface="+mn-lt"/>
                          <a:ea typeface="+mn-ea"/>
                          <a:cs typeface="B Mitra" panose="00000400000000000000" pitchFamily="2" charset="-78"/>
                        </a:rPr>
                        <a:t> منابع آب زیرزمینی ( 592 حلقه چاه مجاز و 152حلقه چاه غیر مجاز در منظومه ، 527 دهنه چشمه،  38 رشته قنات در بخش غربی و جنوب غربی )</a:t>
                      </a:r>
                      <a:endParaRPr lang="en-US" sz="2000" kern="1200" dirty="0" smtClean="0">
                        <a:solidFill>
                          <a:schemeClr val="dk1"/>
                        </a:solidFill>
                        <a:effectLst/>
                        <a:latin typeface="+mn-lt"/>
                        <a:ea typeface="+mn-ea"/>
                        <a:cs typeface="B Mitra" panose="00000400000000000000" pitchFamily="2" charset="-78"/>
                      </a:endParaRPr>
                    </a:p>
                    <a:p>
                      <a:pPr marL="285750" lvl="0" indent="-285750" algn="justLow" rtl="1">
                        <a:buFont typeface="Arial" panose="020B0604020202020204" pitchFamily="34" charset="0"/>
                        <a:buChar char="•"/>
                      </a:pPr>
                      <a:r>
                        <a:rPr lang="fa-IR" sz="2000" kern="1200" dirty="0" smtClean="0">
                          <a:solidFill>
                            <a:schemeClr val="dk1"/>
                          </a:solidFill>
                          <a:effectLst/>
                          <a:latin typeface="+mn-lt"/>
                          <a:ea typeface="+mn-ea"/>
                          <a:cs typeface="B Mitra" panose="00000400000000000000" pitchFamily="2" charset="-78"/>
                        </a:rPr>
                        <a:t>وجود مراتع سرسبز در نیمه شرقی منظومه با پوشش مرغوب مرتعی همراه با توزیع قابل توجه ای از انواع گیاهان دارویی</a:t>
                      </a:r>
                      <a:endParaRPr lang="en-US" sz="2000" kern="1200" dirty="0" smtClean="0">
                        <a:solidFill>
                          <a:schemeClr val="dk1"/>
                        </a:solidFill>
                        <a:effectLst/>
                        <a:latin typeface="+mn-lt"/>
                        <a:ea typeface="+mn-ea"/>
                        <a:cs typeface="B Mitra" panose="00000400000000000000" pitchFamily="2" charset="-78"/>
                      </a:endParaRPr>
                    </a:p>
                    <a:p>
                      <a:pPr marL="28575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وجود معادن مهم با ظرفیت بالای تولید در روستای ترکانده، اسد آباد، قیاسیه و.. ( معادن آهک، سیلیس و آهن )</a:t>
                      </a:r>
                      <a:endParaRPr lang="en-US" sz="2000" dirty="0">
                        <a:cs typeface="B Mitra" panose="00000400000000000000" pitchFamily="2" charset="-78"/>
                      </a:endParaRP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1779015462"/>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sz="3200" dirty="0" smtClean="0">
                <a:cs typeface="B Koodak" panose="00000700000000000000" pitchFamily="2" charset="-78"/>
              </a:rPr>
              <a:t>6-قابلیت ها</a:t>
            </a:r>
            <a:endParaRPr lang="en-US" sz="3200" dirty="0">
              <a:cs typeface="B Koodak" panose="00000700000000000000" pitchFamily="2" charset="-78"/>
            </a:endParaRPr>
          </a:p>
        </p:txBody>
      </p:sp>
      <p:sp>
        <p:nvSpPr>
          <p:cNvPr id="4" name="Rectangle 3"/>
          <p:cNvSpPr/>
          <p:nvPr/>
        </p:nvSpPr>
        <p:spPr>
          <a:xfrm>
            <a:off x="6276108" y="1295400"/>
            <a:ext cx="1909497" cy="369332"/>
          </a:xfrm>
          <a:prstGeom prst="rect">
            <a:avLst/>
          </a:prstGeom>
        </p:spPr>
        <p:txBody>
          <a:bodyPr wrap="none">
            <a:spAutoFit/>
          </a:bodyPr>
          <a:lstStyle/>
          <a:p>
            <a:pPr algn="just" rtl="1"/>
            <a:r>
              <a:rPr lang="fa-IR" dirty="0" smtClean="0">
                <a:cs typeface="B Koodak" panose="00000700000000000000" pitchFamily="2" charset="-78"/>
              </a:rPr>
              <a:t>2-6</a:t>
            </a:r>
            <a:r>
              <a:rPr lang="fa-IR" dirty="0">
                <a:cs typeface="B Koodak" panose="00000700000000000000" pitchFamily="2" charset="-78"/>
              </a:rPr>
              <a:t>: کالبدی-  فضایی </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1382688492"/>
              </p:ext>
            </p:extLst>
          </p:nvPr>
        </p:nvGraphicFramePr>
        <p:xfrm>
          <a:off x="457200" y="1676400"/>
          <a:ext cx="8229600" cy="49530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000946364"/>
                    </a:ext>
                  </a:extLst>
                </a:gridCol>
                <a:gridCol w="4114800">
                  <a:extLst>
                    <a:ext uri="{9D8B030D-6E8A-4147-A177-3AD203B41FA5}">
                      <a16:colId xmlns:a16="http://schemas.microsoft.com/office/drawing/2014/main" val="1967692155"/>
                    </a:ext>
                  </a:extLst>
                </a:gridCol>
              </a:tblGrid>
              <a:tr h="411379">
                <a:tc>
                  <a:txBody>
                    <a:bodyPr/>
                    <a:lstStyle/>
                    <a:p>
                      <a:pPr algn="ctr"/>
                      <a:r>
                        <a:rPr lang="fa-IR" sz="2000" dirty="0" smtClean="0">
                          <a:cs typeface="B Mitra" panose="00000400000000000000" pitchFamily="2" charset="-78"/>
                        </a:rPr>
                        <a:t>منظومه باغ حلی</a:t>
                      </a:r>
                      <a:endParaRPr lang="en-US" sz="2000" dirty="0">
                        <a:cs typeface="B Mitra" panose="00000400000000000000" pitchFamily="2" charset="-78"/>
                      </a:endParaRPr>
                    </a:p>
                  </a:txBody>
                  <a:tcPr/>
                </a:tc>
                <a:tc>
                  <a:txBody>
                    <a:bodyPr/>
                    <a:lstStyle/>
                    <a:p>
                      <a:pPr algn="ctr"/>
                      <a:r>
                        <a:rPr lang="fa-IR" sz="2000" dirty="0" smtClean="0">
                          <a:cs typeface="B Mitra" panose="00000400000000000000" pitchFamily="2" charset="-78"/>
                        </a:rPr>
                        <a:t>منظومه مرکزی</a:t>
                      </a:r>
                      <a:endParaRPr lang="en-US" sz="2000" dirty="0">
                        <a:cs typeface="B Mitra" panose="00000400000000000000" pitchFamily="2" charset="-78"/>
                      </a:endParaRPr>
                    </a:p>
                  </a:txBody>
                  <a:tcPr/>
                </a:tc>
                <a:extLst>
                  <a:ext uri="{0D108BD9-81ED-4DB2-BD59-A6C34878D82A}">
                    <a16:rowId xmlns:a16="http://schemas.microsoft.com/office/drawing/2014/main" val="1245825466"/>
                  </a:ext>
                </a:extLst>
              </a:tr>
              <a:tr h="4541621">
                <a:tc>
                  <a:txBody>
                    <a:bodyPr/>
                    <a:lstStyle/>
                    <a:p>
                      <a:pPr marL="285750" indent="-285750" algn="justLow" rtl="1">
                        <a:buFont typeface="Arial" panose="020B0604020202020204" pitchFamily="34" charset="0"/>
                        <a:buChar char="•"/>
                      </a:pPr>
                      <a:r>
                        <a:rPr lang="fa-IR" sz="2000" dirty="0" smtClean="0">
                          <a:cs typeface="B Mitra" panose="00000400000000000000" pitchFamily="2" charset="-78"/>
                        </a:rPr>
                        <a:t>موقعیت منظومه به سبب همجوار بودن با مرکز استان</a:t>
                      </a:r>
                    </a:p>
                    <a:p>
                      <a:pPr marL="285750" indent="-285750" algn="justLow" rtl="1">
                        <a:buFont typeface="Arial" panose="020B0604020202020204" pitchFamily="34" charset="0"/>
                        <a:buChar char="•"/>
                      </a:pPr>
                      <a:r>
                        <a:rPr lang="fa-IR" sz="2000" dirty="0" smtClean="0">
                          <a:cs typeface="B Mitra" panose="00000400000000000000" pitchFamily="2" charset="-78"/>
                        </a:rPr>
                        <a:t>عبور شریانات ارتباطی متعدد (خط آهن، آزادراه و جاده بین شهری) با اهمیت و عملکرد فرامنظومه ای ، فرامنطقه ای- ملی آن از بخش میانی منظومه</a:t>
                      </a:r>
                    </a:p>
                    <a:p>
                      <a:pPr marL="285750" indent="-285750" algn="justLow" rtl="1">
                        <a:buFont typeface="Arial" panose="020B0604020202020204" pitchFamily="34" charset="0"/>
                        <a:buChar char="•"/>
                      </a:pPr>
                      <a:r>
                        <a:rPr lang="fa-IR" sz="2000" dirty="0" smtClean="0">
                          <a:cs typeface="B Mitra" panose="00000400000000000000" pitchFamily="2" charset="-78"/>
                        </a:rPr>
                        <a:t>وجود پتانسیل های لازم جهت توسعه خدمات پشتیبان در زمینه  حمل و نقل کالا و خدمات</a:t>
                      </a:r>
                    </a:p>
                    <a:p>
                      <a:pPr marL="285750" indent="-285750" algn="justLow" rtl="1">
                        <a:buFont typeface="Arial" panose="020B0604020202020204" pitchFamily="34" charset="0"/>
                        <a:buChar char="•"/>
                      </a:pPr>
                      <a:r>
                        <a:rPr lang="fa-IR" sz="2000" dirty="0" smtClean="0">
                          <a:cs typeface="B Mitra" panose="00000400000000000000" pitchFamily="2" charset="-78"/>
                        </a:rPr>
                        <a:t>قرارگیری آبادی های بزرگ و موثر در خدمات رسانی به آبادی های منظومه در بخش میانی و سهولت دسترسی به آنها</a:t>
                      </a:r>
                    </a:p>
                    <a:p>
                      <a:pPr algn="justLow" rtl="1"/>
                      <a:endParaRPr lang="en-US" sz="2000" dirty="0">
                        <a:cs typeface="B Mitra" panose="00000400000000000000" pitchFamily="2" charset="-78"/>
                      </a:endParaRPr>
                    </a:p>
                  </a:txBody>
                  <a:tcPr/>
                </a:tc>
                <a:tc>
                  <a:txBody>
                    <a:bodyPr/>
                    <a:lstStyle/>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همجواری منظومه با مرکز استان</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عبور شریانات ارتباطی متعدد (خط آهن، آزادراه و جاده بین شهری) با اهمیت و عملکرد فرامنظومه ای ، فرامنطقه ای- ملی آن از بخش میانی منظومه</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وجود پتانسیل های لازم جهت توسعه خدمات پشتیبان در زمینه  حمل و نقل کالا و خدمات</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قرارگیری آبادی های بزرگ و موثر در خدمات رسانی به آبادی های منظومه در بخش میانی و سهولت دسترسی به آنها</a:t>
                      </a: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116894377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3124200"/>
            <a:ext cx="6400800" cy="990600"/>
          </a:xfrm>
          <a:solidFill>
            <a:schemeClr val="bg1"/>
          </a:solidFill>
          <a:effectLst>
            <a:outerShdw blurRad="152400" dist="38100" dir="1680000" sx="101000" sy="101000" algn="tl" rotWithShape="0">
              <a:prstClr val="black"/>
            </a:outerShdw>
          </a:effectLst>
        </p:spPr>
        <p:style>
          <a:lnRef idx="2">
            <a:schemeClr val="accent4"/>
          </a:lnRef>
          <a:fillRef idx="1">
            <a:schemeClr val="lt1"/>
          </a:fillRef>
          <a:effectRef idx="0">
            <a:schemeClr val="accent4"/>
          </a:effectRef>
          <a:fontRef idx="minor">
            <a:schemeClr val="dk1"/>
          </a:fontRef>
        </p:style>
        <p:txBody>
          <a:bodyPr>
            <a:normAutofit/>
          </a:bodyPr>
          <a:lstStyle/>
          <a:p>
            <a:pPr algn="r"/>
            <a:r>
              <a:rPr lang="fa-IR"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cs typeface="B Titr" panose="00000700000000000000" pitchFamily="2" charset="-78"/>
              </a:rPr>
              <a:t>مفاهیم و الزامات قانونی</a:t>
            </a:r>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cs typeface="B Titr" panose="00000700000000000000" pitchFamily="2" charset="-78"/>
            </a:endParaRPr>
          </a:p>
        </p:txBody>
      </p:sp>
    </p:spTree>
    <p:extLst>
      <p:ext uri="{BB962C8B-B14F-4D97-AF65-F5344CB8AC3E}">
        <p14:creationId xmlns:p14="http://schemas.microsoft.com/office/powerpoint/2010/main" val="39605826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sz="3200" dirty="0" smtClean="0">
                <a:cs typeface="B Koodak" panose="00000700000000000000" pitchFamily="2" charset="-78"/>
              </a:rPr>
              <a:t>6-قابلیت ها</a:t>
            </a:r>
            <a:endParaRPr lang="en-US" sz="3200" dirty="0">
              <a:cs typeface="B Koodak" panose="00000700000000000000" pitchFamily="2" charset="-78"/>
            </a:endParaRPr>
          </a:p>
        </p:txBody>
      </p:sp>
      <p:sp>
        <p:nvSpPr>
          <p:cNvPr id="4" name="Rectangle 3"/>
          <p:cNvSpPr/>
          <p:nvPr/>
        </p:nvSpPr>
        <p:spPr>
          <a:xfrm>
            <a:off x="6600716" y="1295400"/>
            <a:ext cx="1260281" cy="369332"/>
          </a:xfrm>
          <a:prstGeom prst="rect">
            <a:avLst/>
          </a:prstGeom>
        </p:spPr>
        <p:txBody>
          <a:bodyPr wrap="none">
            <a:spAutoFit/>
          </a:bodyPr>
          <a:lstStyle/>
          <a:p>
            <a:pPr algn="just" rtl="1"/>
            <a:r>
              <a:rPr lang="fa-IR" dirty="0" smtClean="0">
                <a:cs typeface="B Koodak" panose="00000700000000000000" pitchFamily="2" charset="-78"/>
              </a:rPr>
              <a:t>3-6</a:t>
            </a:r>
            <a:r>
              <a:rPr lang="fa-IR" dirty="0">
                <a:cs typeface="B Koodak" panose="00000700000000000000" pitchFamily="2" charset="-78"/>
              </a:rPr>
              <a:t>: اجتماعی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777986903"/>
              </p:ext>
            </p:extLst>
          </p:nvPr>
        </p:nvGraphicFramePr>
        <p:xfrm>
          <a:off x="457200" y="1676400"/>
          <a:ext cx="8229600" cy="49530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000946364"/>
                    </a:ext>
                  </a:extLst>
                </a:gridCol>
                <a:gridCol w="4114800">
                  <a:extLst>
                    <a:ext uri="{9D8B030D-6E8A-4147-A177-3AD203B41FA5}">
                      <a16:colId xmlns:a16="http://schemas.microsoft.com/office/drawing/2014/main" val="1967692155"/>
                    </a:ext>
                  </a:extLst>
                </a:gridCol>
              </a:tblGrid>
              <a:tr h="411379">
                <a:tc>
                  <a:txBody>
                    <a:bodyPr/>
                    <a:lstStyle/>
                    <a:p>
                      <a:pPr algn="ctr"/>
                      <a:r>
                        <a:rPr lang="fa-IR" sz="2000" dirty="0" smtClean="0">
                          <a:cs typeface="B Mitra" panose="00000400000000000000" pitchFamily="2" charset="-78"/>
                        </a:rPr>
                        <a:t>منظومه باغ حلی</a:t>
                      </a:r>
                      <a:endParaRPr lang="en-US" sz="2000" dirty="0">
                        <a:cs typeface="B Mitra" panose="00000400000000000000" pitchFamily="2" charset="-78"/>
                      </a:endParaRPr>
                    </a:p>
                  </a:txBody>
                  <a:tcPr/>
                </a:tc>
                <a:tc>
                  <a:txBody>
                    <a:bodyPr/>
                    <a:lstStyle/>
                    <a:p>
                      <a:pPr algn="ctr"/>
                      <a:r>
                        <a:rPr lang="fa-IR" sz="2000" dirty="0" smtClean="0">
                          <a:cs typeface="B Mitra" panose="00000400000000000000" pitchFamily="2" charset="-78"/>
                        </a:rPr>
                        <a:t>منظومه مرکزی</a:t>
                      </a:r>
                      <a:endParaRPr lang="en-US" sz="2000" dirty="0">
                        <a:cs typeface="B Mitra" panose="00000400000000000000" pitchFamily="2" charset="-78"/>
                      </a:endParaRPr>
                    </a:p>
                  </a:txBody>
                  <a:tcPr/>
                </a:tc>
                <a:extLst>
                  <a:ext uri="{0D108BD9-81ED-4DB2-BD59-A6C34878D82A}">
                    <a16:rowId xmlns:a16="http://schemas.microsoft.com/office/drawing/2014/main" val="1245825466"/>
                  </a:ext>
                </a:extLst>
              </a:tr>
              <a:tr h="4541621">
                <a:tc>
                  <a:txBody>
                    <a:bodyPr/>
                    <a:lstStyle/>
                    <a:p>
                      <a:pPr marL="285750" indent="-285750" algn="justLow" rtl="1">
                        <a:buFont typeface="Arial" panose="020B0604020202020204" pitchFamily="34" charset="0"/>
                        <a:buChar char="•"/>
                      </a:pPr>
                      <a:r>
                        <a:rPr lang="fa-IR" sz="2000" dirty="0" smtClean="0">
                          <a:cs typeface="B Mitra" panose="00000400000000000000" pitchFamily="2" charset="-78"/>
                        </a:rPr>
                        <a:t>100 درصد روستانشینی در منظومه</a:t>
                      </a:r>
                    </a:p>
                    <a:p>
                      <a:pPr marL="285750" indent="-285750" algn="justLow" rtl="1">
                        <a:buFont typeface="Arial" panose="020B0604020202020204" pitchFamily="34" charset="0"/>
                        <a:buChar char="•"/>
                      </a:pPr>
                      <a:r>
                        <a:rPr lang="fa-IR" sz="2000" dirty="0" smtClean="0">
                          <a:cs typeface="B Mitra" panose="00000400000000000000" pitchFamily="2" charset="-78"/>
                        </a:rPr>
                        <a:t>تبعیت بعد خانوار در منظوئمه از متناظر استانی و کشوری ( 3.2 نفر عضو در هر خانوار )</a:t>
                      </a:r>
                    </a:p>
                    <a:p>
                      <a:pPr marL="285750" indent="-285750" algn="justLow" rtl="1">
                        <a:buFont typeface="Arial" panose="020B0604020202020204" pitchFamily="34" charset="0"/>
                        <a:buChar char="•"/>
                      </a:pPr>
                      <a:r>
                        <a:rPr lang="fa-IR" sz="2000" dirty="0" smtClean="0">
                          <a:cs typeface="B Mitra" panose="00000400000000000000" pitchFamily="2" charset="-78"/>
                        </a:rPr>
                        <a:t>وجود نسبت جنسی تقریباً متعادل در سطح منظومه</a:t>
                      </a:r>
                    </a:p>
                    <a:p>
                      <a:pPr marL="285750" indent="-285750" algn="justLow" rtl="1">
                        <a:buFont typeface="Arial" panose="020B0604020202020204" pitchFamily="34" charset="0"/>
                        <a:buChar char="•"/>
                      </a:pPr>
                      <a:r>
                        <a:rPr lang="fa-IR" sz="2000" dirty="0" smtClean="0">
                          <a:cs typeface="B Mitra" panose="00000400000000000000" pitchFamily="2" charset="-78"/>
                        </a:rPr>
                        <a:t>افزایش نرخ رشد جمعیت روستایی طی مقطع آماری 95-1390 به  درصد در مقایسه با رشد منفی جمعیت در دوره آماری قبل </a:t>
                      </a:r>
                    </a:p>
                    <a:p>
                      <a:pPr marL="285750" indent="-285750" algn="justLow" rtl="1">
                        <a:buFont typeface="Arial" panose="020B0604020202020204" pitchFamily="34" charset="0"/>
                        <a:buChar char="•"/>
                      </a:pPr>
                      <a:r>
                        <a:rPr lang="fa-IR" sz="2000" dirty="0" smtClean="0">
                          <a:cs typeface="B Mitra" panose="00000400000000000000" pitchFamily="2" charset="-78"/>
                        </a:rPr>
                        <a:t>بالا بودن نرخ سواد در میان مردن روستایی ( 92 درصد ) </a:t>
                      </a:r>
                    </a:p>
                    <a:p>
                      <a:pPr marL="285750" indent="-285750" algn="justLow" rtl="1">
                        <a:buFont typeface="Arial" panose="020B0604020202020204" pitchFamily="34" charset="0"/>
                        <a:buChar char="•"/>
                      </a:pPr>
                      <a:r>
                        <a:rPr lang="fa-IR" sz="2000" dirty="0" smtClean="0">
                          <a:cs typeface="B Mitra" panose="00000400000000000000" pitchFamily="2" charset="-78"/>
                        </a:rPr>
                        <a:t>یکپارچگی اجتماعی و فرهنگی جمعیت ساکن منظومه از نظر زبان و مذهب</a:t>
                      </a:r>
                    </a:p>
                    <a:p>
                      <a:pPr algn="justLow" rtl="1"/>
                      <a:endParaRPr lang="en-US" sz="2000" dirty="0">
                        <a:cs typeface="B Mitra" panose="00000400000000000000" pitchFamily="2" charset="-78"/>
                      </a:endParaRPr>
                    </a:p>
                  </a:txBody>
                  <a:tcPr/>
                </a:tc>
                <a:tc>
                  <a:txBody>
                    <a:bodyPr/>
                    <a:lstStyle/>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30 درصد شهرنشینی در منظومه</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تبعیت بعد خانوار در منظومه از متناظر استانی و کشوری ( 3.2 نفر عضو در هر خانوار )</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وجود نسبت جنسی تقریباً متعادل در سطح منظومه ( 101 )</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افزایش نرخ رشد جمعیت روستایی طی مقطع آماری 95-1390 به 0.55 درصد در مقایسه با رشد منفی جمعیت در دوره آماری قبل </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بالا بودن نرخ سواد در میان مردن روستایی ( 86.3  درصد ) </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یکپارچگی اجتماعی و فرهنگی جمعیت ساکن منظومه از نظر زبان و مذهب</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عدم وجود اختلافات و درگیری قومی و فرهنگی گسترده در سطح منظومه</a:t>
                      </a: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3388794542"/>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sz="3200" dirty="0" smtClean="0">
                <a:cs typeface="B Koodak" panose="00000700000000000000" pitchFamily="2" charset="-78"/>
              </a:rPr>
              <a:t>6-قابلیت ها</a:t>
            </a:r>
            <a:endParaRPr lang="en-US" sz="3200" dirty="0">
              <a:cs typeface="B Koodak" panose="00000700000000000000" pitchFamily="2" charset="-78"/>
            </a:endParaRPr>
          </a:p>
        </p:txBody>
      </p:sp>
      <p:sp>
        <p:nvSpPr>
          <p:cNvPr id="4" name="Rectangle 3"/>
          <p:cNvSpPr/>
          <p:nvPr/>
        </p:nvSpPr>
        <p:spPr>
          <a:xfrm>
            <a:off x="6592701" y="1295400"/>
            <a:ext cx="1276311" cy="369332"/>
          </a:xfrm>
          <a:prstGeom prst="rect">
            <a:avLst/>
          </a:prstGeom>
        </p:spPr>
        <p:txBody>
          <a:bodyPr wrap="none">
            <a:spAutoFit/>
          </a:bodyPr>
          <a:lstStyle/>
          <a:p>
            <a:pPr algn="just" rtl="1"/>
            <a:r>
              <a:rPr lang="fa-IR" dirty="0" smtClean="0">
                <a:cs typeface="B Koodak" panose="00000700000000000000" pitchFamily="2" charset="-78"/>
              </a:rPr>
              <a:t>4-6</a:t>
            </a:r>
            <a:r>
              <a:rPr lang="fa-IR" dirty="0">
                <a:cs typeface="B Koodak" panose="00000700000000000000" pitchFamily="2" charset="-78"/>
              </a:rPr>
              <a:t>: اقتصادی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1342758545"/>
              </p:ext>
            </p:extLst>
          </p:nvPr>
        </p:nvGraphicFramePr>
        <p:xfrm>
          <a:off x="304800" y="1676401"/>
          <a:ext cx="8534400" cy="5059680"/>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3000946364"/>
                    </a:ext>
                  </a:extLst>
                </a:gridCol>
                <a:gridCol w="4267200">
                  <a:extLst>
                    <a:ext uri="{9D8B030D-6E8A-4147-A177-3AD203B41FA5}">
                      <a16:colId xmlns:a16="http://schemas.microsoft.com/office/drawing/2014/main" val="1967692155"/>
                    </a:ext>
                  </a:extLst>
                </a:gridCol>
              </a:tblGrid>
              <a:tr h="346177">
                <a:tc>
                  <a:txBody>
                    <a:bodyPr/>
                    <a:lstStyle/>
                    <a:p>
                      <a:pPr algn="ctr"/>
                      <a:r>
                        <a:rPr lang="fa-IR" sz="2000" dirty="0" smtClean="0">
                          <a:cs typeface="B Mitra" panose="00000400000000000000" pitchFamily="2" charset="-78"/>
                        </a:rPr>
                        <a:t>منظومه باغ حلی</a:t>
                      </a:r>
                      <a:endParaRPr lang="en-US" sz="2000" dirty="0">
                        <a:cs typeface="B Mitra" panose="00000400000000000000" pitchFamily="2" charset="-78"/>
                      </a:endParaRPr>
                    </a:p>
                  </a:txBody>
                  <a:tcPr/>
                </a:tc>
                <a:tc>
                  <a:txBody>
                    <a:bodyPr/>
                    <a:lstStyle/>
                    <a:p>
                      <a:pPr algn="ctr"/>
                      <a:r>
                        <a:rPr lang="fa-IR" sz="2000" dirty="0" smtClean="0">
                          <a:cs typeface="B Mitra" panose="00000400000000000000" pitchFamily="2" charset="-78"/>
                        </a:rPr>
                        <a:t>منظومه مرکزی</a:t>
                      </a:r>
                      <a:endParaRPr lang="en-US" sz="2000" dirty="0">
                        <a:cs typeface="B Mitra" panose="00000400000000000000" pitchFamily="2" charset="-78"/>
                      </a:endParaRPr>
                    </a:p>
                  </a:txBody>
                  <a:tcPr/>
                </a:tc>
                <a:extLst>
                  <a:ext uri="{0D108BD9-81ED-4DB2-BD59-A6C34878D82A}">
                    <a16:rowId xmlns:a16="http://schemas.microsoft.com/office/drawing/2014/main" val="1245825466"/>
                  </a:ext>
                </a:extLst>
              </a:tr>
              <a:tr h="4606822">
                <a:tc>
                  <a:txBody>
                    <a:bodyPr/>
                    <a:lstStyle/>
                    <a:p>
                      <a:pPr marL="285750" indent="-285750" algn="justLow" rtl="1">
                        <a:buFont typeface="Arial" panose="020B0604020202020204" pitchFamily="34" charset="0"/>
                        <a:buChar char="•"/>
                      </a:pPr>
                      <a:r>
                        <a:rPr lang="fa-IR" sz="2000" dirty="0" smtClean="0">
                          <a:cs typeface="B Mitra" panose="00000400000000000000" pitchFamily="2" charset="-78"/>
                        </a:rPr>
                        <a:t>غلبه فعالیت های بخش کشاورزی (فعالیتهای زراعی، باغداری، دامداری و زنبورداری ) در ساختار اقتصادی بخش باغ حلی</a:t>
                      </a:r>
                    </a:p>
                    <a:p>
                      <a:pPr marL="285750" indent="-285750" algn="justLow" rtl="1">
                        <a:buFont typeface="Arial" panose="020B0604020202020204" pitchFamily="34" charset="0"/>
                        <a:buChar char="•"/>
                      </a:pPr>
                      <a:r>
                        <a:rPr lang="fa-IR" sz="2000" dirty="0" smtClean="0">
                          <a:cs typeface="B Mitra" panose="00000400000000000000" pitchFamily="2" charset="-78"/>
                        </a:rPr>
                        <a:t>تعدد و تنوع فعالیتهای کشاورزی در منظومه</a:t>
                      </a:r>
                    </a:p>
                    <a:p>
                      <a:pPr marL="285750" indent="-285750" algn="justLow" rtl="1">
                        <a:buFont typeface="Arial" panose="020B0604020202020204" pitchFamily="34" charset="0"/>
                        <a:buChar char="•"/>
                      </a:pPr>
                      <a:r>
                        <a:rPr lang="fa-IR" sz="2000" dirty="0" smtClean="0">
                          <a:cs typeface="B Mitra" panose="00000400000000000000" pitchFamily="2" charset="-78"/>
                        </a:rPr>
                        <a:t>تولیدات باغی با کیفیت مطلوب که می تواند به صورت برند در سطح ملی و فراملی عمل نماید از جمله محصول سیب در روستاهای گوزلدره سفلی، خرمدرق و...</a:t>
                      </a:r>
                    </a:p>
                    <a:p>
                      <a:pPr marL="285750" indent="-285750" algn="justLow" rtl="1">
                        <a:buFont typeface="Arial" panose="020B0604020202020204" pitchFamily="34" charset="0"/>
                        <a:buChar char="•"/>
                      </a:pPr>
                      <a:r>
                        <a:rPr lang="fa-IR" sz="2000" dirty="0" smtClean="0">
                          <a:cs typeface="B Mitra" panose="00000400000000000000" pitchFamily="2" charset="-78"/>
                        </a:rPr>
                        <a:t>دسترسی به نیروی کار بالقوه و بالفعل</a:t>
                      </a:r>
                    </a:p>
                    <a:p>
                      <a:pPr marL="285750" indent="-285750" algn="justLow" rtl="1">
                        <a:buFont typeface="Arial" panose="020B0604020202020204" pitchFamily="34" charset="0"/>
                        <a:buChar char="•"/>
                      </a:pPr>
                      <a:r>
                        <a:rPr lang="fa-IR" sz="2000" dirty="0" smtClean="0">
                          <a:cs typeface="B Mitra" panose="00000400000000000000" pitchFamily="2" charset="-78"/>
                        </a:rPr>
                        <a:t>وجود پیشینه کشاورزی و خصوصاً دامداری و باغداری در منظومه</a:t>
                      </a:r>
                    </a:p>
                    <a:p>
                      <a:pPr marL="285750" indent="-285750" algn="justLow" rtl="1">
                        <a:buFont typeface="Arial" panose="020B0604020202020204" pitchFamily="34" charset="0"/>
                        <a:buChar char="•"/>
                      </a:pPr>
                      <a:r>
                        <a:rPr lang="fa-IR" sz="2000" dirty="0" smtClean="0">
                          <a:cs typeface="B Mitra" panose="00000400000000000000" pitchFamily="2" charset="-78"/>
                        </a:rPr>
                        <a:t>وجود مراتع و قابلیت توسعه فعالیتهای دامداری، پرورش گیاهان دارویی، توسعه فعالیتهای زنبورداری</a:t>
                      </a:r>
                    </a:p>
                    <a:p>
                      <a:pPr marL="285750" indent="-285750" algn="justLow" rtl="1">
                        <a:buFont typeface="Arial" panose="020B0604020202020204" pitchFamily="34" charset="0"/>
                        <a:buChar char="•"/>
                      </a:pPr>
                      <a:r>
                        <a:rPr lang="fa-IR" sz="2000" dirty="0" smtClean="0">
                          <a:cs typeface="B Mitra" panose="00000400000000000000" pitchFamily="2" charset="-78"/>
                        </a:rPr>
                        <a:t>تنوع نسبی در تولیدات زراعی، باغی و دامی</a:t>
                      </a:r>
                    </a:p>
                    <a:p>
                      <a:pPr algn="justLow" rtl="1"/>
                      <a:endParaRPr lang="en-US" sz="2000" dirty="0">
                        <a:cs typeface="B Mitra" panose="00000400000000000000" pitchFamily="2" charset="-78"/>
                      </a:endParaRPr>
                    </a:p>
                  </a:txBody>
                  <a:tcPr/>
                </a:tc>
                <a:tc>
                  <a:txBody>
                    <a:bodyPr/>
                    <a:lstStyle/>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غلبه فعالیت های بخش کشاورزی (فعالیتهای زراعی، باغداری، دامداری و زنبورداری ) در ساختار اقتصادی بخش مرکزی سلطانیه</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تنوع نسبی در تولیدات زراعی، باغی و دامی</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تولیدات باغی با کیفیت مطلوب و امکان ایجاد صنایع تبدیلی  در منطقه</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تولیدات باغی با کیفیت مطلوب با قابلیت ارائه به صورت برند در سطح ملی و فراملی (  از جمله محصول سیب در روستاهای سنبل آباد، ویر و... )</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دسترسی به نیروی کار بالقوه و بالفعل</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وجود پیشینه کشاورزی و خصوصاً دامداری و باغداری در منظومه</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وجود مراتع و قابلیت توسعه فعالیتهای دامداری، پرورش گیاهان دارویی، توسعه فعالیتهای زنبورداری</a:t>
                      </a: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3329607077"/>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sz="3200" dirty="0" smtClean="0">
                <a:cs typeface="B Koodak" panose="00000700000000000000" pitchFamily="2" charset="-78"/>
              </a:rPr>
              <a:t>6-قابلیت ها</a:t>
            </a:r>
            <a:endParaRPr lang="en-US" sz="3200" dirty="0">
              <a:cs typeface="B Koodak" panose="00000700000000000000" pitchFamily="2" charset="-78"/>
            </a:endParaRPr>
          </a:p>
        </p:txBody>
      </p:sp>
      <p:sp>
        <p:nvSpPr>
          <p:cNvPr id="4" name="Rectangle 3"/>
          <p:cNvSpPr/>
          <p:nvPr/>
        </p:nvSpPr>
        <p:spPr>
          <a:xfrm>
            <a:off x="6388319" y="1295400"/>
            <a:ext cx="1685077" cy="369332"/>
          </a:xfrm>
          <a:prstGeom prst="rect">
            <a:avLst/>
          </a:prstGeom>
        </p:spPr>
        <p:txBody>
          <a:bodyPr wrap="none">
            <a:spAutoFit/>
          </a:bodyPr>
          <a:lstStyle/>
          <a:p>
            <a:pPr algn="just" rtl="1"/>
            <a:r>
              <a:rPr lang="fa-IR" dirty="0" smtClean="0">
                <a:cs typeface="B Koodak" panose="00000700000000000000" pitchFamily="2" charset="-78"/>
              </a:rPr>
              <a:t>4-6</a:t>
            </a:r>
            <a:r>
              <a:rPr lang="fa-IR" dirty="0">
                <a:cs typeface="B Koodak" panose="00000700000000000000" pitchFamily="2" charset="-78"/>
              </a:rPr>
              <a:t>: </a:t>
            </a:r>
            <a:r>
              <a:rPr lang="fa-IR" dirty="0" smtClean="0">
                <a:cs typeface="B Koodak" panose="00000700000000000000" pitchFamily="2" charset="-78"/>
              </a:rPr>
              <a:t>ادامه اقتصادی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2974935742"/>
              </p:ext>
            </p:extLst>
          </p:nvPr>
        </p:nvGraphicFramePr>
        <p:xfrm>
          <a:off x="304800" y="1676401"/>
          <a:ext cx="8534400" cy="5003062"/>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3000946364"/>
                    </a:ext>
                  </a:extLst>
                </a:gridCol>
                <a:gridCol w="4267200">
                  <a:extLst>
                    <a:ext uri="{9D8B030D-6E8A-4147-A177-3AD203B41FA5}">
                      <a16:colId xmlns:a16="http://schemas.microsoft.com/office/drawing/2014/main" val="1967692155"/>
                    </a:ext>
                  </a:extLst>
                </a:gridCol>
              </a:tblGrid>
              <a:tr h="346177">
                <a:tc>
                  <a:txBody>
                    <a:bodyPr/>
                    <a:lstStyle/>
                    <a:p>
                      <a:pPr algn="ctr"/>
                      <a:r>
                        <a:rPr lang="fa-IR" sz="2000" dirty="0" smtClean="0">
                          <a:cs typeface="B Mitra" panose="00000400000000000000" pitchFamily="2" charset="-78"/>
                        </a:rPr>
                        <a:t>منظومه باغ حلی</a:t>
                      </a:r>
                      <a:endParaRPr lang="en-US" sz="2000" dirty="0">
                        <a:cs typeface="B Mitra" panose="00000400000000000000" pitchFamily="2" charset="-78"/>
                      </a:endParaRPr>
                    </a:p>
                  </a:txBody>
                  <a:tcPr/>
                </a:tc>
                <a:tc>
                  <a:txBody>
                    <a:bodyPr/>
                    <a:lstStyle/>
                    <a:p>
                      <a:pPr algn="ctr"/>
                      <a:r>
                        <a:rPr lang="fa-IR" sz="2000" dirty="0" smtClean="0">
                          <a:cs typeface="B Mitra" panose="00000400000000000000" pitchFamily="2" charset="-78"/>
                        </a:rPr>
                        <a:t>منظومه مرکزی</a:t>
                      </a:r>
                      <a:endParaRPr lang="en-US" sz="2000" dirty="0">
                        <a:cs typeface="B Mitra" panose="00000400000000000000" pitchFamily="2" charset="-78"/>
                      </a:endParaRPr>
                    </a:p>
                  </a:txBody>
                  <a:tcPr/>
                </a:tc>
                <a:extLst>
                  <a:ext uri="{0D108BD9-81ED-4DB2-BD59-A6C34878D82A}">
                    <a16:rowId xmlns:a16="http://schemas.microsoft.com/office/drawing/2014/main" val="1245825466"/>
                  </a:ext>
                </a:extLst>
              </a:tr>
              <a:tr h="4606822">
                <a:tc>
                  <a:txBody>
                    <a:bodyPr/>
                    <a:lstStyle/>
                    <a:p>
                      <a:pPr marL="285750" indent="-285750" algn="justLow" rtl="1">
                        <a:buFont typeface="Arial" panose="020B0604020202020204" pitchFamily="34" charset="0"/>
                        <a:buChar char="•"/>
                      </a:pPr>
                      <a:r>
                        <a:rPr lang="fa-IR" sz="2000" dirty="0" smtClean="0">
                          <a:cs typeface="B Mitra" panose="00000400000000000000" pitchFamily="2" charset="-78"/>
                        </a:rPr>
                        <a:t>وجود منابع آبی مناسب شامل آبهای سطحی و زیرزمینی</a:t>
                      </a:r>
                    </a:p>
                    <a:p>
                      <a:pPr marL="285750" indent="-285750" algn="justLow" rtl="1">
                        <a:buFont typeface="Arial" panose="020B0604020202020204" pitchFamily="34" charset="0"/>
                        <a:buChar char="•"/>
                      </a:pPr>
                      <a:r>
                        <a:rPr lang="fa-IR" sz="2000" dirty="0" smtClean="0">
                          <a:cs typeface="B Mitra" panose="00000400000000000000" pitchFamily="2" charset="-78"/>
                        </a:rPr>
                        <a:t>قابلیت مناسب خاک برای فعالیتهای کشاورزی</a:t>
                      </a:r>
                    </a:p>
                    <a:p>
                      <a:pPr marL="285750" indent="-285750" algn="justLow" rtl="1">
                        <a:buFont typeface="Arial" panose="020B0604020202020204" pitchFamily="34" charset="0"/>
                        <a:buChar char="•"/>
                      </a:pPr>
                      <a:r>
                        <a:rPr lang="fa-IR" sz="2000" dirty="0" smtClean="0">
                          <a:cs typeface="B Mitra" panose="00000400000000000000" pitchFamily="2" charset="-78"/>
                        </a:rPr>
                        <a:t>موقعیت ارتباطی مناسب در بخش میانی منظومه به سبب وجود شریانهای ارتباطی مهم و اساسی</a:t>
                      </a:r>
                    </a:p>
                    <a:p>
                      <a:pPr marL="285750" indent="-285750" algn="justLow" rtl="1">
                        <a:buFont typeface="Arial" panose="020B0604020202020204" pitchFamily="34" charset="0"/>
                        <a:buChar char="•"/>
                      </a:pPr>
                      <a:r>
                        <a:rPr lang="fa-IR" sz="2000" dirty="0" smtClean="0">
                          <a:cs typeface="B Mitra" panose="00000400000000000000" pitchFamily="2" charset="-78"/>
                        </a:rPr>
                        <a:t>وجود سیلوی قره بلاغ</a:t>
                      </a:r>
                    </a:p>
                    <a:p>
                      <a:pPr marL="285750" indent="-285750" algn="justLow" rtl="1">
                        <a:buFont typeface="Arial" panose="020B0604020202020204" pitchFamily="34" charset="0"/>
                        <a:buChar char="•"/>
                      </a:pPr>
                      <a:r>
                        <a:rPr lang="fa-IR" sz="2000" dirty="0" smtClean="0">
                          <a:cs typeface="B Mitra" panose="00000400000000000000" pitchFamily="2" charset="-78"/>
                        </a:rPr>
                        <a:t>وجود کارگاههای رشته بری در برخی از روستاها از جمله روستاهای گوزلدره سفلی</a:t>
                      </a:r>
                    </a:p>
                  </a:txBody>
                  <a:tcPr/>
                </a:tc>
                <a:tc>
                  <a:txBody>
                    <a:bodyPr/>
                    <a:lstStyle/>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وجود منابع آبی مناسب ( کافی و لازم ) شامل آبهای سطحی ( عبور رودخانه زنجانرود از میانه منظومه ) و زیرزمینی (592 حلقه چاه مجاز و حلقه چاه غیر مجاز در منظومه ، 527 دهنه چشمه،  38 رشته قنات در بخش غربی و جنوب غربی )</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قابلیت مناسب خاک برای فعالیتهای کشاورزی</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موقعیت ارتباطی مناسب در بخش میانی منظومه به سبب وجود شریانهای ارتباطی مهم و اساسی</a:t>
                      </a:r>
                    </a:p>
                    <a:p>
                      <a:pPr marL="285750" lvl="0" indent="-285750" algn="justLow" rtl="1">
                        <a:buFont typeface="Arial" panose="020B0604020202020204" pitchFamily="34" charset="0"/>
                        <a:buChar char="•"/>
                      </a:pPr>
                      <a:endParaRPr lang="ar-SA" sz="2000" kern="1200" dirty="0" smtClean="0">
                        <a:solidFill>
                          <a:schemeClr val="dk1"/>
                        </a:solidFill>
                        <a:effectLst/>
                        <a:latin typeface="+mn-lt"/>
                        <a:ea typeface="+mn-ea"/>
                        <a:cs typeface="B Mitra" panose="00000400000000000000" pitchFamily="2" charset="-78"/>
                      </a:endParaRP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2713851183"/>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sz="3200" dirty="0" smtClean="0">
                <a:cs typeface="B Koodak" panose="00000700000000000000" pitchFamily="2" charset="-78"/>
              </a:rPr>
              <a:t>6-قابلیت ها</a:t>
            </a:r>
            <a:endParaRPr lang="en-US" sz="3200" dirty="0">
              <a:cs typeface="B Koodak" panose="00000700000000000000" pitchFamily="2" charset="-78"/>
            </a:endParaRPr>
          </a:p>
        </p:txBody>
      </p:sp>
      <p:sp>
        <p:nvSpPr>
          <p:cNvPr id="4" name="Rectangle 3"/>
          <p:cNvSpPr/>
          <p:nvPr/>
        </p:nvSpPr>
        <p:spPr>
          <a:xfrm>
            <a:off x="6388319" y="1295400"/>
            <a:ext cx="1685077" cy="369332"/>
          </a:xfrm>
          <a:prstGeom prst="rect">
            <a:avLst/>
          </a:prstGeom>
        </p:spPr>
        <p:txBody>
          <a:bodyPr wrap="none">
            <a:spAutoFit/>
          </a:bodyPr>
          <a:lstStyle/>
          <a:p>
            <a:pPr algn="just" rtl="1"/>
            <a:r>
              <a:rPr lang="fa-IR" dirty="0" smtClean="0">
                <a:cs typeface="B Koodak" panose="00000700000000000000" pitchFamily="2" charset="-78"/>
              </a:rPr>
              <a:t>4-6</a:t>
            </a:r>
            <a:r>
              <a:rPr lang="fa-IR" dirty="0">
                <a:cs typeface="B Koodak" panose="00000700000000000000" pitchFamily="2" charset="-78"/>
              </a:rPr>
              <a:t>: </a:t>
            </a:r>
            <a:r>
              <a:rPr lang="fa-IR" dirty="0" smtClean="0">
                <a:cs typeface="B Koodak" panose="00000700000000000000" pitchFamily="2" charset="-78"/>
              </a:rPr>
              <a:t>ادامه اقتصادی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2487785554"/>
              </p:ext>
            </p:extLst>
          </p:nvPr>
        </p:nvGraphicFramePr>
        <p:xfrm>
          <a:off x="304800" y="1676401"/>
          <a:ext cx="8534400" cy="5003062"/>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3000946364"/>
                    </a:ext>
                  </a:extLst>
                </a:gridCol>
                <a:gridCol w="4267200">
                  <a:extLst>
                    <a:ext uri="{9D8B030D-6E8A-4147-A177-3AD203B41FA5}">
                      <a16:colId xmlns:a16="http://schemas.microsoft.com/office/drawing/2014/main" val="1967692155"/>
                    </a:ext>
                  </a:extLst>
                </a:gridCol>
              </a:tblGrid>
              <a:tr h="346177">
                <a:tc>
                  <a:txBody>
                    <a:bodyPr/>
                    <a:lstStyle/>
                    <a:p>
                      <a:pPr algn="ctr"/>
                      <a:r>
                        <a:rPr lang="fa-IR" sz="2000" dirty="0" smtClean="0">
                          <a:cs typeface="B Mitra" panose="00000400000000000000" pitchFamily="2" charset="-78"/>
                        </a:rPr>
                        <a:t>منظومه باغ حلی</a:t>
                      </a:r>
                      <a:endParaRPr lang="en-US" sz="2000" dirty="0">
                        <a:cs typeface="B Mitra" panose="00000400000000000000" pitchFamily="2" charset="-78"/>
                      </a:endParaRPr>
                    </a:p>
                  </a:txBody>
                  <a:tcPr/>
                </a:tc>
                <a:tc>
                  <a:txBody>
                    <a:bodyPr/>
                    <a:lstStyle/>
                    <a:p>
                      <a:pPr algn="ctr"/>
                      <a:r>
                        <a:rPr lang="fa-IR" sz="2000" dirty="0" smtClean="0">
                          <a:cs typeface="B Mitra" panose="00000400000000000000" pitchFamily="2" charset="-78"/>
                        </a:rPr>
                        <a:t>منظومه مرکزی</a:t>
                      </a:r>
                      <a:endParaRPr lang="en-US" sz="2000" dirty="0">
                        <a:cs typeface="B Mitra" panose="00000400000000000000" pitchFamily="2" charset="-78"/>
                      </a:endParaRPr>
                    </a:p>
                  </a:txBody>
                  <a:tcPr/>
                </a:tc>
                <a:extLst>
                  <a:ext uri="{0D108BD9-81ED-4DB2-BD59-A6C34878D82A}">
                    <a16:rowId xmlns:a16="http://schemas.microsoft.com/office/drawing/2014/main" val="1245825466"/>
                  </a:ext>
                </a:extLst>
              </a:tr>
              <a:tr h="4606822">
                <a:tc>
                  <a:txBody>
                    <a:bodyPr/>
                    <a:lstStyle/>
                    <a:p>
                      <a:pPr marL="285750" indent="-285750" algn="justLow" rtl="1">
                        <a:buFont typeface="Arial" panose="020B0604020202020204" pitchFamily="34" charset="0"/>
                        <a:buChar char="•"/>
                      </a:pPr>
                      <a:r>
                        <a:rPr lang="fa-IR" sz="2000" dirty="0" smtClean="0">
                          <a:cs typeface="B Mitra" panose="00000400000000000000" pitchFamily="2" charset="-78"/>
                        </a:rPr>
                        <a:t>وجود کارگاههای رشته بری در برخی از روستاها از جمله روستاهای گوزلدره سفلی</a:t>
                      </a:r>
                    </a:p>
                    <a:p>
                      <a:pPr marL="285750" indent="-285750" algn="justLow" rtl="1">
                        <a:buFont typeface="Arial" panose="020B0604020202020204" pitchFamily="34" charset="0"/>
                        <a:buChar char="•"/>
                      </a:pPr>
                      <a:r>
                        <a:rPr lang="fa-IR" sz="2000" dirty="0" smtClean="0">
                          <a:cs typeface="B Mitra" panose="00000400000000000000" pitchFamily="2" charset="-78"/>
                        </a:rPr>
                        <a:t>تولید محصولات باغی با کیفیت بالا از جمله محصول سیب</a:t>
                      </a:r>
                    </a:p>
                    <a:p>
                      <a:pPr marL="285750" indent="-285750" algn="justLow" rtl="1">
                        <a:buFont typeface="Arial" panose="020B0604020202020204" pitchFamily="34" charset="0"/>
                        <a:buChar char="•"/>
                      </a:pPr>
                      <a:r>
                        <a:rPr lang="fa-IR" sz="2000" dirty="0" smtClean="0">
                          <a:cs typeface="B Mitra" panose="00000400000000000000" pitchFamily="2" charset="-78"/>
                        </a:rPr>
                        <a:t>وجود صنایع کارخانه ای در امتداد جاده ارتباطی و امکان فعالیت برای فعالین اقتصادی منظومه</a:t>
                      </a:r>
                    </a:p>
                    <a:p>
                      <a:pPr marL="285750" indent="-285750" algn="justLow" rtl="1">
                        <a:buFont typeface="Arial" panose="020B0604020202020204" pitchFamily="34" charset="0"/>
                        <a:buChar char="•"/>
                      </a:pPr>
                      <a:r>
                        <a:rPr lang="fa-IR" sz="2000" dirty="0" smtClean="0">
                          <a:cs typeface="B Mitra" panose="00000400000000000000" pitchFamily="2" charset="-78"/>
                        </a:rPr>
                        <a:t>وجود نیروی متخصص در زمینه برخی از فعالیتهای صنعتی از جمله صنایع غذایی (رشته بری)، تولید البسه</a:t>
                      </a:r>
                    </a:p>
                    <a:p>
                      <a:pPr marL="285750" indent="-285750" algn="justLow" rtl="1">
                        <a:buFont typeface="Arial" panose="020B0604020202020204" pitchFamily="34" charset="0"/>
                        <a:buChar char="•"/>
                      </a:pPr>
                      <a:r>
                        <a:rPr lang="fa-IR" sz="2000" dirty="0" smtClean="0">
                          <a:cs typeface="B Mitra" panose="00000400000000000000" pitchFamily="2" charset="-78"/>
                        </a:rPr>
                        <a:t>وجود معادن مهم با ظرفیت بالای تولید مانند معدن جهان نمای سرخه دیزج </a:t>
                      </a:r>
                    </a:p>
                    <a:p>
                      <a:pPr algn="justLow" rtl="1"/>
                      <a:endParaRPr lang="en-US" sz="2000" dirty="0">
                        <a:cs typeface="B Mitra" panose="00000400000000000000" pitchFamily="2" charset="-78"/>
                      </a:endParaRPr>
                    </a:p>
                  </a:txBody>
                  <a:tcPr/>
                </a:tc>
                <a:tc>
                  <a:txBody>
                    <a:bodyPr/>
                    <a:lstStyle/>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وجود کارگاههای رشته بری در برخی از روستاهای منظومه </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وجود شرکت مرغک به عنوان بزرگترین شرکت تولید جوجه یکروزه در کشور</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وجود صنایع کارخانه ای در امتداد جاده ارتباطی و امکان فعالیت برای فعالین اقتصادی منظومه</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وجود نیروی متخصص در زینه برخی از فعالیتهای صنعتی از جمله صنایع غذایی (رشته بری)، تولید البسه</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وجود معادن مهم با ظرفیت بالای تولید در روستای ترکانده، اسد آباد، قیاسیه و.. </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نزدیکی منظومه به مرکز استان</a:t>
                      </a: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574556746"/>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706" y="219302"/>
            <a:ext cx="8229600" cy="685800"/>
          </a:xfrm>
        </p:spPr>
        <p:txBody>
          <a:bodyPr>
            <a:normAutofit/>
          </a:bodyPr>
          <a:lstStyle/>
          <a:p>
            <a:pPr algn="r" rtl="1"/>
            <a:r>
              <a:rPr lang="fa-IR" sz="3200" dirty="0" smtClean="0">
                <a:cs typeface="B Koodak" panose="00000700000000000000" pitchFamily="2" charset="-78"/>
              </a:rPr>
              <a:t>6-قابلیت ها</a:t>
            </a:r>
            <a:endParaRPr lang="en-US" sz="3200" dirty="0">
              <a:cs typeface="B Koodak" panose="00000700000000000000" pitchFamily="2" charset="-78"/>
            </a:endParaRPr>
          </a:p>
        </p:txBody>
      </p:sp>
      <p:sp>
        <p:nvSpPr>
          <p:cNvPr id="4" name="Rectangle 3"/>
          <p:cNvSpPr/>
          <p:nvPr/>
        </p:nvSpPr>
        <p:spPr>
          <a:xfrm>
            <a:off x="6781800" y="849869"/>
            <a:ext cx="1478289" cy="369332"/>
          </a:xfrm>
          <a:prstGeom prst="rect">
            <a:avLst/>
          </a:prstGeom>
        </p:spPr>
        <p:txBody>
          <a:bodyPr wrap="none">
            <a:spAutoFit/>
          </a:bodyPr>
          <a:lstStyle/>
          <a:p>
            <a:pPr algn="just" rtl="1"/>
            <a:r>
              <a:rPr lang="fa-IR" dirty="0" smtClean="0">
                <a:cs typeface="B Koodak" panose="00000700000000000000" pitchFamily="2" charset="-78"/>
              </a:rPr>
              <a:t>6-6</a:t>
            </a:r>
            <a:r>
              <a:rPr lang="fa-IR" dirty="0">
                <a:cs typeface="B Koodak" panose="00000700000000000000" pitchFamily="2" charset="-78"/>
              </a:rPr>
              <a:t>: گردشگری</a:t>
            </a:r>
            <a:endParaRPr lang="en-US" dirty="0">
              <a:cs typeface="B Koodak" panose="00000700000000000000" pitchFamily="2" charset="-78"/>
            </a:endParaRPr>
          </a:p>
        </p:txBody>
      </p:sp>
      <p:cxnSp>
        <p:nvCxnSpPr>
          <p:cNvPr id="5" name="Straight Connector 4"/>
          <p:cNvCxnSpPr/>
          <p:nvPr/>
        </p:nvCxnSpPr>
        <p:spPr>
          <a:xfrm flipH="1">
            <a:off x="648162" y="7620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3939836924"/>
              </p:ext>
            </p:extLst>
          </p:nvPr>
        </p:nvGraphicFramePr>
        <p:xfrm>
          <a:off x="76200" y="1196110"/>
          <a:ext cx="8987906" cy="559153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000946364"/>
                    </a:ext>
                  </a:extLst>
                </a:gridCol>
                <a:gridCol w="4873106">
                  <a:extLst>
                    <a:ext uri="{9D8B030D-6E8A-4147-A177-3AD203B41FA5}">
                      <a16:colId xmlns:a16="http://schemas.microsoft.com/office/drawing/2014/main" val="1967692155"/>
                    </a:ext>
                  </a:extLst>
                </a:gridCol>
              </a:tblGrid>
              <a:tr h="390398">
                <a:tc>
                  <a:txBody>
                    <a:bodyPr/>
                    <a:lstStyle/>
                    <a:p>
                      <a:pPr algn="ctr"/>
                      <a:r>
                        <a:rPr lang="fa-IR" sz="2000" dirty="0" smtClean="0">
                          <a:cs typeface="B Mitra" panose="00000400000000000000" pitchFamily="2" charset="-78"/>
                        </a:rPr>
                        <a:t>منظومه باغ حلی</a:t>
                      </a:r>
                      <a:endParaRPr lang="en-US" sz="2000" dirty="0">
                        <a:cs typeface="B Mitra" panose="00000400000000000000" pitchFamily="2" charset="-78"/>
                      </a:endParaRPr>
                    </a:p>
                  </a:txBody>
                  <a:tcPr/>
                </a:tc>
                <a:tc>
                  <a:txBody>
                    <a:bodyPr/>
                    <a:lstStyle/>
                    <a:p>
                      <a:pPr algn="ctr"/>
                      <a:r>
                        <a:rPr lang="fa-IR" sz="2000" dirty="0" smtClean="0">
                          <a:cs typeface="B Mitra" panose="00000400000000000000" pitchFamily="2" charset="-78"/>
                        </a:rPr>
                        <a:t>منظومه مرکزی</a:t>
                      </a:r>
                      <a:endParaRPr lang="en-US" sz="2000" dirty="0">
                        <a:cs typeface="B Mitra" panose="00000400000000000000" pitchFamily="2" charset="-78"/>
                      </a:endParaRPr>
                    </a:p>
                  </a:txBody>
                  <a:tcPr/>
                </a:tc>
                <a:extLst>
                  <a:ext uri="{0D108BD9-81ED-4DB2-BD59-A6C34878D82A}">
                    <a16:rowId xmlns:a16="http://schemas.microsoft.com/office/drawing/2014/main" val="1245825466"/>
                  </a:ext>
                </a:extLst>
              </a:tr>
              <a:tr h="5195292">
                <a:tc>
                  <a:txBody>
                    <a:bodyPr/>
                    <a:lstStyle/>
                    <a:p>
                      <a:pPr marL="285750" indent="-285750" algn="justLow" rtl="1">
                        <a:buFont typeface="Arial" panose="020B0604020202020204" pitchFamily="34" charset="0"/>
                        <a:buChar char="•"/>
                      </a:pPr>
                      <a:r>
                        <a:rPr lang="fa-IR" sz="2000" dirty="0" smtClean="0">
                          <a:cs typeface="B Mitra" panose="00000400000000000000" pitchFamily="2" charset="-78"/>
                        </a:rPr>
                        <a:t>مناسب بودن شرایط اقلیم آساش از منظر گردشگری طی ماه های خرداد تا مهرماه  جهت حضور گردشگران</a:t>
                      </a:r>
                    </a:p>
                    <a:p>
                      <a:pPr marL="285750" indent="-285750" algn="justLow" rtl="1">
                        <a:buFont typeface="Arial" panose="020B0604020202020204" pitchFamily="34" charset="0"/>
                        <a:buChar char="•"/>
                      </a:pPr>
                      <a:r>
                        <a:rPr lang="fa-IR" sz="2000" dirty="0" smtClean="0">
                          <a:cs typeface="B Mitra" panose="00000400000000000000" pitchFamily="2" charset="-78"/>
                        </a:rPr>
                        <a:t>وجود چشم اندازهای منحصر به فرد طبیعی به ویژه در بخش های کوهستانی منظومه با پوشش مرتعی</a:t>
                      </a:r>
                    </a:p>
                    <a:p>
                      <a:pPr marL="285750" indent="-285750" algn="justLow" rtl="1">
                        <a:buFont typeface="Arial" panose="020B0604020202020204" pitchFamily="34" charset="0"/>
                        <a:buChar char="•"/>
                      </a:pPr>
                      <a:r>
                        <a:rPr lang="fa-IR" sz="2000" dirty="0" smtClean="0">
                          <a:cs typeface="B Mitra" panose="00000400000000000000" pitchFamily="2" charset="-78"/>
                        </a:rPr>
                        <a:t>تمایل جامعه محلی جهت توسعه فعالیت های گردشگری روستایی و بوم گردی</a:t>
                      </a:r>
                    </a:p>
                    <a:p>
                      <a:pPr marL="285750" indent="-285750" algn="justLow" rtl="1">
                        <a:buFont typeface="Arial" panose="020B0604020202020204" pitchFamily="34" charset="0"/>
                        <a:buChar char="•"/>
                      </a:pPr>
                      <a:r>
                        <a:rPr lang="fa-IR" sz="2000" dirty="0" smtClean="0">
                          <a:cs typeface="B Mitra" panose="00000400000000000000" pitchFamily="2" charset="-78"/>
                        </a:rPr>
                        <a:t>همجواری با شهر سلطانیه و جاذبه های گردشگری این شهر ( گنبد سلطانیه ) و امکان بهره برداری از جاذبه های گردشگری این شهر در پیوند با جاذبه های اکوتوریستی منظومه باغ حلی</a:t>
                      </a:r>
                    </a:p>
                    <a:p>
                      <a:pPr marL="285750" indent="-285750" algn="justLow" rtl="1">
                        <a:buFont typeface="Arial" panose="020B0604020202020204" pitchFamily="34" charset="0"/>
                        <a:buChar char="•"/>
                      </a:pPr>
                      <a:r>
                        <a:rPr lang="fa-IR" sz="2000" dirty="0" smtClean="0">
                          <a:cs typeface="B Mitra" panose="00000400000000000000" pitchFamily="2" charset="-78"/>
                        </a:rPr>
                        <a:t>امکان سرمایه گذاری جامعه محلی در توسعه واحدهای اقامتی بوم گردی</a:t>
                      </a:r>
                    </a:p>
                    <a:p>
                      <a:pPr marL="285750" indent="-285750" algn="justLow" rtl="1">
                        <a:buFont typeface="Arial" panose="020B0604020202020204" pitchFamily="34" charset="0"/>
                        <a:buChar char="•"/>
                      </a:pPr>
                      <a:r>
                        <a:rPr lang="fa-IR" sz="2000" dirty="0" smtClean="0">
                          <a:cs typeface="B Mitra" panose="00000400000000000000" pitchFamily="2" charset="-78"/>
                        </a:rPr>
                        <a:t>امکان سرمایه گذاری در توسعه زیرساخت های گردشگری منظومه</a:t>
                      </a:r>
                    </a:p>
                    <a:p>
                      <a:pPr algn="justLow" rtl="1"/>
                      <a:endParaRPr lang="en-US" sz="2000" dirty="0">
                        <a:cs typeface="B Mitra" panose="00000400000000000000" pitchFamily="2" charset="-78"/>
                      </a:endParaRPr>
                    </a:p>
                  </a:txBody>
                  <a:tcPr/>
                </a:tc>
                <a:tc>
                  <a:txBody>
                    <a:bodyPr/>
                    <a:lstStyle/>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قدمت تاریخی بخش سلطانیه با محوریت شهر سلطانیه و وجود جاذبه های متعدد گردشگری  (گنبد سلطانیه، موزه باستان شناسی گنبد سلطانیه، بازارچه صنایع دستی گند سلطانیه، ارگ سلطنتی، چمن طبیعی سلطانیه، تپه نور، حمام سالار، چشمه شاه بلاغی، معبد تاریخی داش‌کسن در حاشیه روستای ویر، روستای تاریخی ویر، آرامگاه چلبی اوغلو و آرامگاه ملاحسن کاشی )</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مناسب بودن شرایط اقلیم آسایش طی ماه های خرداد تا مهر جهت توسعه فعالیت های گردشگری و حضور گردشگران در منظومه</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امکان بهره برداری از صنایع دستی و محصولات بومی ( قالی، گلیم و .. ) منظومه </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وجود چشمه های متعدد و پرآب در بخش مرکزی</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امکان سرمایه گذاری در بخش زیرساخت های گردشگری</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دارا بودن مناطق نمونه گردشگری استان در این منطقه</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وجود جاذبه های تاریخی در روستاهای منظومه ( روستای ویر )</a:t>
                      </a: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1188504021"/>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sz="3200" dirty="0" smtClean="0">
                <a:cs typeface="B Koodak" panose="00000700000000000000" pitchFamily="2" charset="-78"/>
              </a:rPr>
              <a:t>7-محدودیت </a:t>
            </a:r>
            <a:r>
              <a:rPr lang="fa-IR" sz="3200" dirty="0">
                <a:cs typeface="B Koodak" panose="00000700000000000000" pitchFamily="2" charset="-78"/>
              </a:rPr>
              <a:t>ها و تنگناها</a:t>
            </a:r>
            <a:endParaRPr lang="en-US" sz="3200" dirty="0">
              <a:cs typeface="B Koodak" panose="00000700000000000000" pitchFamily="2" charset="-78"/>
            </a:endParaRPr>
          </a:p>
        </p:txBody>
      </p:sp>
      <p:sp>
        <p:nvSpPr>
          <p:cNvPr id="4" name="Rectangle 3"/>
          <p:cNvSpPr/>
          <p:nvPr/>
        </p:nvSpPr>
        <p:spPr>
          <a:xfrm>
            <a:off x="5879882" y="1288534"/>
            <a:ext cx="2879314" cy="369332"/>
          </a:xfrm>
          <a:prstGeom prst="rect">
            <a:avLst/>
          </a:prstGeom>
        </p:spPr>
        <p:txBody>
          <a:bodyPr wrap="none">
            <a:spAutoFit/>
          </a:bodyPr>
          <a:lstStyle/>
          <a:p>
            <a:pPr algn="just" rtl="1"/>
            <a:r>
              <a:rPr lang="fa-IR" dirty="0" smtClean="0">
                <a:cs typeface="B Koodak" panose="00000700000000000000" pitchFamily="2" charset="-78"/>
              </a:rPr>
              <a:t>1-7</a:t>
            </a:r>
            <a:r>
              <a:rPr lang="fa-IR" dirty="0">
                <a:cs typeface="B Koodak" panose="00000700000000000000" pitchFamily="2" charset="-78"/>
              </a:rPr>
              <a:t>: ساختار محیطی بوم - شناختی </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1092063083"/>
              </p:ext>
            </p:extLst>
          </p:nvPr>
        </p:nvGraphicFramePr>
        <p:xfrm>
          <a:off x="228600" y="1676401"/>
          <a:ext cx="8610600" cy="5003062"/>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3000946364"/>
                    </a:ext>
                  </a:extLst>
                </a:gridCol>
                <a:gridCol w="4305300">
                  <a:extLst>
                    <a:ext uri="{9D8B030D-6E8A-4147-A177-3AD203B41FA5}">
                      <a16:colId xmlns:a16="http://schemas.microsoft.com/office/drawing/2014/main" val="1967692155"/>
                    </a:ext>
                  </a:extLst>
                </a:gridCol>
              </a:tblGrid>
              <a:tr h="346177">
                <a:tc>
                  <a:txBody>
                    <a:bodyPr/>
                    <a:lstStyle/>
                    <a:p>
                      <a:pPr algn="ctr"/>
                      <a:r>
                        <a:rPr lang="fa-IR" sz="2000" dirty="0" smtClean="0">
                          <a:cs typeface="B Mitra" panose="00000400000000000000" pitchFamily="2" charset="-78"/>
                        </a:rPr>
                        <a:t>منظومه باغ حلی</a:t>
                      </a:r>
                      <a:endParaRPr lang="en-US" sz="2000" dirty="0">
                        <a:cs typeface="B Mitra" panose="00000400000000000000" pitchFamily="2" charset="-78"/>
                      </a:endParaRPr>
                    </a:p>
                  </a:txBody>
                  <a:tcPr/>
                </a:tc>
                <a:tc>
                  <a:txBody>
                    <a:bodyPr/>
                    <a:lstStyle/>
                    <a:p>
                      <a:pPr algn="ctr"/>
                      <a:r>
                        <a:rPr lang="fa-IR" sz="2000" dirty="0" smtClean="0">
                          <a:cs typeface="B Mitra" panose="00000400000000000000" pitchFamily="2" charset="-78"/>
                        </a:rPr>
                        <a:t>منظومه مرکزی</a:t>
                      </a:r>
                      <a:endParaRPr lang="en-US" sz="2000" dirty="0">
                        <a:cs typeface="B Mitra" panose="00000400000000000000" pitchFamily="2" charset="-78"/>
                      </a:endParaRPr>
                    </a:p>
                  </a:txBody>
                  <a:tcPr/>
                </a:tc>
                <a:extLst>
                  <a:ext uri="{0D108BD9-81ED-4DB2-BD59-A6C34878D82A}">
                    <a16:rowId xmlns:a16="http://schemas.microsoft.com/office/drawing/2014/main" val="1245825466"/>
                  </a:ext>
                </a:extLst>
              </a:tr>
              <a:tr h="4606822">
                <a:tc>
                  <a:txBody>
                    <a:bodyPr/>
                    <a:lstStyle/>
                    <a:p>
                      <a:pPr marL="285750" indent="-285750" algn="justLow" rtl="1">
                        <a:buFont typeface="Arial" panose="020B0604020202020204" pitchFamily="34" charset="0"/>
                        <a:buChar char="•"/>
                      </a:pPr>
                      <a:r>
                        <a:rPr lang="fa-IR" sz="2000" dirty="0" smtClean="0">
                          <a:cs typeface="B Mitra" panose="00000400000000000000" pitchFamily="2" charset="-78"/>
                        </a:rPr>
                        <a:t>کوهستانی بودن منظومه و ارتفاع بیش از 1500 متر</a:t>
                      </a:r>
                    </a:p>
                    <a:p>
                      <a:pPr marL="285750" indent="-285750" algn="justLow" rtl="1">
                        <a:buFont typeface="Arial" panose="020B0604020202020204" pitchFamily="34" charset="0"/>
                        <a:buChar char="•"/>
                      </a:pPr>
                      <a:r>
                        <a:rPr lang="fa-IR" sz="2000" dirty="0" smtClean="0">
                          <a:cs typeface="B Mitra" panose="00000400000000000000" pitchFamily="2" charset="-78"/>
                        </a:rPr>
                        <a:t>استقرار در زون با خطر بالا و متوسط زلزله</a:t>
                      </a:r>
                    </a:p>
                    <a:p>
                      <a:pPr marL="285750" indent="-285750" algn="justLow" rtl="1">
                        <a:buFont typeface="Arial" panose="020B0604020202020204" pitchFamily="34" charset="0"/>
                        <a:buChar char="•"/>
                      </a:pPr>
                      <a:r>
                        <a:rPr lang="fa-IR" sz="2000" dirty="0" smtClean="0">
                          <a:cs typeface="B Mitra" panose="00000400000000000000" pitchFamily="2" charset="-78"/>
                        </a:rPr>
                        <a:t>حاکمیت اقلیم نیمه خشک سرد بر منظومه</a:t>
                      </a:r>
                    </a:p>
                    <a:p>
                      <a:pPr marL="285750" indent="-285750" algn="justLow" rtl="1">
                        <a:buFont typeface="Arial" panose="020B0604020202020204" pitchFamily="34" charset="0"/>
                        <a:buChar char="•"/>
                      </a:pPr>
                      <a:r>
                        <a:rPr lang="fa-IR" sz="2000" dirty="0" smtClean="0">
                          <a:cs typeface="B Mitra" panose="00000400000000000000" pitchFamily="2" charset="-78"/>
                        </a:rPr>
                        <a:t>وزش بادهای شدید، مخصوصاً در همه فصول و با شدت بیشتر در فصل های زمستان و تابستان با جهت شمال به جنوب</a:t>
                      </a:r>
                    </a:p>
                    <a:p>
                      <a:pPr marL="285750" indent="-285750" algn="justLow" rtl="1">
                        <a:buFont typeface="Arial" panose="020B0604020202020204" pitchFamily="34" charset="0"/>
                        <a:buChar char="•"/>
                      </a:pPr>
                      <a:r>
                        <a:rPr lang="fa-IR" sz="2000" dirty="0" smtClean="0">
                          <a:cs typeface="B Mitra" panose="00000400000000000000" pitchFamily="2" charset="-78"/>
                        </a:rPr>
                        <a:t>قرارگیری بخش عمده ای از پهنه منظومه در محدوده</a:t>
                      </a:r>
                      <a:r>
                        <a:rPr lang="fa-IR" sz="2000" baseline="0" dirty="0" smtClean="0">
                          <a:cs typeface="B Mitra" panose="00000400000000000000" pitchFamily="2" charset="-78"/>
                        </a:rPr>
                        <a:t> ممنوعه به لحاظ برداشت آب زیرزمینی</a:t>
                      </a:r>
                      <a:endParaRPr lang="fa-IR" sz="2000" dirty="0" smtClean="0">
                        <a:cs typeface="B Mitra" panose="00000400000000000000" pitchFamily="2" charset="-78"/>
                      </a:endParaRPr>
                    </a:p>
                    <a:p>
                      <a:pPr marL="285750" indent="-285750" algn="justLow" rtl="1">
                        <a:buFont typeface="Arial" panose="020B0604020202020204" pitchFamily="34" charset="0"/>
                        <a:buChar char="•"/>
                      </a:pPr>
                      <a:r>
                        <a:rPr lang="fa-IR" sz="2000" dirty="0" smtClean="0">
                          <a:cs typeface="B Mitra" panose="00000400000000000000" pitchFamily="2" charset="-78"/>
                        </a:rPr>
                        <a:t>وقوع سرمازدگی در منظومه </a:t>
                      </a:r>
                    </a:p>
                    <a:p>
                      <a:pPr marL="285750" indent="-285750" algn="justLow" rtl="1">
                        <a:buFont typeface="Arial" panose="020B0604020202020204" pitchFamily="34" charset="0"/>
                        <a:buChar char="•"/>
                      </a:pPr>
                      <a:r>
                        <a:rPr lang="fa-IR" sz="2000" dirty="0" smtClean="0">
                          <a:cs typeface="B Mitra" panose="00000400000000000000" pitchFamily="2" charset="-78"/>
                        </a:rPr>
                        <a:t>وجود خطر وقوع سیل در بخش میانی منظومه که محل عبور رودخانه زنجانرود محسوب می شود و تهدید روستاهای قره بلاغ، خیرآباد و یوسف آباد </a:t>
                      </a:r>
                    </a:p>
                    <a:p>
                      <a:pPr algn="justLow" rtl="1"/>
                      <a:endParaRPr lang="en-US" sz="2000" dirty="0">
                        <a:cs typeface="B Mitra" panose="00000400000000000000" pitchFamily="2" charset="-78"/>
                      </a:endParaRPr>
                    </a:p>
                  </a:txBody>
                  <a:tcPr/>
                </a:tc>
                <a:tc>
                  <a:txBody>
                    <a:bodyPr/>
                    <a:lstStyle/>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کوهستانی بودن منظومه و ارتفاع بیش از 1000 متر</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استقرار در زون با خطر بالا و متوسط زلزله</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حاکمیت اقلیم نیمه خشک سرد بر منظومه</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وزش بادهای شدید، مخصوصاً در همه فصول و با شدت بیشتر در فصل های زمستان و تابستان با جهت شمال به جنوب</a:t>
                      </a:r>
                      <a:endParaRPr lang="fa-IR" sz="2000" kern="1200" dirty="0" smtClean="0">
                        <a:solidFill>
                          <a:schemeClr val="dk1"/>
                        </a:solidFill>
                        <a:effectLst/>
                        <a:latin typeface="+mn-lt"/>
                        <a:ea typeface="+mn-ea"/>
                        <a:cs typeface="B Mitra" panose="00000400000000000000" pitchFamily="2" charset="-78"/>
                      </a:endParaRP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قرارگیری تمام </a:t>
                      </a:r>
                      <a:r>
                        <a:rPr lang="fa-IR" sz="2000" kern="1200" dirty="0" smtClean="0">
                          <a:solidFill>
                            <a:schemeClr val="dk1"/>
                          </a:solidFill>
                          <a:effectLst/>
                          <a:latin typeface="+mn-lt"/>
                          <a:ea typeface="+mn-ea"/>
                          <a:cs typeface="B Mitra" panose="00000400000000000000" pitchFamily="2" charset="-78"/>
                        </a:rPr>
                        <a:t>پهنه منظومه </a:t>
                      </a:r>
                      <a:r>
                        <a:rPr lang="ar-SA" sz="2000" kern="1200" dirty="0" smtClean="0">
                          <a:solidFill>
                            <a:schemeClr val="dk1"/>
                          </a:solidFill>
                          <a:effectLst/>
                          <a:latin typeface="+mn-lt"/>
                          <a:ea typeface="+mn-ea"/>
                          <a:cs typeface="B Mitra" panose="00000400000000000000" pitchFamily="2" charset="-78"/>
                        </a:rPr>
                        <a:t>در محدوده ممنوعه به لحاظ برداشت آب زیرزمینی</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وقوع سرمازدگی در منظومه </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وجود خطر وقوع سیل در بخش میانی منظومه به دلیل عبور رودخانه زنجانرود و تهدید روستاهای ویر، مشک اباد، سنبل اباد </a:t>
                      </a: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1028264172"/>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sz="3200" dirty="0" smtClean="0">
                <a:cs typeface="B Koodak" panose="00000700000000000000" pitchFamily="2" charset="-78"/>
              </a:rPr>
              <a:t>7-محدودیت </a:t>
            </a:r>
            <a:r>
              <a:rPr lang="fa-IR" sz="3200" dirty="0">
                <a:cs typeface="B Koodak" panose="00000700000000000000" pitchFamily="2" charset="-78"/>
              </a:rPr>
              <a:t>ها و تنگناها</a:t>
            </a:r>
            <a:endParaRPr lang="en-US" sz="3200" dirty="0">
              <a:cs typeface="B Koodak" panose="00000700000000000000" pitchFamily="2" charset="-78"/>
            </a:endParaRPr>
          </a:p>
        </p:txBody>
      </p:sp>
      <p:sp>
        <p:nvSpPr>
          <p:cNvPr id="4" name="Rectangle 3"/>
          <p:cNvSpPr/>
          <p:nvPr/>
        </p:nvSpPr>
        <p:spPr>
          <a:xfrm>
            <a:off x="5879882" y="1288534"/>
            <a:ext cx="2879314" cy="369332"/>
          </a:xfrm>
          <a:prstGeom prst="rect">
            <a:avLst/>
          </a:prstGeom>
        </p:spPr>
        <p:txBody>
          <a:bodyPr wrap="none">
            <a:spAutoFit/>
          </a:bodyPr>
          <a:lstStyle/>
          <a:p>
            <a:pPr algn="just" rtl="1"/>
            <a:r>
              <a:rPr lang="fa-IR" dirty="0" smtClean="0">
                <a:cs typeface="B Koodak" panose="00000700000000000000" pitchFamily="2" charset="-78"/>
              </a:rPr>
              <a:t>1-7</a:t>
            </a:r>
            <a:r>
              <a:rPr lang="fa-IR" dirty="0">
                <a:cs typeface="B Koodak" panose="00000700000000000000" pitchFamily="2" charset="-78"/>
              </a:rPr>
              <a:t>: ساختار محیطی بوم - شناختی </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2261863197"/>
              </p:ext>
            </p:extLst>
          </p:nvPr>
        </p:nvGraphicFramePr>
        <p:xfrm>
          <a:off x="228600" y="1676401"/>
          <a:ext cx="8610600" cy="5003062"/>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3000946364"/>
                    </a:ext>
                  </a:extLst>
                </a:gridCol>
                <a:gridCol w="4305300">
                  <a:extLst>
                    <a:ext uri="{9D8B030D-6E8A-4147-A177-3AD203B41FA5}">
                      <a16:colId xmlns:a16="http://schemas.microsoft.com/office/drawing/2014/main" val="1967692155"/>
                    </a:ext>
                  </a:extLst>
                </a:gridCol>
              </a:tblGrid>
              <a:tr h="346177">
                <a:tc>
                  <a:txBody>
                    <a:bodyPr/>
                    <a:lstStyle/>
                    <a:p>
                      <a:pPr algn="ctr"/>
                      <a:r>
                        <a:rPr lang="fa-IR" sz="2000" dirty="0" smtClean="0">
                          <a:cs typeface="B Mitra" panose="00000400000000000000" pitchFamily="2" charset="-78"/>
                        </a:rPr>
                        <a:t>منظومه باغ حلی</a:t>
                      </a:r>
                      <a:endParaRPr lang="en-US" sz="2000" dirty="0">
                        <a:cs typeface="B Mitra" panose="00000400000000000000" pitchFamily="2" charset="-78"/>
                      </a:endParaRPr>
                    </a:p>
                  </a:txBody>
                  <a:tcPr/>
                </a:tc>
                <a:tc>
                  <a:txBody>
                    <a:bodyPr/>
                    <a:lstStyle/>
                    <a:p>
                      <a:pPr algn="ctr"/>
                      <a:r>
                        <a:rPr lang="fa-IR" sz="2000" dirty="0" smtClean="0">
                          <a:cs typeface="B Mitra" panose="00000400000000000000" pitchFamily="2" charset="-78"/>
                        </a:rPr>
                        <a:t>منظومه مرکزی</a:t>
                      </a:r>
                      <a:endParaRPr lang="en-US" sz="2000" dirty="0">
                        <a:cs typeface="B Mitra" panose="00000400000000000000" pitchFamily="2" charset="-78"/>
                      </a:endParaRPr>
                    </a:p>
                  </a:txBody>
                  <a:tcPr/>
                </a:tc>
                <a:extLst>
                  <a:ext uri="{0D108BD9-81ED-4DB2-BD59-A6C34878D82A}">
                    <a16:rowId xmlns:a16="http://schemas.microsoft.com/office/drawing/2014/main" val="1245825466"/>
                  </a:ext>
                </a:extLst>
              </a:tr>
              <a:tr h="4606822">
                <a:tc>
                  <a:txBody>
                    <a:bodyPr/>
                    <a:lstStyle/>
                    <a:p>
                      <a:pPr marL="285750" indent="-285750" algn="justLow" rtl="1">
                        <a:buFont typeface="Arial" panose="020B0604020202020204" pitchFamily="34" charset="0"/>
                        <a:buChar char="•"/>
                      </a:pPr>
                      <a:r>
                        <a:rPr lang="fa-IR" sz="2000" dirty="0" smtClean="0">
                          <a:cs typeface="B Mitra" panose="00000400000000000000" pitchFamily="2" charset="-78"/>
                        </a:rPr>
                        <a:t>قرارگیری اراضی روستای گوزلدره سفلی، کردناب، بالوف، چمرود، پرنگین و چمه در معرض فرسایش زیاد</a:t>
                      </a:r>
                    </a:p>
                    <a:p>
                      <a:pPr marL="285750" indent="-285750" algn="justLow" rtl="1">
                        <a:buFont typeface="Arial" panose="020B0604020202020204" pitchFamily="34" charset="0"/>
                        <a:buChar char="•"/>
                      </a:pPr>
                      <a:r>
                        <a:rPr lang="fa-IR" sz="2000" dirty="0" smtClean="0">
                          <a:cs typeface="B Mitra" panose="00000400000000000000" pitchFamily="2" charset="-78"/>
                        </a:rPr>
                        <a:t>خطر وقوع رانش و زمین لغزش در نیمه شرقی منظومه به دلیل وجود شیب زیاد و اراضی کوهستانی </a:t>
                      </a:r>
                    </a:p>
                    <a:p>
                      <a:pPr marL="285750" indent="-285750" algn="justLow" rtl="1">
                        <a:buFont typeface="Arial" panose="020B0604020202020204" pitchFamily="34" charset="0"/>
                        <a:buChar char="•"/>
                      </a:pPr>
                      <a:r>
                        <a:rPr lang="fa-IR" sz="2000" dirty="0" smtClean="0">
                          <a:cs typeface="B Mitra" panose="00000400000000000000" pitchFamily="2" charset="-78"/>
                        </a:rPr>
                        <a:t>استقرار واحدهای صنعتی آلاینده در مجاورت آبادی های بزرگ و خطر آلودگی زیست محیطی (کارخانه تولید اسید، معادن برداشت سنگ آهن)</a:t>
                      </a:r>
                    </a:p>
                    <a:p>
                      <a:pPr marL="285750" indent="-285750" algn="justLow" rtl="1">
                        <a:buFont typeface="Arial" panose="020B0604020202020204" pitchFamily="34" charset="0"/>
                        <a:buChar char="•"/>
                      </a:pPr>
                      <a:r>
                        <a:rPr lang="fa-IR" sz="2000" dirty="0" smtClean="0">
                          <a:cs typeface="B Mitra" panose="00000400000000000000" pitchFamily="2" charset="-78"/>
                        </a:rPr>
                        <a:t>تداخل قلمرو زیست گونه جانوری در حال انقراض پلنگ با محدوده فعالیت جوامع محلی</a:t>
                      </a:r>
                    </a:p>
                    <a:p>
                      <a:pPr algn="justLow" rtl="1"/>
                      <a:endParaRPr lang="en-US" sz="2000" dirty="0">
                        <a:cs typeface="B Mitra" panose="00000400000000000000" pitchFamily="2" charset="-78"/>
                      </a:endParaRPr>
                    </a:p>
                  </a:txBody>
                  <a:tcPr/>
                </a:tc>
                <a:tc>
                  <a:txBody>
                    <a:bodyPr/>
                    <a:lstStyle/>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خطر فرسایش متوسط در بخش های قابل توجهی از منظومه</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خطر وقوع رانش و زمین لغزش در نیمه شرقی منظومه به دلیل وجود شیب زیاد و اراضی کوهستانی و شکل گردنه ای</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استقرار واحدهای صنعتی آلاینده در مجاورت آبادی های بزرگ و خطر آلودگی زیست محیطی (کارخانه تولید اسید، معادن برداشت سنگ آهن)</a:t>
                      </a: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3215211700"/>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sz="3200" dirty="0" smtClean="0">
                <a:cs typeface="B Koodak" panose="00000700000000000000" pitchFamily="2" charset="-78"/>
              </a:rPr>
              <a:t>7-محدودیت </a:t>
            </a:r>
            <a:r>
              <a:rPr lang="fa-IR" sz="3200" dirty="0">
                <a:cs typeface="B Koodak" panose="00000700000000000000" pitchFamily="2" charset="-78"/>
              </a:rPr>
              <a:t>ها و تنگناها</a:t>
            </a:r>
            <a:endParaRPr lang="en-US" sz="3200" dirty="0">
              <a:cs typeface="B Koodak" panose="00000700000000000000" pitchFamily="2" charset="-78"/>
            </a:endParaRPr>
          </a:p>
        </p:txBody>
      </p:sp>
      <p:sp>
        <p:nvSpPr>
          <p:cNvPr id="4" name="Rectangle 3"/>
          <p:cNvSpPr/>
          <p:nvPr/>
        </p:nvSpPr>
        <p:spPr>
          <a:xfrm>
            <a:off x="6441734" y="1288534"/>
            <a:ext cx="1755609" cy="369332"/>
          </a:xfrm>
          <a:prstGeom prst="rect">
            <a:avLst/>
          </a:prstGeom>
        </p:spPr>
        <p:txBody>
          <a:bodyPr wrap="none">
            <a:spAutoFit/>
          </a:bodyPr>
          <a:lstStyle/>
          <a:p>
            <a:pPr algn="just" rtl="1"/>
            <a:r>
              <a:rPr lang="fa-IR" dirty="0" smtClean="0">
                <a:cs typeface="B Koodak" panose="00000700000000000000" pitchFamily="2" charset="-78"/>
              </a:rPr>
              <a:t>2-7</a:t>
            </a:r>
            <a:r>
              <a:rPr lang="fa-IR" dirty="0">
                <a:cs typeface="B Koodak" panose="00000700000000000000" pitchFamily="2" charset="-78"/>
              </a:rPr>
              <a:t>: کالبدی فضایی </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3456186720"/>
              </p:ext>
            </p:extLst>
          </p:nvPr>
        </p:nvGraphicFramePr>
        <p:xfrm>
          <a:off x="228600" y="1676401"/>
          <a:ext cx="8610600" cy="5059680"/>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val="3000946364"/>
                    </a:ext>
                  </a:extLst>
                </a:gridCol>
                <a:gridCol w="3429000">
                  <a:extLst>
                    <a:ext uri="{9D8B030D-6E8A-4147-A177-3AD203B41FA5}">
                      <a16:colId xmlns:a16="http://schemas.microsoft.com/office/drawing/2014/main" val="1967692155"/>
                    </a:ext>
                  </a:extLst>
                </a:gridCol>
              </a:tblGrid>
              <a:tr h="346177">
                <a:tc>
                  <a:txBody>
                    <a:bodyPr/>
                    <a:lstStyle/>
                    <a:p>
                      <a:pPr algn="ctr"/>
                      <a:r>
                        <a:rPr lang="fa-IR" sz="2000" dirty="0" smtClean="0">
                          <a:cs typeface="B Mitra" panose="00000400000000000000" pitchFamily="2" charset="-78"/>
                        </a:rPr>
                        <a:t>منظومه باغ حلی</a:t>
                      </a:r>
                      <a:endParaRPr lang="en-US" sz="2000" dirty="0">
                        <a:cs typeface="B Mitra" panose="00000400000000000000" pitchFamily="2" charset="-78"/>
                      </a:endParaRPr>
                    </a:p>
                  </a:txBody>
                  <a:tcPr/>
                </a:tc>
                <a:tc>
                  <a:txBody>
                    <a:bodyPr/>
                    <a:lstStyle/>
                    <a:p>
                      <a:pPr algn="ctr"/>
                      <a:r>
                        <a:rPr lang="fa-IR" sz="2000" dirty="0" smtClean="0">
                          <a:cs typeface="B Mitra" panose="00000400000000000000" pitchFamily="2" charset="-78"/>
                        </a:rPr>
                        <a:t>منظومه مرکزی</a:t>
                      </a:r>
                      <a:endParaRPr lang="en-US" sz="2000" dirty="0">
                        <a:cs typeface="B Mitra" panose="00000400000000000000" pitchFamily="2" charset="-78"/>
                      </a:endParaRPr>
                    </a:p>
                  </a:txBody>
                  <a:tcPr/>
                </a:tc>
                <a:extLst>
                  <a:ext uri="{0D108BD9-81ED-4DB2-BD59-A6C34878D82A}">
                    <a16:rowId xmlns:a16="http://schemas.microsoft.com/office/drawing/2014/main" val="1245825466"/>
                  </a:ext>
                </a:extLst>
              </a:tr>
              <a:tr h="4606822">
                <a:tc>
                  <a:txBody>
                    <a:bodyPr/>
                    <a:lstStyle/>
                    <a:p>
                      <a:pPr marL="285750" indent="-285750" algn="justLow" rtl="1">
                        <a:buFont typeface="Arial" panose="020B0604020202020204" pitchFamily="34" charset="0"/>
                        <a:buChar char="•"/>
                      </a:pPr>
                      <a:r>
                        <a:rPr lang="fa-IR" sz="2000" dirty="0" smtClean="0">
                          <a:cs typeface="B Mitra" panose="00000400000000000000" pitchFamily="2" charset="-78"/>
                        </a:rPr>
                        <a:t>تعدد روستاهای بسیار کوچک و با جمعیت کمتر از 100 نفر در منظومه ( 47.8 درصد کل سکونتگاه های روستایی )</a:t>
                      </a:r>
                    </a:p>
                    <a:p>
                      <a:pPr marL="285750" indent="-285750" algn="justLow" rtl="1">
                        <a:buFont typeface="Arial" panose="020B0604020202020204" pitchFamily="34" charset="0"/>
                        <a:buChar char="•"/>
                      </a:pPr>
                      <a:r>
                        <a:rPr lang="fa-IR" sz="2000" dirty="0" smtClean="0">
                          <a:cs typeface="B Mitra" panose="00000400000000000000" pitchFamily="2" charset="-78"/>
                        </a:rPr>
                        <a:t>پراکندگی آبادی های کوهستانی با شمار جمعیت محدود</a:t>
                      </a:r>
                    </a:p>
                    <a:p>
                      <a:pPr marL="285750" indent="-285750" algn="justLow" rtl="1">
                        <a:buFont typeface="Arial" panose="020B0604020202020204" pitchFamily="34" charset="0"/>
                        <a:buChar char="•"/>
                      </a:pPr>
                      <a:r>
                        <a:rPr lang="fa-IR" sz="2000" dirty="0" smtClean="0">
                          <a:cs typeface="B Mitra" panose="00000400000000000000" pitchFamily="2" charset="-78"/>
                        </a:rPr>
                        <a:t>عدم وجود نقطه شهری در منظومه</a:t>
                      </a:r>
                    </a:p>
                    <a:p>
                      <a:pPr marL="285750" indent="-285750" algn="justLow" rtl="1">
                        <a:buFont typeface="Arial" panose="020B0604020202020204" pitchFamily="34" charset="0"/>
                        <a:buChar char="•"/>
                      </a:pPr>
                      <a:r>
                        <a:rPr lang="fa-IR" sz="2000" dirty="0" smtClean="0">
                          <a:cs typeface="B Mitra" panose="00000400000000000000" pitchFamily="2" charset="-78"/>
                        </a:rPr>
                        <a:t>کیفیت نامناسب شبکه راه های ارتباطی بین روستایی و تعدد سکونتگاههای روستایی با راههای ارتباطی نامناسب به ویژه در بخش شرقی و غربی منظومه ( راه خاکی و شوسه )</a:t>
                      </a:r>
                    </a:p>
                    <a:p>
                      <a:pPr marL="285750" indent="-285750" algn="justLow" rtl="1">
                        <a:buFont typeface="Arial" panose="020B0604020202020204" pitchFamily="34" charset="0"/>
                        <a:buChar char="•"/>
                      </a:pPr>
                      <a:r>
                        <a:rPr lang="fa-IR" sz="2000" dirty="0" smtClean="0">
                          <a:cs typeface="B Mitra" panose="00000400000000000000" pitchFamily="2" charset="-78"/>
                        </a:rPr>
                        <a:t>دسترسی نامطلوب به آبادی های واقع در مناطق کوهستانی و صعب العبور از جمله بخش شرقی منظومه که عمدتاً دارای راههای خاکی و شوسه هستند.</a:t>
                      </a:r>
                    </a:p>
                    <a:p>
                      <a:pPr marL="285750" indent="-285750" algn="justLow" rtl="1">
                        <a:buFont typeface="Arial" panose="020B0604020202020204" pitchFamily="34" charset="0"/>
                        <a:buChar char="•"/>
                      </a:pPr>
                      <a:r>
                        <a:rPr lang="fa-IR" sz="2000" dirty="0" smtClean="0">
                          <a:cs typeface="B Mitra" panose="00000400000000000000" pitchFamily="2" charset="-78"/>
                        </a:rPr>
                        <a:t>کیفیت نامناسب زیرساخت های عمومی به ویژه فرسودگی شبکه برق رسانی ( شامل ترانس زمینی و هوایی، افت فشار برق، قرارگیری نامناسب تیرهای چراغ برق در طول معابر روستایی )</a:t>
                      </a:r>
                    </a:p>
                    <a:p>
                      <a:pPr marL="285750" indent="-285750" algn="justLow" rtl="1">
                        <a:buFont typeface="Arial" panose="020B0604020202020204" pitchFamily="34" charset="0"/>
                        <a:buChar char="•"/>
                      </a:pPr>
                      <a:endParaRPr lang="fa-IR" sz="2000" dirty="0" smtClean="0">
                        <a:cs typeface="B Mitra" panose="00000400000000000000" pitchFamily="2" charset="-78"/>
                      </a:endParaRPr>
                    </a:p>
                    <a:p>
                      <a:pPr algn="justLow" rtl="1"/>
                      <a:endParaRPr lang="en-US" sz="2000" dirty="0">
                        <a:cs typeface="B Mitra" panose="00000400000000000000" pitchFamily="2" charset="-78"/>
                      </a:endParaRPr>
                    </a:p>
                  </a:txBody>
                  <a:tcPr/>
                </a:tc>
                <a:tc>
                  <a:txBody>
                    <a:bodyPr/>
                    <a:lstStyle/>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تعدد روستاهای بسیار کوچک و کوچک، با جمعیت کمتر از 50 خانوار در منظومه ( 45.5 درصد کل سکونتگاه های روستایی )</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کیفیت نامناسب زیرساخت های عمومی به ویژه فرسودگی شبکه برق رسانی ( شامل ترانس زمینی و هوایی، افت فشار برق، قرارگیری نامناسب تیرهای چراغ برق در طول معابر روستایی )</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محرومیت روستاهای منظومه از خدمات و امکانت فرهنگی – ورزشی</a:t>
                      </a: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93811664"/>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sz="3200" dirty="0" smtClean="0">
                <a:cs typeface="B Koodak" panose="00000700000000000000" pitchFamily="2" charset="-78"/>
              </a:rPr>
              <a:t>7-محدودیت </a:t>
            </a:r>
            <a:r>
              <a:rPr lang="fa-IR" sz="3200" dirty="0">
                <a:cs typeface="B Koodak" panose="00000700000000000000" pitchFamily="2" charset="-78"/>
              </a:rPr>
              <a:t>ها و تنگناها</a:t>
            </a:r>
            <a:endParaRPr lang="en-US" sz="3200" dirty="0">
              <a:cs typeface="B Koodak" panose="00000700000000000000" pitchFamily="2" charset="-78"/>
            </a:endParaRPr>
          </a:p>
        </p:txBody>
      </p:sp>
      <p:sp>
        <p:nvSpPr>
          <p:cNvPr id="4" name="Rectangle 3"/>
          <p:cNvSpPr/>
          <p:nvPr/>
        </p:nvSpPr>
        <p:spPr>
          <a:xfrm>
            <a:off x="6441734" y="1288534"/>
            <a:ext cx="1755609" cy="369332"/>
          </a:xfrm>
          <a:prstGeom prst="rect">
            <a:avLst/>
          </a:prstGeom>
        </p:spPr>
        <p:txBody>
          <a:bodyPr wrap="none">
            <a:spAutoFit/>
          </a:bodyPr>
          <a:lstStyle/>
          <a:p>
            <a:pPr algn="just" rtl="1"/>
            <a:r>
              <a:rPr lang="fa-IR" dirty="0" smtClean="0">
                <a:cs typeface="B Koodak" panose="00000700000000000000" pitchFamily="2" charset="-78"/>
              </a:rPr>
              <a:t>2-7</a:t>
            </a:r>
            <a:r>
              <a:rPr lang="fa-IR" dirty="0">
                <a:cs typeface="B Koodak" panose="00000700000000000000" pitchFamily="2" charset="-78"/>
              </a:rPr>
              <a:t>: کالبدی فضایی </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378221628"/>
              </p:ext>
            </p:extLst>
          </p:nvPr>
        </p:nvGraphicFramePr>
        <p:xfrm>
          <a:off x="228600" y="1676401"/>
          <a:ext cx="8610600" cy="505968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3000946364"/>
                    </a:ext>
                  </a:extLst>
                </a:gridCol>
                <a:gridCol w="4305300">
                  <a:extLst>
                    <a:ext uri="{9D8B030D-6E8A-4147-A177-3AD203B41FA5}">
                      <a16:colId xmlns:a16="http://schemas.microsoft.com/office/drawing/2014/main" val="1967692155"/>
                    </a:ext>
                  </a:extLst>
                </a:gridCol>
              </a:tblGrid>
              <a:tr h="346177">
                <a:tc>
                  <a:txBody>
                    <a:bodyPr/>
                    <a:lstStyle/>
                    <a:p>
                      <a:pPr algn="ctr"/>
                      <a:r>
                        <a:rPr lang="fa-IR" sz="2000" dirty="0" smtClean="0">
                          <a:cs typeface="B Mitra" panose="00000400000000000000" pitchFamily="2" charset="-78"/>
                        </a:rPr>
                        <a:t>منظومه باغ حلی</a:t>
                      </a:r>
                      <a:endParaRPr lang="en-US" sz="2000" dirty="0">
                        <a:cs typeface="B Mitra" panose="00000400000000000000" pitchFamily="2" charset="-78"/>
                      </a:endParaRPr>
                    </a:p>
                  </a:txBody>
                  <a:tcPr/>
                </a:tc>
                <a:tc>
                  <a:txBody>
                    <a:bodyPr/>
                    <a:lstStyle/>
                    <a:p>
                      <a:pPr algn="ctr"/>
                      <a:r>
                        <a:rPr lang="fa-IR" sz="2000" dirty="0" smtClean="0">
                          <a:cs typeface="B Mitra" panose="00000400000000000000" pitchFamily="2" charset="-78"/>
                        </a:rPr>
                        <a:t>منظومه مرکزی</a:t>
                      </a:r>
                      <a:endParaRPr lang="en-US" sz="2000" dirty="0">
                        <a:cs typeface="B Mitra" panose="00000400000000000000" pitchFamily="2" charset="-78"/>
                      </a:endParaRPr>
                    </a:p>
                  </a:txBody>
                  <a:tcPr/>
                </a:tc>
                <a:extLst>
                  <a:ext uri="{0D108BD9-81ED-4DB2-BD59-A6C34878D82A}">
                    <a16:rowId xmlns:a16="http://schemas.microsoft.com/office/drawing/2014/main" val="1245825466"/>
                  </a:ext>
                </a:extLst>
              </a:tr>
              <a:tr h="4606822">
                <a:tc>
                  <a:txBody>
                    <a:bodyPr/>
                    <a:lstStyle/>
                    <a:p>
                      <a:pPr marL="285750" indent="-285750" algn="justLow" rtl="1">
                        <a:buFont typeface="Arial" panose="020B0604020202020204" pitchFamily="34" charset="0"/>
                        <a:buChar char="•"/>
                      </a:pPr>
                      <a:r>
                        <a:rPr lang="fa-IR" sz="2000" dirty="0" smtClean="0">
                          <a:cs typeface="B Mitra" panose="00000400000000000000" pitchFamily="2" charset="-78"/>
                        </a:rPr>
                        <a:t>محرومیت روستاهای منظومه از خدمات و امکانت فرهنگی – ورزشی</a:t>
                      </a:r>
                    </a:p>
                    <a:p>
                      <a:pPr marL="285750" indent="-285750" algn="justLow" rtl="1">
                        <a:buFont typeface="Arial" panose="020B0604020202020204" pitchFamily="34" charset="0"/>
                        <a:buChar char="•"/>
                      </a:pPr>
                      <a:r>
                        <a:rPr lang="fa-IR" sz="2000" dirty="0" smtClean="0">
                          <a:cs typeface="B Mitra" panose="00000400000000000000" pitchFamily="2" charset="-78"/>
                        </a:rPr>
                        <a:t>ناکافی و نامناسب بودن امکانات و خدمات بهداشتی و درمانی </a:t>
                      </a:r>
                    </a:p>
                    <a:p>
                      <a:pPr marL="285750" indent="-285750" algn="justLow" rtl="1">
                        <a:buFont typeface="Arial" panose="020B0604020202020204" pitchFamily="34" charset="0"/>
                        <a:buChar char="•"/>
                      </a:pPr>
                      <a:r>
                        <a:rPr lang="fa-IR" sz="2000" dirty="0" smtClean="0">
                          <a:cs typeface="B Mitra" panose="00000400000000000000" pitchFamily="2" charset="-78"/>
                        </a:rPr>
                        <a:t>ضعف سکونتگاه های مرکزی و مشکل بودن دسترسی به آنها به منظور اعتدال فضایی در توزیع خدمات</a:t>
                      </a:r>
                    </a:p>
                    <a:p>
                      <a:pPr marL="285750" indent="-285750" algn="justLow" rtl="1">
                        <a:buFont typeface="Arial" panose="020B0604020202020204" pitchFamily="34" charset="0"/>
                        <a:buChar char="•"/>
                      </a:pPr>
                      <a:r>
                        <a:rPr lang="fa-IR" sz="2000" dirty="0" smtClean="0">
                          <a:cs typeface="B Mitra" panose="00000400000000000000" pitchFamily="2" charset="-78"/>
                        </a:rPr>
                        <a:t>مراجعه جمعیت منظومه به مرکز استان و شهرستان جهت تأمین مایحتاج </a:t>
                      </a:r>
                    </a:p>
                    <a:p>
                      <a:pPr marL="285750" indent="-285750" algn="justLow" rtl="1">
                        <a:buFont typeface="Arial" panose="020B0604020202020204" pitchFamily="34" charset="0"/>
                        <a:buChar char="•"/>
                      </a:pPr>
                      <a:r>
                        <a:rPr lang="fa-IR" sz="2000" dirty="0" smtClean="0">
                          <a:cs typeface="B Mitra" panose="00000400000000000000" pitchFamily="2" charset="-78"/>
                        </a:rPr>
                        <a:t>پائین بودن سطح مساکن مقاوم سازی شده</a:t>
                      </a:r>
                    </a:p>
                    <a:p>
                      <a:pPr marL="285750" indent="-285750" algn="justLow" rtl="1">
                        <a:buFont typeface="Arial" panose="020B0604020202020204" pitchFamily="34" charset="0"/>
                        <a:buChar char="•"/>
                      </a:pPr>
                      <a:r>
                        <a:rPr lang="fa-IR" sz="2000" dirty="0" smtClean="0">
                          <a:cs typeface="B Mitra" panose="00000400000000000000" pitchFamily="2" charset="-78"/>
                        </a:rPr>
                        <a:t>عدم مقاوم سازی مساکن روستایی و کالبد روستاهای منظومه جهت مقابله با مخاطرات طبیعی به ویژه سیل، رانش، زمین لغزش و فرسایش</a:t>
                      </a:r>
                    </a:p>
                    <a:p>
                      <a:pPr marL="285750" indent="-285750" algn="justLow" rtl="1">
                        <a:buFont typeface="Arial" panose="020B0604020202020204" pitchFamily="34" charset="0"/>
                        <a:buChar char="•"/>
                      </a:pPr>
                      <a:r>
                        <a:rPr lang="fa-IR" sz="2000" dirty="0" smtClean="0">
                          <a:cs typeface="B Mitra" panose="00000400000000000000" pitchFamily="2" charset="-78"/>
                        </a:rPr>
                        <a:t>خطر سیلاب و آب گرفتگی در طول جریانات آب سطحی به سبب عدم رعایت حریم و لایروبی آنها</a:t>
                      </a:r>
                    </a:p>
                    <a:p>
                      <a:pPr algn="justLow" rtl="1"/>
                      <a:endParaRPr lang="en-US" sz="2000" dirty="0">
                        <a:cs typeface="B Mitra" panose="00000400000000000000" pitchFamily="2" charset="-78"/>
                      </a:endParaRPr>
                    </a:p>
                  </a:txBody>
                  <a:tcPr/>
                </a:tc>
                <a:tc>
                  <a:txBody>
                    <a:bodyPr/>
                    <a:lstStyle/>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ضعف سکونتگاه های مرکزی و مشکل بودن دسترسی به آنها به منظور اعتدال فضایی در توزیع خدمات</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عدم توجه به کارکرد سکونتگاه های روستایی با توجه به نقش عملکردی حوزه در سازمان فضایی مطلوب</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مراجعه جمعیت منظومه به مرکز استان جهت تأمین مایحتاج </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پایین بودن سطح مساکن مقاوم سازی شده</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عدم مقاوم سازی مساکن روستایی و کالبد روستاهای منظومه جهت مقابله با مخاطرات طبیعی به ویژه سیل، رانش، زمین لغزش و فرسایش</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خطر سیلاب و آب گرفتگی در طول جریانات آب سطحی به سبب عدم رعایت حریم و لایروبی </a:t>
                      </a: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2050129345"/>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sz="3200" dirty="0" smtClean="0">
                <a:cs typeface="B Koodak" panose="00000700000000000000" pitchFamily="2" charset="-78"/>
              </a:rPr>
              <a:t>7-محدودیت </a:t>
            </a:r>
            <a:r>
              <a:rPr lang="fa-IR" sz="3200" dirty="0">
                <a:cs typeface="B Koodak" panose="00000700000000000000" pitchFamily="2" charset="-78"/>
              </a:rPr>
              <a:t>ها و تنگناها</a:t>
            </a:r>
            <a:endParaRPr lang="en-US" sz="3200" dirty="0">
              <a:cs typeface="B Koodak" panose="00000700000000000000" pitchFamily="2" charset="-78"/>
            </a:endParaRPr>
          </a:p>
        </p:txBody>
      </p:sp>
      <p:sp>
        <p:nvSpPr>
          <p:cNvPr id="4" name="Rectangle 3"/>
          <p:cNvSpPr/>
          <p:nvPr/>
        </p:nvSpPr>
        <p:spPr>
          <a:xfrm>
            <a:off x="6689398" y="1288534"/>
            <a:ext cx="1260281" cy="369332"/>
          </a:xfrm>
          <a:prstGeom prst="rect">
            <a:avLst/>
          </a:prstGeom>
        </p:spPr>
        <p:txBody>
          <a:bodyPr wrap="none">
            <a:spAutoFit/>
          </a:bodyPr>
          <a:lstStyle/>
          <a:p>
            <a:pPr algn="just" rtl="1"/>
            <a:r>
              <a:rPr lang="fa-IR" dirty="0" smtClean="0">
                <a:cs typeface="B Koodak" panose="00000700000000000000" pitchFamily="2" charset="-78"/>
              </a:rPr>
              <a:t>3-7</a:t>
            </a:r>
            <a:r>
              <a:rPr lang="fa-IR" dirty="0">
                <a:cs typeface="B Koodak" panose="00000700000000000000" pitchFamily="2" charset="-78"/>
              </a:rPr>
              <a:t>: </a:t>
            </a:r>
            <a:r>
              <a:rPr lang="fa-IR" dirty="0" smtClean="0">
                <a:cs typeface="B Koodak" panose="00000700000000000000" pitchFamily="2" charset="-78"/>
              </a:rPr>
              <a:t>اجتماعی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522284832"/>
              </p:ext>
            </p:extLst>
          </p:nvPr>
        </p:nvGraphicFramePr>
        <p:xfrm>
          <a:off x="228600" y="1676401"/>
          <a:ext cx="8610600" cy="5003062"/>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3000946364"/>
                    </a:ext>
                  </a:extLst>
                </a:gridCol>
                <a:gridCol w="4305300">
                  <a:extLst>
                    <a:ext uri="{9D8B030D-6E8A-4147-A177-3AD203B41FA5}">
                      <a16:colId xmlns:a16="http://schemas.microsoft.com/office/drawing/2014/main" val="1967692155"/>
                    </a:ext>
                  </a:extLst>
                </a:gridCol>
              </a:tblGrid>
              <a:tr h="346177">
                <a:tc>
                  <a:txBody>
                    <a:bodyPr/>
                    <a:lstStyle/>
                    <a:p>
                      <a:pPr algn="ctr"/>
                      <a:r>
                        <a:rPr lang="fa-IR" sz="2000" dirty="0" smtClean="0">
                          <a:cs typeface="B Mitra" panose="00000400000000000000" pitchFamily="2" charset="-78"/>
                        </a:rPr>
                        <a:t>منظومه باغ حلی</a:t>
                      </a:r>
                      <a:endParaRPr lang="en-US" sz="2000" dirty="0">
                        <a:cs typeface="B Mitra" panose="00000400000000000000" pitchFamily="2" charset="-78"/>
                      </a:endParaRPr>
                    </a:p>
                  </a:txBody>
                  <a:tcPr/>
                </a:tc>
                <a:tc>
                  <a:txBody>
                    <a:bodyPr/>
                    <a:lstStyle/>
                    <a:p>
                      <a:pPr algn="ctr"/>
                      <a:r>
                        <a:rPr lang="fa-IR" sz="2000" dirty="0" smtClean="0">
                          <a:cs typeface="B Mitra" panose="00000400000000000000" pitchFamily="2" charset="-78"/>
                        </a:rPr>
                        <a:t>منظومه مرکزی</a:t>
                      </a:r>
                      <a:endParaRPr lang="en-US" sz="2000" dirty="0">
                        <a:cs typeface="B Mitra" panose="00000400000000000000" pitchFamily="2" charset="-78"/>
                      </a:endParaRPr>
                    </a:p>
                  </a:txBody>
                  <a:tcPr/>
                </a:tc>
                <a:extLst>
                  <a:ext uri="{0D108BD9-81ED-4DB2-BD59-A6C34878D82A}">
                    <a16:rowId xmlns:a16="http://schemas.microsoft.com/office/drawing/2014/main" val="1245825466"/>
                  </a:ext>
                </a:extLst>
              </a:tr>
              <a:tr h="4606822">
                <a:tc>
                  <a:txBody>
                    <a:bodyPr/>
                    <a:lstStyle/>
                    <a:p>
                      <a:pPr marL="285750" indent="-285750" algn="justLow" rtl="1">
                        <a:buFont typeface="Arial" panose="020B0604020202020204" pitchFamily="34" charset="0"/>
                        <a:buChar char="•"/>
                      </a:pPr>
                      <a:r>
                        <a:rPr lang="fa-IR" sz="2000" dirty="0" smtClean="0">
                          <a:cs typeface="B Mitra" panose="00000400000000000000" pitchFamily="2" charset="-78"/>
                        </a:rPr>
                        <a:t>100 درصد روستانشینی در منظومه</a:t>
                      </a:r>
                    </a:p>
                    <a:p>
                      <a:pPr marL="285750" indent="-285750" algn="justLow" rtl="1">
                        <a:buFont typeface="Arial" panose="020B0604020202020204" pitchFamily="34" charset="0"/>
                        <a:buChar char="•"/>
                      </a:pPr>
                      <a:r>
                        <a:rPr lang="fa-IR" sz="2000" dirty="0" smtClean="0">
                          <a:cs typeface="B Mitra" panose="00000400000000000000" pitchFamily="2" charset="-78"/>
                        </a:rPr>
                        <a:t>کاهش تعداد جمعیت در منظومه طی مقاطع آماری 1375 الی 1395 از 14288 نفر به 11493 نفر</a:t>
                      </a:r>
                    </a:p>
                    <a:p>
                      <a:pPr marL="285750" indent="-285750" algn="justLow" rtl="1">
                        <a:buFont typeface="Arial" panose="020B0604020202020204" pitchFamily="34" charset="0"/>
                        <a:buChar char="•"/>
                      </a:pPr>
                      <a:r>
                        <a:rPr lang="fa-IR" sz="2000" dirty="0" smtClean="0">
                          <a:cs typeface="B Mitra" panose="00000400000000000000" pitchFamily="2" charset="-78"/>
                        </a:rPr>
                        <a:t>روند رشد نزولی جمعیت در منظومه</a:t>
                      </a:r>
                    </a:p>
                    <a:p>
                      <a:pPr marL="285750" indent="-285750" algn="justLow" rtl="1">
                        <a:buFont typeface="Arial" panose="020B0604020202020204" pitchFamily="34" charset="0"/>
                        <a:buChar char="•"/>
                      </a:pPr>
                      <a:r>
                        <a:rPr lang="fa-IR" sz="2000" dirty="0" smtClean="0">
                          <a:cs typeface="B Mitra" panose="00000400000000000000" pitchFamily="2" charset="-78"/>
                        </a:rPr>
                        <a:t>تغییر و انتقال تدریجی جمعیت از ساختاری جوان به ساختاری میانسال و سالخورده</a:t>
                      </a:r>
                    </a:p>
                    <a:p>
                      <a:pPr marL="285750" indent="-285750" algn="justLow" rtl="1">
                        <a:buFont typeface="Arial" panose="020B0604020202020204" pitchFamily="34" charset="0"/>
                        <a:buChar char="•"/>
                      </a:pPr>
                      <a:r>
                        <a:rPr lang="fa-IR" sz="2000" dirty="0" smtClean="0">
                          <a:cs typeface="B Mitra" panose="00000400000000000000" pitchFamily="2" charset="-78"/>
                        </a:rPr>
                        <a:t>پایین بودن سهم زنان در مدیریت روستاهای بخش</a:t>
                      </a:r>
                    </a:p>
                    <a:p>
                      <a:pPr marL="285750" indent="-285750" algn="justLow" rtl="1">
                        <a:buFont typeface="Arial" panose="020B0604020202020204" pitchFamily="34" charset="0"/>
                        <a:buChar char="•"/>
                      </a:pPr>
                      <a:r>
                        <a:rPr lang="fa-IR" sz="2000" dirty="0" smtClean="0">
                          <a:cs typeface="B Mitra" panose="00000400000000000000" pitchFamily="2" charset="-78"/>
                        </a:rPr>
                        <a:t>سطح پایین سواد زنان روستایی ساکن در بخش باغ حلی( 67.7 درصد ) کمتر از میانگین استانی</a:t>
                      </a:r>
                    </a:p>
                    <a:p>
                      <a:pPr algn="justLow" rtl="1"/>
                      <a:endParaRPr lang="en-US" sz="2000" dirty="0">
                        <a:cs typeface="B Mitra" panose="00000400000000000000" pitchFamily="2" charset="-78"/>
                      </a:endParaRPr>
                    </a:p>
                  </a:txBody>
                  <a:tcPr/>
                </a:tc>
                <a:tc>
                  <a:txBody>
                    <a:bodyPr/>
                    <a:lstStyle/>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تغییر و انتقال تدریجی جمعیت از ساختاری جوان به ساختاری میانسال و سالخورده</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پایین بودن سهم زنان در مدیریت روستاهای بخش</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سطح پایین سواد زنان روستایی ساکن در بخش مرکزی( 72.8 درصد ) کمتر از میانگین استانی</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کمبود امکانات و خدمات آموزشی در سطح منظومه و ترک تحصیل دختران</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کمبود مراکز و کانون های فرهنگی</a:t>
                      </a: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357152220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533601" y="1627412"/>
            <a:ext cx="8042563"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22532" name="TextBox 3"/>
          <p:cNvSpPr txBox="1">
            <a:spLocks noChangeArrowheads="1"/>
          </p:cNvSpPr>
          <p:nvPr/>
        </p:nvSpPr>
        <p:spPr bwMode="auto">
          <a:xfrm>
            <a:off x="511235" y="1779079"/>
            <a:ext cx="8042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fontAlgn="base">
              <a:spcBef>
                <a:spcPct val="0"/>
              </a:spcBef>
              <a:spcAft>
                <a:spcPct val="0"/>
              </a:spcAft>
              <a:buNone/>
            </a:pPr>
            <a:r>
              <a:rPr lang="ar-SA" altLang="fa-IR" sz="2400" b="1" dirty="0">
                <a:solidFill>
                  <a:prstClr val="black"/>
                </a:solidFill>
                <a:cs typeface="B Lotus" panose="00000400000000000000" pitchFamily="2" charset="-78"/>
              </a:rPr>
              <a:t> </a:t>
            </a:r>
            <a:endParaRPr lang="en-US" altLang="fa-IR" sz="2400" b="1" dirty="0">
              <a:solidFill>
                <a:prstClr val="black"/>
              </a:solidFill>
              <a:cs typeface="B Lotus" panose="00000400000000000000" pitchFamily="2" charset="-78"/>
            </a:endParaRPr>
          </a:p>
        </p:txBody>
      </p:sp>
      <p:sp>
        <p:nvSpPr>
          <p:cNvPr id="8" name="Title 7"/>
          <p:cNvSpPr>
            <a:spLocks noGrp="1"/>
          </p:cNvSpPr>
          <p:nvPr>
            <p:ph type="title"/>
          </p:nvPr>
        </p:nvSpPr>
        <p:spPr>
          <a:xfrm>
            <a:off x="609600" y="948928"/>
            <a:ext cx="8037716" cy="673895"/>
          </a:xfrm>
        </p:spPr>
        <p:txBody>
          <a:bodyPr/>
          <a:lstStyle/>
          <a:p>
            <a:pPr algn="r"/>
            <a:r>
              <a:rPr lang="fa-IR" altLang="fa-IR" dirty="0">
                <a:solidFill>
                  <a:prstClr val="black"/>
                </a:solidFill>
                <a:cs typeface="B Titr" panose="00000700000000000000" pitchFamily="2" charset="-78"/>
              </a:rPr>
              <a:t>چارچوب قانونی</a:t>
            </a:r>
          </a:p>
        </p:txBody>
      </p:sp>
      <p:sp>
        <p:nvSpPr>
          <p:cNvPr id="9" name="Content Placeholder 8"/>
          <p:cNvSpPr>
            <a:spLocks noGrp="1"/>
          </p:cNvSpPr>
          <p:nvPr>
            <p:ph sz="half" idx="1"/>
          </p:nvPr>
        </p:nvSpPr>
        <p:spPr>
          <a:xfrm>
            <a:off x="93518" y="1806178"/>
            <a:ext cx="8669481" cy="4899422"/>
          </a:xfrm>
        </p:spPr>
        <p:txBody>
          <a:bodyPr>
            <a:noAutofit/>
          </a:bodyPr>
          <a:lstStyle/>
          <a:p>
            <a:pPr lvl="1" algn="r" rtl="1">
              <a:spcBef>
                <a:spcPts val="450"/>
              </a:spcBef>
              <a:spcAft>
                <a:spcPts val="450"/>
              </a:spcAft>
              <a:buFont typeface="Wingdings" panose="05000000000000000000" pitchFamily="2" charset="2"/>
              <a:buChar char="q"/>
            </a:pPr>
            <a:r>
              <a:rPr lang="ar-SA" altLang="fa-IR" sz="2400" b="1" dirty="0" smtClean="0">
                <a:solidFill>
                  <a:prstClr val="black"/>
                </a:solidFill>
                <a:cs typeface="B Mitra" panose="00000400000000000000" pitchFamily="2" charset="-78"/>
              </a:rPr>
              <a:t>در </a:t>
            </a:r>
            <a:r>
              <a:rPr lang="ar-SA" altLang="fa-IR" sz="2400" b="1" dirty="0">
                <a:solidFill>
                  <a:prstClr val="black"/>
                </a:solidFill>
                <a:cs typeface="B Mitra" panose="00000400000000000000" pitchFamily="2" charset="-78"/>
              </a:rPr>
              <a:t>برنامه پنجم، در ذيل سرفصل توسعه روستايي ماده 194، قيد شده است:</a:t>
            </a:r>
          </a:p>
          <a:p>
            <a:pPr lvl="1" algn="r" rtl="1">
              <a:spcBef>
                <a:spcPts val="450"/>
              </a:spcBef>
              <a:spcAft>
                <a:spcPts val="450"/>
              </a:spcAft>
              <a:buFont typeface="Wingdings" panose="05000000000000000000" pitchFamily="2" charset="2"/>
              <a:buChar char="q"/>
            </a:pPr>
            <a:r>
              <a:rPr lang="ar-SA" altLang="fa-IR" sz="2400" b="1" dirty="0">
                <a:solidFill>
                  <a:prstClr val="black"/>
                </a:solidFill>
                <a:cs typeface="B Mitra" panose="00000400000000000000" pitchFamily="2" charset="-78"/>
              </a:rPr>
              <a:t>دولت مكلف است به منظور بهبود وضعيت روستاها در زمينه سياستگذاري، برنامه ريزي، راهبردي، نظارت و هماهنگي بين دستگاههاي اجرايي، ارتقاء سطح درآمد و كيفيت زندگي روستاييان و كشاورزان و كاهش نابرابرهاي موجود بين جامعه روستايي، عشايري و جامعه شهري، حمايت لازم را از اقدامات زير به عمل آورد. </a:t>
            </a:r>
          </a:p>
          <a:p>
            <a:pPr lvl="1" algn="r" rtl="1">
              <a:spcBef>
                <a:spcPts val="450"/>
              </a:spcBef>
              <a:spcAft>
                <a:spcPts val="450"/>
              </a:spcAft>
              <a:buFont typeface="Wingdings" panose="05000000000000000000" pitchFamily="2" charset="2"/>
              <a:buChar char="q"/>
            </a:pPr>
            <a:r>
              <a:rPr lang="ar-SA" altLang="fa-IR" sz="2400" b="1" dirty="0">
                <a:solidFill>
                  <a:prstClr val="black"/>
                </a:solidFill>
                <a:cs typeface="B Mitra" panose="00000400000000000000" pitchFamily="2" charset="-78"/>
              </a:rPr>
              <a:t>الف): ارتقاء شاخصهاي توسعه روستايي و ارائه خدمات نوين و تهيه برنامه اولويت بندي خدمات روستايي با توجه به شرايط منطقه اي و محلي. </a:t>
            </a:r>
          </a:p>
          <a:p>
            <a:pPr lvl="1" algn="r" rtl="1">
              <a:spcBef>
                <a:spcPts val="450"/>
              </a:spcBef>
              <a:spcAft>
                <a:spcPts val="450"/>
              </a:spcAft>
              <a:buFont typeface="Wingdings" panose="05000000000000000000" pitchFamily="2" charset="2"/>
              <a:buChar char="q"/>
            </a:pPr>
            <a:r>
              <a:rPr lang="ar-SA" altLang="fa-IR" sz="2400" b="1" dirty="0">
                <a:solidFill>
                  <a:prstClr val="black"/>
                </a:solidFill>
                <a:cs typeface="B Mitra" panose="00000400000000000000" pitchFamily="2" charset="-78"/>
              </a:rPr>
              <a:t>ح ): ساماندهي روستاها در قالب مجموعه هاي روستايي به منظور خدمات رساني بهتر و موثرتر</a:t>
            </a:r>
            <a:endParaRPr lang="fa-IR" sz="2400" dirty="0">
              <a:cs typeface="B Mitra" panose="00000400000000000000" pitchFamily="2" charset="-78"/>
            </a:endParaRPr>
          </a:p>
        </p:txBody>
      </p:sp>
    </p:spTree>
    <p:extLst>
      <p:ext uri="{BB962C8B-B14F-4D97-AF65-F5344CB8AC3E}">
        <p14:creationId xmlns:p14="http://schemas.microsoft.com/office/powerpoint/2010/main" val="4793728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sz="3200" dirty="0" smtClean="0">
                <a:cs typeface="B Koodak" panose="00000700000000000000" pitchFamily="2" charset="-78"/>
              </a:rPr>
              <a:t>7-محدودیت </a:t>
            </a:r>
            <a:r>
              <a:rPr lang="fa-IR" sz="3200" dirty="0">
                <a:cs typeface="B Koodak" panose="00000700000000000000" pitchFamily="2" charset="-78"/>
              </a:rPr>
              <a:t>ها و تنگناها</a:t>
            </a:r>
            <a:endParaRPr lang="en-US" sz="3200" dirty="0">
              <a:cs typeface="B Koodak" panose="00000700000000000000" pitchFamily="2" charset="-78"/>
            </a:endParaRPr>
          </a:p>
        </p:txBody>
      </p:sp>
      <p:sp>
        <p:nvSpPr>
          <p:cNvPr id="4" name="Rectangle 3"/>
          <p:cNvSpPr/>
          <p:nvPr/>
        </p:nvSpPr>
        <p:spPr>
          <a:xfrm>
            <a:off x="6689398" y="1288534"/>
            <a:ext cx="1260281" cy="369332"/>
          </a:xfrm>
          <a:prstGeom prst="rect">
            <a:avLst/>
          </a:prstGeom>
        </p:spPr>
        <p:txBody>
          <a:bodyPr wrap="none">
            <a:spAutoFit/>
          </a:bodyPr>
          <a:lstStyle/>
          <a:p>
            <a:pPr algn="just" rtl="1"/>
            <a:r>
              <a:rPr lang="fa-IR" dirty="0" smtClean="0">
                <a:cs typeface="B Koodak" panose="00000700000000000000" pitchFamily="2" charset="-78"/>
              </a:rPr>
              <a:t>3-7</a:t>
            </a:r>
            <a:r>
              <a:rPr lang="fa-IR" dirty="0">
                <a:cs typeface="B Koodak" panose="00000700000000000000" pitchFamily="2" charset="-78"/>
              </a:rPr>
              <a:t>: </a:t>
            </a:r>
            <a:r>
              <a:rPr lang="fa-IR" dirty="0" smtClean="0">
                <a:cs typeface="B Koodak" panose="00000700000000000000" pitchFamily="2" charset="-78"/>
              </a:rPr>
              <a:t>اجتماعی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2242192608"/>
              </p:ext>
            </p:extLst>
          </p:nvPr>
        </p:nvGraphicFramePr>
        <p:xfrm>
          <a:off x="228600" y="1676401"/>
          <a:ext cx="8610600" cy="5003062"/>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3000946364"/>
                    </a:ext>
                  </a:extLst>
                </a:gridCol>
                <a:gridCol w="4305300">
                  <a:extLst>
                    <a:ext uri="{9D8B030D-6E8A-4147-A177-3AD203B41FA5}">
                      <a16:colId xmlns:a16="http://schemas.microsoft.com/office/drawing/2014/main" val="1967692155"/>
                    </a:ext>
                  </a:extLst>
                </a:gridCol>
              </a:tblGrid>
              <a:tr h="346177">
                <a:tc>
                  <a:txBody>
                    <a:bodyPr/>
                    <a:lstStyle/>
                    <a:p>
                      <a:pPr algn="ctr"/>
                      <a:r>
                        <a:rPr lang="fa-IR" sz="2000" dirty="0" smtClean="0">
                          <a:cs typeface="B Mitra" panose="00000400000000000000" pitchFamily="2" charset="-78"/>
                        </a:rPr>
                        <a:t>منظومه باغ حلی</a:t>
                      </a:r>
                      <a:endParaRPr lang="en-US" sz="2000" dirty="0">
                        <a:cs typeface="B Mitra" panose="00000400000000000000" pitchFamily="2" charset="-78"/>
                      </a:endParaRPr>
                    </a:p>
                  </a:txBody>
                  <a:tcPr/>
                </a:tc>
                <a:tc>
                  <a:txBody>
                    <a:bodyPr/>
                    <a:lstStyle/>
                    <a:p>
                      <a:pPr algn="ctr"/>
                      <a:r>
                        <a:rPr lang="fa-IR" sz="2000" dirty="0" smtClean="0">
                          <a:cs typeface="B Mitra" panose="00000400000000000000" pitchFamily="2" charset="-78"/>
                        </a:rPr>
                        <a:t>منظومه مرکزی</a:t>
                      </a:r>
                      <a:endParaRPr lang="en-US" sz="2000" dirty="0">
                        <a:cs typeface="B Mitra" panose="00000400000000000000" pitchFamily="2" charset="-78"/>
                      </a:endParaRPr>
                    </a:p>
                  </a:txBody>
                  <a:tcPr/>
                </a:tc>
                <a:extLst>
                  <a:ext uri="{0D108BD9-81ED-4DB2-BD59-A6C34878D82A}">
                    <a16:rowId xmlns:a16="http://schemas.microsoft.com/office/drawing/2014/main" val="1245825466"/>
                  </a:ext>
                </a:extLst>
              </a:tr>
              <a:tr h="4606822">
                <a:tc>
                  <a:txBody>
                    <a:bodyPr/>
                    <a:lstStyle/>
                    <a:p>
                      <a:pPr marL="285750" indent="-285750" algn="justLow" rtl="1">
                        <a:buFont typeface="Arial" panose="020B0604020202020204" pitchFamily="34" charset="0"/>
                        <a:buChar char="•"/>
                      </a:pPr>
                      <a:r>
                        <a:rPr lang="fa-IR" sz="2000" dirty="0" smtClean="0">
                          <a:cs typeface="B Mitra" panose="00000400000000000000" pitchFamily="2" charset="-78"/>
                        </a:rPr>
                        <a:t>100کمبود امکانات و خدمات آموزشی در سطح منظومه و ترک تحصیل دختران</a:t>
                      </a:r>
                    </a:p>
                    <a:p>
                      <a:pPr marL="285750" indent="-285750" algn="justLow" rtl="1">
                        <a:buFont typeface="Arial" panose="020B0604020202020204" pitchFamily="34" charset="0"/>
                        <a:buChar char="•"/>
                      </a:pPr>
                      <a:r>
                        <a:rPr lang="fa-IR" sz="2000" dirty="0" smtClean="0">
                          <a:cs typeface="B Mitra" panose="00000400000000000000" pitchFamily="2" charset="-78"/>
                        </a:rPr>
                        <a:t>کمبود مراکز و کانون های فرهنگی</a:t>
                      </a:r>
                    </a:p>
                    <a:p>
                      <a:pPr marL="285750" indent="-285750" algn="justLow" rtl="1">
                        <a:buFont typeface="Arial" panose="020B0604020202020204" pitchFamily="34" charset="0"/>
                        <a:buChar char="•"/>
                      </a:pPr>
                      <a:r>
                        <a:rPr lang="fa-IR" sz="2000" dirty="0" smtClean="0">
                          <a:cs typeface="B Mitra" panose="00000400000000000000" pitchFamily="2" charset="-78"/>
                        </a:rPr>
                        <a:t>وجود شرایط سخت طبیعی در بخشهای غربی و شرقی منظومه و اثرات آن در پایین بودن تعداد جمعیت آنها</a:t>
                      </a:r>
                    </a:p>
                    <a:p>
                      <a:pPr marL="285750" indent="-285750" algn="justLow" rtl="1">
                        <a:buFont typeface="Arial" panose="020B0604020202020204" pitchFamily="34" charset="0"/>
                        <a:buChar char="•"/>
                      </a:pPr>
                      <a:r>
                        <a:rPr lang="fa-IR" sz="2000" dirty="0" smtClean="0">
                          <a:cs typeface="B Mitra" panose="00000400000000000000" pitchFamily="2" charset="-78"/>
                        </a:rPr>
                        <a:t>روند رشد منفی جمعیت در روستاهای واقع در شرایط نامطلوب طبیعی</a:t>
                      </a:r>
                    </a:p>
                    <a:p>
                      <a:pPr marL="285750" indent="-285750" algn="justLow" rtl="1">
                        <a:buFont typeface="Arial" panose="020B0604020202020204" pitchFamily="34" charset="0"/>
                        <a:buChar char="•"/>
                      </a:pPr>
                      <a:r>
                        <a:rPr lang="fa-IR" sz="2000" dirty="0" smtClean="0">
                          <a:cs typeface="B Mitra" panose="00000400000000000000" pitchFamily="2" charset="-78"/>
                        </a:rPr>
                        <a:t>وجود اختلاف و تفاوت از لحاظ نرخ باسوادی بین دو گروه جنسی زن و مرد</a:t>
                      </a:r>
                    </a:p>
                    <a:p>
                      <a:pPr algn="justLow" rtl="1"/>
                      <a:endParaRPr lang="en-US" sz="2000" dirty="0">
                        <a:cs typeface="B Mitra" panose="00000400000000000000" pitchFamily="2" charset="-78"/>
                      </a:endParaRPr>
                    </a:p>
                  </a:txBody>
                  <a:tcPr/>
                </a:tc>
                <a:tc>
                  <a:txBody>
                    <a:bodyPr/>
                    <a:lstStyle/>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وجود شرایط سخت طبیعی در بخش های غربی و شرقی منظومه و اثرات آن در پایین بودن تعداد جمعیت آنها</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میل و گرایش تنزلی رشد جمعیت به ویژه روند رشد منفی جمعیت در روستاهای واقع در شرایط نامطلوب طبیعی</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وجود اختلافات و تفاوت از لحاظ نرخ باسوادی بین دو گروه جنسی زن و مرد</a:t>
                      </a: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4041500721"/>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sz="3200" dirty="0" smtClean="0">
                <a:cs typeface="B Koodak" panose="00000700000000000000" pitchFamily="2" charset="-78"/>
              </a:rPr>
              <a:t>7-محدودیت </a:t>
            </a:r>
            <a:r>
              <a:rPr lang="fa-IR" sz="3200" dirty="0">
                <a:cs typeface="B Koodak" panose="00000700000000000000" pitchFamily="2" charset="-78"/>
              </a:rPr>
              <a:t>ها و تنگناها</a:t>
            </a:r>
            <a:endParaRPr lang="en-US" sz="3200" dirty="0">
              <a:cs typeface="B Koodak" panose="00000700000000000000" pitchFamily="2" charset="-78"/>
            </a:endParaRPr>
          </a:p>
        </p:txBody>
      </p:sp>
      <p:sp>
        <p:nvSpPr>
          <p:cNvPr id="4" name="Rectangle 3"/>
          <p:cNvSpPr/>
          <p:nvPr/>
        </p:nvSpPr>
        <p:spPr>
          <a:xfrm>
            <a:off x="6681384" y="1288534"/>
            <a:ext cx="1276311" cy="369332"/>
          </a:xfrm>
          <a:prstGeom prst="rect">
            <a:avLst/>
          </a:prstGeom>
        </p:spPr>
        <p:txBody>
          <a:bodyPr wrap="none">
            <a:spAutoFit/>
          </a:bodyPr>
          <a:lstStyle/>
          <a:p>
            <a:pPr algn="just" rtl="1"/>
            <a:r>
              <a:rPr lang="fa-IR" dirty="0" smtClean="0">
                <a:cs typeface="B Koodak" panose="00000700000000000000" pitchFamily="2" charset="-78"/>
              </a:rPr>
              <a:t>4-7</a:t>
            </a:r>
            <a:r>
              <a:rPr lang="fa-IR" dirty="0">
                <a:cs typeface="B Koodak" panose="00000700000000000000" pitchFamily="2" charset="-78"/>
              </a:rPr>
              <a:t>: </a:t>
            </a:r>
            <a:r>
              <a:rPr lang="fa-IR" dirty="0" smtClean="0">
                <a:cs typeface="B Koodak" panose="00000700000000000000" pitchFamily="2" charset="-78"/>
              </a:rPr>
              <a:t>اقتصادی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3510589834"/>
              </p:ext>
            </p:extLst>
          </p:nvPr>
        </p:nvGraphicFramePr>
        <p:xfrm>
          <a:off x="228600" y="1676401"/>
          <a:ext cx="8610600" cy="5003062"/>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3000946364"/>
                    </a:ext>
                  </a:extLst>
                </a:gridCol>
                <a:gridCol w="4305300">
                  <a:extLst>
                    <a:ext uri="{9D8B030D-6E8A-4147-A177-3AD203B41FA5}">
                      <a16:colId xmlns:a16="http://schemas.microsoft.com/office/drawing/2014/main" val="1967692155"/>
                    </a:ext>
                  </a:extLst>
                </a:gridCol>
              </a:tblGrid>
              <a:tr h="346177">
                <a:tc>
                  <a:txBody>
                    <a:bodyPr/>
                    <a:lstStyle/>
                    <a:p>
                      <a:pPr algn="ctr"/>
                      <a:r>
                        <a:rPr lang="fa-IR" sz="2000" dirty="0" smtClean="0">
                          <a:cs typeface="B Mitra" panose="00000400000000000000" pitchFamily="2" charset="-78"/>
                        </a:rPr>
                        <a:t>منظومه باغ حلی</a:t>
                      </a:r>
                      <a:endParaRPr lang="en-US" sz="2000" dirty="0">
                        <a:cs typeface="B Mitra" panose="00000400000000000000" pitchFamily="2" charset="-78"/>
                      </a:endParaRPr>
                    </a:p>
                  </a:txBody>
                  <a:tcPr/>
                </a:tc>
                <a:tc>
                  <a:txBody>
                    <a:bodyPr/>
                    <a:lstStyle/>
                    <a:p>
                      <a:pPr algn="ctr"/>
                      <a:r>
                        <a:rPr lang="fa-IR" sz="2000" dirty="0" smtClean="0">
                          <a:cs typeface="B Mitra" panose="00000400000000000000" pitchFamily="2" charset="-78"/>
                        </a:rPr>
                        <a:t>منظومه مرکزی</a:t>
                      </a:r>
                      <a:endParaRPr lang="en-US" sz="2000" dirty="0">
                        <a:cs typeface="B Mitra" panose="00000400000000000000" pitchFamily="2" charset="-78"/>
                      </a:endParaRPr>
                    </a:p>
                  </a:txBody>
                  <a:tcPr/>
                </a:tc>
                <a:extLst>
                  <a:ext uri="{0D108BD9-81ED-4DB2-BD59-A6C34878D82A}">
                    <a16:rowId xmlns:a16="http://schemas.microsoft.com/office/drawing/2014/main" val="1245825466"/>
                  </a:ext>
                </a:extLst>
              </a:tr>
              <a:tr h="4606822">
                <a:tc>
                  <a:txBody>
                    <a:bodyPr/>
                    <a:lstStyle/>
                    <a:p>
                      <a:pPr marL="285750" indent="-285750" algn="justLow" rtl="1">
                        <a:buFont typeface="Arial" panose="020B0604020202020204" pitchFamily="34" charset="0"/>
                        <a:buChar char="•"/>
                      </a:pPr>
                      <a:r>
                        <a:rPr lang="fa-IR" sz="2000" dirty="0" smtClean="0">
                          <a:cs typeface="B Mitra" panose="00000400000000000000" pitchFamily="2" charset="-78"/>
                        </a:rPr>
                        <a:t>عدم وجود صنایع تبدیلی مرتبط با تولیدات کشاورزی در منظومه</a:t>
                      </a:r>
                    </a:p>
                    <a:p>
                      <a:pPr marL="285750" indent="-285750" algn="justLow" rtl="1">
                        <a:buFont typeface="Arial" panose="020B0604020202020204" pitchFamily="34" charset="0"/>
                        <a:buChar char="•"/>
                      </a:pPr>
                      <a:r>
                        <a:rPr lang="fa-IR" sz="2000" dirty="0" smtClean="0">
                          <a:cs typeface="B Mitra" panose="00000400000000000000" pitchFamily="2" charset="-78"/>
                        </a:rPr>
                        <a:t>پائین بودن زیرساختهای اقتصادی و پشتیبان فعالیت و خدمات وابسته به بخش کشاورزی</a:t>
                      </a:r>
                    </a:p>
                    <a:p>
                      <a:pPr marL="285750" indent="-285750" algn="justLow" rtl="1">
                        <a:buFont typeface="Arial" panose="020B0604020202020204" pitchFamily="34" charset="0"/>
                        <a:buChar char="•"/>
                      </a:pPr>
                      <a:r>
                        <a:rPr lang="fa-IR" sz="2000" dirty="0" smtClean="0">
                          <a:cs typeface="B Mitra" panose="00000400000000000000" pitchFamily="2" charset="-78"/>
                        </a:rPr>
                        <a:t>نامناسب بودن راههای دسترسی به بخش های شمالشرقی و شرقی منظومه و محدودیت در انتقال محصولات کشاورزی و دسترسی به بازار</a:t>
                      </a:r>
                    </a:p>
                    <a:p>
                      <a:pPr marL="285750" indent="-285750" algn="justLow" rtl="1">
                        <a:buFont typeface="Arial" panose="020B0604020202020204" pitchFamily="34" charset="0"/>
                        <a:buChar char="•"/>
                      </a:pPr>
                      <a:r>
                        <a:rPr lang="fa-IR" sz="2000" dirty="0" smtClean="0">
                          <a:cs typeface="B Mitra" panose="00000400000000000000" pitchFamily="2" charset="-78"/>
                        </a:rPr>
                        <a:t>مهاجرت نیروی فعال روستاهای واقع در مناطق صعب العبور</a:t>
                      </a:r>
                    </a:p>
                    <a:p>
                      <a:pPr algn="justLow" rtl="1"/>
                      <a:endParaRPr lang="en-US" sz="2000" dirty="0">
                        <a:cs typeface="B Mitra" panose="00000400000000000000" pitchFamily="2" charset="-78"/>
                      </a:endParaRPr>
                    </a:p>
                  </a:txBody>
                  <a:tcPr/>
                </a:tc>
                <a:tc>
                  <a:txBody>
                    <a:bodyPr/>
                    <a:lstStyle/>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عدم وجود صنایع تبدیلی مرتبط با تولیدات کشاورزی در منظومه</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ضعف زیرساختهای اقتصادی و پشتیبان فعالیت و خدمات وابسته به بخش کشاورزی</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نامناسب بودن راههای دسترسی به بخش های شمالشرقی و شرقی منظومه و محدودیت در انتقال محصولات کشاورزی و دسترسی به بازار</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مهاجرت نیروی فعال به خارج از منظومه به دلیل کمبود فرصت های شغلی در منظومه</a:t>
                      </a: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2496805641"/>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sz="3200" dirty="0" smtClean="0">
                <a:cs typeface="B Koodak" panose="00000700000000000000" pitchFamily="2" charset="-78"/>
              </a:rPr>
              <a:t>7-محدودیت </a:t>
            </a:r>
            <a:r>
              <a:rPr lang="fa-IR" sz="3200" dirty="0">
                <a:cs typeface="B Koodak" panose="00000700000000000000" pitchFamily="2" charset="-78"/>
              </a:rPr>
              <a:t>ها و تنگناها</a:t>
            </a:r>
            <a:endParaRPr lang="en-US" sz="3200" dirty="0">
              <a:cs typeface="B Koodak" panose="00000700000000000000" pitchFamily="2" charset="-78"/>
            </a:endParaRPr>
          </a:p>
        </p:txBody>
      </p:sp>
      <p:sp>
        <p:nvSpPr>
          <p:cNvPr id="4" name="Rectangle 3"/>
          <p:cNvSpPr/>
          <p:nvPr/>
        </p:nvSpPr>
        <p:spPr>
          <a:xfrm>
            <a:off x="6681384" y="1288534"/>
            <a:ext cx="1276311" cy="369332"/>
          </a:xfrm>
          <a:prstGeom prst="rect">
            <a:avLst/>
          </a:prstGeom>
        </p:spPr>
        <p:txBody>
          <a:bodyPr wrap="none">
            <a:spAutoFit/>
          </a:bodyPr>
          <a:lstStyle/>
          <a:p>
            <a:pPr algn="just" rtl="1"/>
            <a:r>
              <a:rPr lang="fa-IR" dirty="0" smtClean="0">
                <a:cs typeface="B Koodak" panose="00000700000000000000" pitchFamily="2" charset="-78"/>
              </a:rPr>
              <a:t>4-7</a:t>
            </a:r>
            <a:r>
              <a:rPr lang="fa-IR" dirty="0">
                <a:cs typeface="B Koodak" panose="00000700000000000000" pitchFamily="2" charset="-78"/>
              </a:rPr>
              <a:t>: </a:t>
            </a:r>
            <a:r>
              <a:rPr lang="fa-IR" dirty="0" smtClean="0">
                <a:cs typeface="B Koodak" panose="00000700000000000000" pitchFamily="2" charset="-78"/>
              </a:rPr>
              <a:t>اقتصادی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4173956640"/>
              </p:ext>
            </p:extLst>
          </p:nvPr>
        </p:nvGraphicFramePr>
        <p:xfrm>
          <a:off x="228600" y="1676401"/>
          <a:ext cx="8610600" cy="5003062"/>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3000946364"/>
                    </a:ext>
                  </a:extLst>
                </a:gridCol>
                <a:gridCol w="4305300">
                  <a:extLst>
                    <a:ext uri="{9D8B030D-6E8A-4147-A177-3AD203B41FA5}">
                      <a16:colId xmlns:a16="http://schemas.microsoft.com/office/drawing/2014/main" val="1967692155"/>
                    </a:ext>
                  </a:extLst>
                </a:gridCol>
              </a:tblGrid>
              <a:tr h="346177">
                <a:tc>
                  <a:txBody>
                    <a:bodyPr/>
                    <a:lstStyle/>
                    <a:p>
                      <a:pPr algn="ctr"/>
                      <a:r>
                        <a:rPr lang="fa-IR" sz="2000" dirty="0" smtClean="0">
                          <a:cs typeface="B Mitra" panose="00000400000000000000" pitchFamily="2" charset="-78"/>
                        </a:rPr>
                        <a:t>منظومه باغ حلی</a:t>
                      </a:r>
                      <a:endParaRPr lang="en-US" sz="2000" dirty="0">
                        <a:cs typeface="B Mitra" panose="00000400000000000000" pitchFamily="2" charset="-78"/>
                      </a:endParaRPr>
                    </a:p>
                  </a:txBody>
                  <a:tcPr/>
                </a:tc>
                <a:tc>
                  <a:txBody>
                    <a:bodyPr/>
                    <a:lstStyle/>
                    <a:p>
                      <a:pPr algn="ctr"/>
                      <a:r>
                        <a:rPr lang="fa-IR" sz="2000" dirty="0" smtClean="0">
                          <a:cs typeface="B Mitra" panose="00000400000000000000" pitchFamily="2" charset="-78"/>
                        </a:rPr>
                        <a:t>منظومه مرکزی</a:t>
                      </a:r>
                      <a:endParaRPr lang="en-US" sz="2000" dirty="0">
                        <a:cs typeface="B Mitra" panose="00000400000000000000" pitchFamily="2" charset="-78"/>
                      </a:endParaRPr>
                    </a:p>
                  </a:txBody>
                  <a:tcPr/>
                </a:tc>
                <a:extLst>
                  <a:ext uri="{0D108BD9-81ED-4DB2-BD59-A6C34878D82A}">
                    <a16:rowId xmlns:a16="http://schemas.microsoft.com/office/drawing/2014/main" val="1245825466"/>
                  </a:ext>
                </a:extLst>
              </a:tr>
              <a:tr h="4606822">
                <a:tc>
                  <a:txBody>
                    <a:bodyPr/>
                    <a:lstStyle/>
                    <a:p>
                      <a:pPr marL="285750" indent="-285750" algn="justLow" rtl="1">
                        <a:buFont typeface="Arial" panose="020B0604020202020204" pitchFamily="34" charset="0"/>
                        <a:buChar char="•"/>
                      </a:pPr>
                      <a:r>
                        <a:rPr lang="fa-IR" sz="2000" dirty="0" smtClean="0">
                          <a:cs typeface="B Mitra" panose="00000400000000000000" pitchFamily="2" charset="-78"/>
                        </a:rPr>
                        <a:t>وجود روابط دلالی و سلف خری در خرید محصولات زراعی و باغی</a:t>
                      </a:r>
                    </a:p>
                    <a:p>
                      <a:pPr marL="285750" indent="-285750" algn="justLow" rtl="1">
                        <a:buFont typeface="Arial" panose="020B0604020202020204" pitchFamily="34" charset="0"/>
                        <a:buChar char="•"/>
                      </a:pPr>
                      <a:r>
                        <a:rPr lang="fa-IR" sz="2000" dirty="0" smtClean="0">
                          <a:cs typeface="B Mitra" panose="00000400000000000000" pitchFamily="2" charset="-78"/>
                        </a:rPr>
                        <a:t>سنتی بودن تولیدات کشاورزی به ویژه دامداری و پایین بودن راندمان تولید</a:t>
                      </a:r>
                    </a:p>
                    <a:p>
                      <a:pPr marL="285750" indent="-285750" algn="justLow" rtl="1">
                        <a:buFont typeface="Arial" panose="020B0604020202020204" pitchFamily="34" charset="0"/>
                        <a:buChar char="•"/>
                      </a:pPr>
                      <a:r>
                        <a:rPr lang="fa-IR" sz="2000" dirty="0" smtClean="0">
                          <a:cs typeface="B Mitra" panose="00000400000000000000" pitchFamily="2" charset="-78"/>
                        </a:rPr>
                        <a:t>ضعف و یا نابودی برخی از فعالیتهای مربوط به صنایع دستی و به حاشیه رفتن زنان روستایی در اقتصاد روستاهای منظومه</a:t>
                      </a:r>
                    </a:p>
                    <a:p>
                      <a:pPr marL="285750" indent="-285750" algn="justLow" rtl="1">
                        <a:buFont typeface="Arial" panose="020B0604020202020204" pitchFamily="34" charset="0"/>
                        <a:buChar char="•"/>
                      </a:pPr>
                      <a:r>
                        <a:rPr lang="fa-IR" sz="2000" dirty="0" smtClean="0">
                          <a:cs typeface="B Mitra" panose="00000400000000000000" pitchFamily="2" charset="-78"/>
                        </a:rPr>
                        <a:t>مشکلات مالکیت اراضی به دلیل وجود اراضی موقوفی ( و مدیریت اوقاف بر این اراضی ) </a:t>
                      </a:r>
                    </a:p>
                    <a:p>
                      <a:pPr algn="justLow" rtl="1"/>
                      <a:endParaRPr lang="en-US" sz="2000" dirty="0">
                        <a:cs typeface="B Mitra" panose="00000400000000000000" pitchFamily="2" charset="-78"/>
                      </a:endParaRPr>
                    </a:p>
                  </a:txBody>
                  <a:tcPr/>
                </a:tc>
                <a:tc>
                  <a:txBody>
                    <a:bodyPr/>
                    <a:lstStyle/>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وجود روابط دلالی و سلف خری در خرید محصولات زراعی و باغی</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سنتی بودن تولیدات کشاورزی به ویژه دامداری و پایین بودن راندمان تولید</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ضعف و یا نابودی برخی از فعالیتهای مربوط به صنایع دستی و به حاشیه رفتن زنان روستایی در اقتصاد روستاهای منظومه</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اوقافی بودن اراضی در بسیاری از روستاها و بروز مشکل مالکیت اراضی </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وجود آفتهای کشاورزی (زراعی، باغی، دامی و زنبورداری)</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انتقال تولیدات کشاورزی منظومه از جمله حبوبات جهت بسته بندی به خارج از منظومه</a:t>
                      </a: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3382183344"/>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sz="3200" dirty="0" smtClean="0">
                <a:cs typeface="B Koodak" panose="00000700000000000000" pitchFamily="2" charset="-78"/>
              </a:rPr>
              <a:t>7-محدودیت </a:t>
            </a:r>
            <a:r>
              <a:rPr lang="fa-IR" sz="3200" dirty="0">
                <a:cs typeface="B Koodak" panose="00000700000000000000" pitchFamily="2" charset="-78"/>
              </a:rPr>
              <a:t>ها و تنگناها</a:t>
            </a:r>
            <a:endParaRPr lang="en-US" sz="3200" dirty="0">
              <a:cs typeface="B Koodak" panose="00000700000000000000" pitchFamily="2" charset="-78"/>
            </a:endParaRPr>
          </a:p>
        </p:txBody>
      </p:sp>
      <p:sp>
        <p:nvSpPr>
          <p:cNvPr id="4" name="Rectangle 3"/>
          <p:cNvSpPr/>
          <p:nvPr/>
        </p:nvSpPr>
        <p:spPr>
          <a:xfrm>
            <a:off x="6580396" y="1288534"/>
            <a:ext cx="1478290" cy="369332"/>
          </a:xfrm>
          <a:prstGeom prst="rect">
            <a:avLst/>
          </a:prstGeom>
        </p:spPr>
        <p:txBody>
          <a:bodyPr wrap="none">
            <a:spAutoFit/>
          </a:bodyPr>
          <a:lstStyle/>
          <a:p>
            <a:pPr algn="just" rtl="1"/>
            <a:r>
              <a:rPr lang="fa-IR" dirty="0" smtClean="0">
                <a:cs typeface="B Koodak" panose="00000700000000000000" pitchFamily="2" charset="-78"/>
              </a:rPr>
              <a:t>5-7</a:t>
            </a:r>
            <a:r>
              <a:rPr lang="fa-IR" dirty="0">
                <a:cs typeface="B Koodak" panose="00000700000000000000" pitchFamily="2" charset="-78"/>
              </a:rPr>
              <a:t>: </a:t>
            </a:r>
            <a:r>
              <a:rPr lang="fa-IR" dirty="0" smtClean="0">
                <a:cs typeface="B Koodak" panose="00000700000000000000" pitchFamily="2" charset="-78"/>
              </a:rPr>
              <a:t>گردشگری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805980949"/>
              </p:ext>
            </p:extLst>
          </p:nvPr>
        </p:nvGraphicFramePr>
        <p:xfrm>
          <a:off x="228600" y="1676401"/>
          <a:ext cx="8610600" cy="5003062"/>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3000946364"/>
                    </a:ext>
                  </a:extLst>
                </a:gridCol>
                <a:gridCol w="4572000">
                  <a:extLst>
                    <a:ext uri="{9D8B030D-6E8A-4147-A177-3AD203B41FA5}">
                      <a16:colId xmlns:a16="http://schemas.microsoft.com/office/drawing/2014/main" val="1967692155"/>
                    </a:ext>
                  </a:extLst>
                </a:gridCol>
              </a:tblGrid>
              <a:tr h="346177">
                <a:tc>
                  <a:txBody>
                    <a:bodyPr/>
                    <a:lstStyle/>
                    <a:p>
                      <a:pPr algn="ctr"/>
                      <a:r>
                        <a:rPr lang="fa-IR" sz="2000" dirty="0" smtClean="0">
                          <a:cs typeface="B Mitra" panose="00000400000000000000" pitchFamily="2" charset="-78"/>
                        </a:rPr>
                        <a:t>منظومه باغ حلی</a:t>
                      </a:r>
                      <a:endParaRPr lang="en-US" sz="2000" dirty="0">
                        <a:cs typeface="B Mitra" panose="00000400000000000000" pitchFamily="2" charset="-78"/>
                      </a:endParaRPr>
                    </a:p>
                  </a:txBody>
                  <a:tcPr/>
                </a:tc>
                <a:tc>
                  <a:txBody>
                    <a:bodyPr/>
                    <a:lstStyle/>
                    <a:p>
                      <a:pPr algn="ctr"/>
                      <a:r>
                        <a:rPr lang="fa-IR" sz="2000" dirty="0" smtClean="0">
                          <a:cs typeface="B Mitra" panose="00000400000000000000" pitchFamily="2" charset="-78"/>
                        </a:rPr>
                        <a:t>منظومه مرکزی</a:t>
                      </a:r>
                      <a:endParaRPr lang="en-US" sz="2000" dirty="0">
                        <a:cs typeface="B Mitra" panose="00000400000000000000" pitchFamily="2" charset="-78"/>
                      </a:endParaRPr>
                    </a:p>
                  </a:txBody>
                  <a:tcPr/>
                </a:tc>
                <a:extLst>
                  <a:ext uri="{0D108BD9-81ED-4DB2-BD59-A6C34878D82A}">
                    <a16:rowId xmlns:a16="http://schemas.microsoft.com/office/drawing/2014/main" val="1245825466"/>
                  </a:ext>
                </a:extLst>
              </a:tr>
              <a:tr h="4606822">
                <a:tc>
                  <a:txBody>
                    <a:bodyPr/>
                    <a:lstStyle/>
                    <a:p>
                      <a:pPr marL="285750" indent="-285750" algn="justLow" rtl="1">
                        <a:buFont typeface="Arial" panose="020B0604020202020204" pitchFamily="34" charset="0"/>
                        <a:buChar char="•"/>
                      </a:pPr>
                      <a:r>
                        <a:rPr lang="fa-IR" sz="2000" dirty="0" smtClean="0">
                          <a:cs typeface="B Mitra" panose="00000400000000000000" pitchFamily="2" charset="-78"/>
                        </a:rPr>
                        <a:t>عدم وجود مسیرهای ارتباطی مناسب و امکانات تفریحی و گردشگری در منظومه در راستای جذب سرمایه گذار و گردشگر</a:t>
                      </a:r>
                    </a:p>
                    <a:p>
                      <a:pPr marL="285750" indent="-285750" algn="justLow" rtl="1">
                        <a:buFont typeface="Arial" panose="020B0604020202020204" pitchFamily="34" charset="0"/>
                        <a:buChar char="•"/>
                      </a:pPr>
                      <a:r>
                        <a:rPr lang="fa-IR" sz="2000" dirty="0" smtClean="0">
                          <a:cs typeface="B Mitra" panose="00000400000000000000" pitchFamily="2" charset="-78"/>
                        </a:rPr>
                        <a:t>عدم وجود  فروشگاه های مخصوص عرضه محصولات صنایع دستی و هنرهای سنتی</a:t>
                      </a:r>
                    </a:p>
                    <a:p>
                      <a:pPr marL="285750" indent="-285750" algn="justLow" rtl="1">
                        <a:buFont typeface="Arial" panose="020B0604020202020204" pitchFamily="34" charset="0"/>
                        <a:buChar char="•"/>
                      </a:pPr>
                      <a:r>
                        <a:rPr lang="fa-IR" sz="2000" dirty="0" smtClean="0">
                          <a:cs typeface="B Mitra" panose="00000400000000000000" pitchFamily="2" charset="-78"/>
                        </a:rPr>
                        <a:t>عدم شناسایی جاذبه های صنایع دستی</a:t>
                      </a:r>
                    </a:p>
                    <a:p>
                      <a:pPr marL="285750" indent="-285750" algn="justLow" rtl="1">
                        <a:buFont typeface="Arial" panose="020B0604020202020204" pitchFamily="34" charset="0"/>
                        <a:buChar char="•"/>
                      </a:pPr>
                      <a:r>
                        <a:rPr lang="fa-IR" sz="2000" dirty="0" smtClean="0">
                          <a:cs typeface="B Mitra" panose="00000400000000000000" pitchFamily="2" charset="-78"/>
                        </a:rPr>
                        <a:t>عدم شناسایی و معرفی جاذبه های گردشگری منظومه   </a:t>
                      </a:r>
                    </a:p>
                    <a:p>
                      <a:pPr marL="285750" indent="-285750" algn="justLow" rtl="1">
                        <a:buFont typeface="Arial" panose="020B0604020202020204" pitchFamily="34" charset="0"/>
                        <a:buChar char="•"/>
                      </a:pPr>
                      <a:r>
                        <a:rPr lang="fa-IR" sz="2000" dirty="0" smtClean="0">
                          <a:cs typeface="B Mitra" panose="00000400000000000000" pitchFamily="2" charset="-78"/>
                        </a:rPr>
                        <a:t>فقدان برنامه ریزی اجرایی و ضعف تبلیغات در معرفی جاذبه های گردشگری منظومه</a:t>
                      </a:r>
                    </a:p>
                    <a:p>
                      <a:pPr algn="justLow" rtl="1"/>
                      <a:endParaRPr lang="en-US" sz="2000" dirty="0">
                        <a:cs typeface="B Mitra" panose="00000400000000000000" pitchFamily="2" charset="-78"/>
                      </a:endParaRPr>
                    </a:p>
                  </a:txBody>
                  <a:tcPr/>
                </a:tc>
                <a:tc>
                  <a:txBody>
                    <a:bodyPr/>
                    <a:lstStyle/>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نامناسب بودن برنامه های بازاریابی و معرفی جاذبه های گردشگری شهرستان شهرستان سلطانیه در رسانه های ملی، شبکه های مجازی و ...</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عدم بهره برداری مناسب و بهینه از جاذبه های گردشگری بخش مرکزی</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ضعف زیرساخت های ارتباطی در روستاهای دارای پتانسیل و جاذبه گردشگری</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کمبود امکانات و خدمات تفریحی – رفاهی و گردشگری در سطح بخش</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سطح پائین تمایل به سرمایه گذاری در بخش گردشگری </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عدم وجود فروشگاه های عرضه محصولات صنایع دستی در روستاهای دارای جاذبه گردشگری و هنر دستی</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عدم معرفی مناسب جاذبه های گردشگری روستایی و طبیعت گردی در سطح منطقه و ملی</a:t>
                      </a: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702754910"/>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914400"/>
          </a:xfrm>
        </p:spPr>
        <p:txBody>
          <a:bodyPr>
            <a:normAutofit/>
          </a:bodyPr>
          <a:lstStyle/>
          <a:p>
            <a:pPr algn="ctr" rtl="1"/>
            <a:r>
              <a:rPr lang="fa-IR" sz="3200" dirty="0" smtClean="0">
                <a:cs typeface="B Koodak" panose="00000700000000000000" pitchFamily="2" charset="-78"/>
              </a:rPr>
              <a:t>8- ساختار و سازمان فضایی</a:t>
            </a:r>
            <a:endParaRPr lang="en-US" sz="3200" dirty="0">
              <a:cs typeface="B Koodak" panose="00000700000000000000" pitchFamily="2" charset="-78"/>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48760" y="1699491"/>
            <a:ext cx="4714240" cy="2651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945" y="3505200"/>
            <a:ext cx="4714240" cy="2651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21712" y="3424151"/>
            <a:ext cx="2651760" cy="35356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987384957"/>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381000"/>
          </a:xfrm>
        </p:spPr>
        <p:txBody>
          <a:bodyPr>
            <a:normAutofit fontScale="90000"/>
          </a:bodyPr>
          <a:lstStyle/>
          <a:p>
            <a:pPr algn="justLow" rtl="1"/>
            <a:r>
              <a:rPr lang="fa-IR" b="1" dirty="0" smtClean="0">
                <a:cs typeface="B Mitra" panose="00000400000000000000" pitchFamily="2" charset="-78"/>
              </a:rPr>
              <a:t>کاربری اراضی</a:t>
            </a:r>
            <a:r>
              <a:rPr lang="en-US" b="1" dirty="0" smtClean="0">
                <a:cs typeface="B Mitra" panose="00000400000000000000" pitchFamily="2" charset="-78"/>
              </a:rPr>
              <a:t> </a:t>
            </a:r>
            <a:r>
              <a:rPr lang="fa-IR" b="1" dirty="0" smtClean="0">
                <a:cs typeface="B Mitra" panose="00000400000000000000" pitchFamily="2" charset="-78"/>
              </a:rPr>
              <a:t> منظومه مرکزی</a:t>
            </a:r>
            <a:endParaRPr lang="en-US" b="1" dirty="0">
              <a:cs typeface="B Mitra" panose="00000400000000000000" pitchFamily="2" charset="-78"/>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25862908"/>
              </p:ext>
            </p:extLst>
          </p:nvPr>
        </p:nvGraphicFramePr>
        <p:xfrm>
          <a:off x="6083300" y="1447800"/>
          <a:ext cx="2755900" cy="3233420"/>
        </p:xfrm>
        <a:graphic>
          <a:graphicData uri="http://schemas.openxmlformats.org/drawingml/2006/table">
            <a:tbl>
              <a:tblPr rtl="1"/>
              <a:tblGrid>
                <a:gridCol w="1016142">
                  <a:extLst>
                    <a:ext uri="{9D8B030D-6E8A-4147-A177-3AD203B41FA5}">
                      <a16:colId xmlns:a16="http://schemas.microsoft.com/office/drawing/2014/main" val="4151940515"/>
                    </a:ext>
                  </a:extLst>
                </a:gridCol>
                <a:gridCol w="1000746">
                  <a:extLst>
                    <a:ext uri="{9D8B030D-6E8A-4147-A177-3AD203B41FA5}">
                      <a16:colId xmlns:a16="http://schemas.microsoft.com/office/drawing/2014/main" val="21607897"/>
                    </a:ext>
                  </a:extLst>
                </a:gridCol>
                <a:gridCol w="739012">
                  <a:extLst>
                    <a:ext uri="{9D8B030D-6E8A-4147-A177-3AD203B41FA5}">
                      <a16:colId xmlns:a16="http://schemas.microsoft.com/office/drawing/2014/main" val="3080781644"/>
                    </a:ext>
                  </a:extLst>
                </a:gridCol>
              </a:tblGrid>
              <a:tr h="457200">
                <a:tc>
                  <a:txBody>
                    <a:bodyPr/>
                    <a:lstStyle/>
                    <a:p>
                      <a:pPr algn="ctr" rtl="1" fontAlgn="ctr"/>
                      <a:r>
                        <a:rPr lang="fa-IR" sz="1600" b="0" i="0" u="none" strike="noStrike" dirty="0">
                          <a:effectLst/>
                          <a:latin typeface="B Koodak" panose="00000700000000000000" pitchFamily="2" charset="-78"/>
                          <a:cs typeface="B Koodak" panose="00000700000000000000" pitchFamily="2" charset="-78"/>
                        </a:rPr>
                        <a:t>کاربری اراضی</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1" fontAlgn="ctr"/>
                      <a:r>
                        <a:rPr lang="fa-IR" sz="1600" b="0" i="0" u="none" strike="noStrike">
                          <a:effectLst/>
                          <a:latin typeface="B Koodak" panose="00000700000000000000" pitchFamily="2" charset="-78"/>
                          <a:cs typeface="B Koodak" panose="00000700000000000000" pitchFamily="2" charset="-78"/>
                        </a:rPr>
                        <a:t>مساحت</a:t>
                      </a:r>
                      <a:br>
                        <a:rPr lang="fa-IR" sz="1600" b="0" i="0" u="none" strike="noStrike">
                          <a:effectLst/>
                          <a:latin typeface="B Koodak" panose="00000700000000000000" pitchFamily="2" charset="-78"/>
                          <a:cs typeface="B Koodak" panose="00000700000000000000" pitchFamily="2" charset="-78"/>
                        </a:rPr>
                      </a:br>
                      <a:r>
                        <a:rPr lang="fa-IR" sz="1600" b="0" i="0" u="none" strike="noStrike">
                          <a:effectLst/>
                          <a:latin typeface="B Koodak" panose="00000700000000000000" pitchFamily="2" charset="-78"/>
                          <a:cs typeface="B Koodak" panose="00000700000000000000" pitchFamily="2" charset="-78"/>
                        </a:rPr>
                        <a:t>(هکتار)</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1" fontAlgn="ctr"/>
                      <a:r>
                        <a:rPr lang="fa-IR" sz="1600" b="0" i="0" u="none" strike="noStrike">
                          <a:effectLst/>
                          <a:latin typeface="B Koodak" panose="00000700000000000000" pitchFamily="2" charset="-78"/>
                          <a:cs typeface="B Koodak" panose="00000700000000000000" pitchFamily="2" charset="-78"/>
                        </a:rPr>
                        <a:t>توزیع نسبی</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966166855"/>
                  </a:ext>
                </a:extLst>
              </a:tr>
              <a:tr h="228600">
                <a:tc>
                  <a:txBody>
                    <a:bodyPr/>
                    <a:lstStyle/>
                    <a:p>
                      <a:pPr algn="ctr" rtl="1" fontAlgn="ctr"/>
                      <a:r>
                        <a:rPr lang="fa-IR" sz="1600" b="0" i="0" u="none" strike="noStrike">
                          <a:effectLst/>
                          <a:latin typeface="B Koodak" panose="00000700000000000000" pitchFamily="2" charset="-78"/>
                          <a:cs typeface="B Koodak" panose="00000700000000000000" pitchFamily="2" charset="-78"/>
                        </a:rPr>
                        <a:t>زراعت آبي</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13734.1</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25.09</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831401380"/>
                  </a:ext>
                </a:extLst>
              </a:tr>
              <a:tr h="228600">
                <a:tc>
                  <a:txBody>
                    <a:bodyPr/>
                    <a:lstStyle/>
                    <a:p>
                      <a:pPr algn="ctr" rtl="1" fontAlgn="ctr"/>
                      <a:r>
                        <a:rPr lang="fa-IR" sz="1600" b="0" i="0" u="none" strike="noStrike">
                          <a:effectLst/>
                          <a:latin typeface="B Koodak" panose="00000700000000000000" pitchFamily="2" charset="-78"/>
                          <a:cs typeface="B Koodak" panose="00000700000000000000" pitchFamily="2" charset="-78"/>
                        </a:rPr>
                        <a:t>زراعت ديم</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17232.8</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31.48</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318912865"/>
                  </a:ext>
                </a:extLst>
              </a:tr>
              <a:tr h="228600">
                <a:tc>
                  <a:txBody>
                    <a:bodyPr/>
                    <a:lstStyle/>
                    <a:p>
                      <a:pPr algn="ctr" rtl="1" fontAlgn="ctr"/>
                      <a:r>
                        <a:rPr lang="fa-IR" sz="1600" b="0" i="0" u="none" strike="noStrike">
                          <a:effectLst/>
                          <a:latin typeface="B Koodak" panose="00000700000000000000" pitchFamily="2" charset="-78"/>
                          <a:cs typeface="B Koodak" panose="00000700000000000000" pitchFamily="2" charset="-78"/>
                        </a:rPr>
                        <a:t>اراضي باغي</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871.0</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1.59</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4253262363"/>
                  </a:ext>
                </a:extLst>
              </a:tr>
              <a:tr h="228600">
                <a:tc>
                  <a:txBody>
                    <a:bodyPr/>
                    <a:lstStyle/>
                    <a:p>
                      <a:pPr algn="ctr" rtl="1" fontAlgn="ctr"/>
                      <a:r>
                        <a:rPr lang="fa-IR" sz="1600" b="0" i="0" u="none" strike="noStrike">
                          <a:effectLst/>
                          <a:latin typeface="B Koodak" panose="00000700000000000000" pitchFamily="2" charset="-78"/>
                          <a:cs typeface="B Koodak" panose="00000700000000000000" pitchFamily="2" charset="-78"/>
                        </a:rPr>
                        <a:t>مرتع</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22186.6</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40.53</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646282253"/>
                  </a:ext>
                </a:extLst>
              </a:tr>
              <a:tr h="228600">
                <a:tc>
                  <a:txBody>
                    <a:bodyPr/>
                    <a:lstStyle/>
                    <a:p>
                      <a:pPr algn="ctr" rtl="1" fontAlgn="ctr"/>
                      <a:r>
                        <a:rPr lang="fa-IR" sz="1600" b="0" i="0" u="none" strike="noStrike">
                          <a:effectLst/>
                          <a:latin typeface="B Koodak" panose="00000700000000000000" pitchFamily="2" charset="-78"/>
                          <a:cs typeface="B Koodak" panose="00000700000000000000" pitchFamily="2" charset="-78"/>
                        </a:rPr>
                        <a:t>جایگاه دام و طیور</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0.3</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0.00</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404057975"/>
                  </a:ext>
                </a:extLst>
              </a:tr>
              <a:tr h="228600">
                <a:tc>
                  <a:txBody>
                    <a:bodyPr/>
                    <a:lstStyle/>
                    <a:p>
                      <a:pPr algn="ctr" rtl="1" fontAlgn="ctr"/>
                      <a:r>
                        <a:rPr lang="fa-IR" sz="1600" b="0" i="0" u="none" strike="noStrike">
                          <a:effectLst/>
                          <a:latin typeface="B Koodak" panose="00000700000000000000" pitchFamily="2" charset="-78"/>
                          <a:cs typeface="B Koodak" panose="00000700000000000000" pitchFamily="2" charset="-78"/>
                        </a:rPr>
                        <a:t>تاسیسات صنعتی</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76.8</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0.14</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340762520"/>
                  </a:ext>
                </a:extLst>
              </a:tr>
              <a:tr h="228600">
                <a:tc>
                  <a:txBody>
                    <a:bodyPr/>
                    <a:lstStyle/>
                    <a:p>
                      <a:pPr algn="ctr" rtl="1" fontAlgn="ctr"/>
                      <a:r>
                        <a:rPr lang="fa-IR" sz="1600" b="0" i="0" u="none" strike="noStrike" dirty="0">
                          <a:effectLst/>
                          <a:latin typeface="B Koodak" panose="00000700000000000000" pitchFamily="2" charset="-78"/>
                          <a:cs typeface="B Koodak" panose="00000700000000000000" pitchFamily="2" charset="-78"/>
                        </a:rPr>
                        <a:t>معدن</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8.7</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0.02</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577440290"/>
                  </a:ext>
                </a:extLst>
              </a:tr>
              <a:tr h="228600">
                <a:tc>
                  <a:txBody>
                    <a:bodyPr/>
                    <a:lstStyle/>
                    <a:p>
                      <a:pPr algn="ctr" rtl="1" fontAlgn="ctr"/>
                      <a:r>
                        <a:rPr lang="fa-IR" sz="1600" b="0" i="0" u="none" strike="noStrike">
                          <a:effectLst/>
                          <a:latin typeface="B Koodak" panose="00000700000000000000" pitchFamily="2" charset="-78"/>
                          <a:cs typeface="B Koodak" panose="00000700000000000000" pitchFamily="2" charset="-78"/>
                        </a:rPr>
                        <a:t>منطقه مسکونی</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626.1</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1.14</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46154985"/>
                  </a:ext>
                </a:extLst>
              </a:tr>
              <a:tr h="228600">
                <a:tc>
                  <a:txBody>
                    <a:bodyPr/>
                    <a:lstStyle/>
                    <a:p>
                      <a:pPr algn="ctr" rtl="1" fontAlgn="ctr"/>
                      <a:r>
                        <a:rPr lang="fa-IR" sz="1600" b="0" i="0" u="none" strike="noStrike">
                          <a:effectLst/>
                          <a:latin typeface="B Koodak" panose="00000700000000000000" pitchFamily="2" charset="-78"/>
                          <a:cs typeface="B Koodak" panose="00000700000000000000" pitchFamily="2" charset="-78"/>
                        </a:rPr>
                        <a:t>جمع</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54736.4</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dirty="0">
                          <a:effectLst/>
                          <a:latin typeface="B Koodak" panose="00000700000000000000" pitchFamily="2" charset="-78"/>
                          <a:cs typeface="B Koodak" panose="00000700000000000000" pitchFamily="2" charset="-78"/>
                        </a:rPr>
                        <a:t>100.00</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751482015"/>
                  </a:ext>
                </a:extLst>
              </a:tr>
            </a:tbl>
          </a:graphicData>
        </a:graphic>
      </p:graphicFrame>
      <p:pic>
        <p:nvPicPr>
          <p:cNvPr id="8" name="Picture 7"/>
          <p:cNvPicPr>
            <a:picLocks noChangeAspect="1"/>
          </p:cNvPicPr>
          <p:nvPr/>
        </p:nvPicPr>
        <p:blipFill>
          <a:blip r:embed="rId2"/>
          <a:stretch>
            <a:fillRect/>
          </a:stretch>
        </p:blipFill>
        <p:spPr>
          <a:xfrm>
            <a:off x="344809" y="2895600"/>
            <a:ext cx="5598791" cy="3365231"/>
          </a:xfrm>
          <a:prstGeom prst="rect">
            <a:avLst/>
          </a:prstGeom>
        </p:spPr>
      </p:pic>
    </p:spTree>
    <p:extLst>
      <p:ext uri="{BB962C8B-B14F-4D97-AF65-F5344CB8AC3E}">
        <p14:creationId xmlns:p14="http://schemas.microsoft.com/office/powerpoint/2010/main" val="70303847"/>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381000"/>
          </a:xfrm>
        </p:spPr>
        <p:txBody>
          <a:bodyPr>
            <a:normAutofit fontScale="90000"/>
          </a:bodyPr>
          <a:lstStyle/>
          <a:p>
            <a:pPr algn="justLow" rtl="1"/>
            <a:r>
              <a:rPr lang="fa-IR" b="1" dirty="0" smtClean="0">
                <a:cs typeface="B Mitra" panose="00000400000000000000" pitchFamily="2" charset="-78"/>
              </a:rPr>
              <a:t>کاربری اراضی</a:t>
            </a:r>
            <a:r>
              <a:rPr lang="en-US" b="1" dirty="0" smtClean="0">
                <a:cs typeface="B Mitra" panose="00000400000000000000" pitchFamily="2" charset="-78"/>
              </a:rPr>
              <a:t> </a:t>
            </a:r>
            <a:r>
              <a:rPr lang="fa-IR" b="1" dirty="0" smtClean="0">
                <a:cs typeface="B Mitra" panose="00000400000000000000" pitchFamily="2" charset="-78"/>
              </a:rPr>
              <a:t> منظومه مرکزی</a:t>
            </a:r>
            <a:endParaRPr lang="en-US" b="1" dirty="0">
              <a:cs typeface="B Mitra" panose="00000400000000000000" pitchFamily="2" charset="-78"/>
            </a:endParaRP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81000" y="1013240"/>
            <a:ext cx="8305800" cy="5874590"/>
          </a:xfrm>
        </p:spPr>
      </p:pic>
    </p:spTree>
    <p:extLst>
      <p:ext uri="{BB962C8B-B14F-4D97-AF65-F5344CB8AC3E}">
        <p14:creationId xmlns:p14="http://schemas.microsoft.com/office/powerpoint/2010/main" val="1298876237"/>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381000"/>
          </a:xfrm>
        </p:spPr>
        <p:txBody>
          <a:bodyPr>
            <a:normAutofit fontScale="90000"/>
          </a:bodyPr>
          <a:lstStyle/>
          <a:p>
            <a:pPr algn="justLow" rtl="1"/>
            <a:r>
              <a:rPr lang="fa-IR" b="1" dirty="0" smtClean="0">
                <a:cs typeface="B Mitra" panose="00000400000000000000" pitchFamily="2" charset="-78"/>
              </a:rPr>
              <a:t>کاربری اراضی</a:t>
            </a:r>
            <a:r>
              <a:rPr lang="en-US" b="1" dirty="0" smtClean="0">
                <a:cs typeface="B Mitra" panose="00000400000000000000" pitchFamily="2" charset="-78"/>
              </a:rPr>
              <a:t> </a:t>
            </a:r>
            <a:r>
              <a:rPr lang="fa-IR" b="1" dirty="0" smtClean="0">
                <a:cs typeface="B Mitra" panose="00000400000000000000" pitchFamily="2" charset="-78"/>
              </a:rPr>
              <a:t> منظومه باغ حلی</a:t>
            </a:r>
            <a:endParaRPr lang="en-US" b="1" dirty="0">
              <a:cs typeface="B Mitra"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6709991"/>
              </p:ext>
            </p:extLst>
          </p:nvPr>
        </p:nvGraphicFramePr>
        <p:xfrm>
          <a:off x="6146801" y="1447800"/>
          <a:ext cx="2590799" cy="3233420"/>
        </p:xfrm>
        <a:graphic>
          <a:graphicData uri="http://schemas.openxmlformats.org/drawingml/2006/table">
            <a:tbl>
              <a:tblPr rtl="1"/>
              <a:tblGrid>
                <a:gridCol w="1030077">
                  <a:extLst>
                    <a:ext uri="{9D8B030D-6E8A-4147-A177-3AD203B41FA5}">
                      <a16:colId xmlns:a16="http://schemas.microsoft.com/office/drawing/2014/main" val="1922740675"/>
                    </a:ext>
                  </a:extLst>
                </a:gridCol>
                <a:gridCol w="811575">
                  <a:extLst>
                    <a:ext uri="{9D8B030D-6E8A-4147-A177-3AD203B41FA5}">
                      <a16:colId xmlns:a16="http://schemas.microsoft.com/office/drawing/2014/main" val="2361853342"/>
                    </a:ext>
                  </a:extLst>
                </a:gridCol>
                <a:gridCol w="749147">
                  <a:extLst>
                    <a:ext uri="{9D8B030D-6E8A-4147-A177-3AD203B41FA5}">
                      <a16:colId xmlns:a16="http://schemas.microsoft.com/office/drawing/2014/main" val="487612833"/>
                    </a:ext>
                  </a:extLst>
                </a:gridCol>
              </a:tblGrid>
              <a:tr h="457200">
                <a:tc>
                  <a:txBody>
                    <a:bodyPr/>
                    <a:lstStyle/>
                    <a:p>
                      <a:pPr algn="ctr" rtl="1" fontAlgn="ctr"/>
                      <a:r>
                        <a:rPr lang="fa-IR" sz="1600" b="0" i="0" u="none" strike="noStrike">
                          <a:effectLst/>
                          <a:latin typeface="B Koodak" panose="00000700000000000000" pitchFamily="2" charset="-78"/>
                          <a:cs typeface="B Koodak" panose="00000700000000000000" pitchFamily="2" charset="-78"/>
                        </a:rPr>
                        <a:t>کاربری اراضی</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1" fontAlgn="ctr"/>
                      <a:r>
                        <a:rPr lang="fa-IR" sz="1600" b="0" i="0" u="none" strike="noStrike">
                          <a:effectLst/>
                          <a:latin typeface="B Koodak" panose="00000700000000000000" pitchFamily="2" charset="-78"/>
                          <a:cs typeface="B Koodak" panose="00000700000000000000" pitchFamily="2" charset="-78"/>
                        </a:rPr>
                        <a:t>مساحت</a:t>
                      </a:r>
                      <a:br>
                        <a:rPr lang="fa-IR" sz="1600" b="0" i="0" u="none" strike="noStrike">
                          <a:effectLst/>
                          <a:latin typeface="B Koodak" panose="00000700000000000000" pitchFamily="2" charset="-78"/>
                          <a:cs typeface="B Koodak" panose="00000700000000000000" pitchFamily="2" charset="-78"/>
                        </a:rPr>
                      </a:br>
                      <a:r>
                        <a:rPr lang="fa-IR" sz="1600" b="0" i="0" u="none" strike="noStrike">
                          <a:effectLst/>
                          <a:latin typeface="B Koodak" panose="00000700000000000000" pitchFamily="2" charset="-78"/>
                          <a:cs typeface="B Koodak" panose="00000700000000000000" pitchFamily="2" charset="-78"/>
                        </a:rPr>
                        <a:t>(هکتار)</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1" fontAlgn="ctr"/>
                      <a:r>
                        <a:rPr lang="fa-IR" sz="1600" b="0" i="0" u="none" strike="noStrike">
                          <a:effectLst/>
                          <a:latin typeface="B Koodak" panose="00000700000000000000" pitchFamily="2" charset="-78"/>
                          <a:cs typeface="B Koodak" panose="00000700000000000000" pitchFamily="2" charset="-78"/>
                        </a:rPr>
                        <a:t>توزیع نسبی</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399779013"/>
                  </a:ext>
                </a:extLst>
              </a:tr>
              <a:tr h="228600">
                <a:tc>
                  <a:txBody>
                    <a:bodyPr/>
                    <a:lstStyle/>
                    <a:p>
                      <a:pPr algn="ctr" rtl="1" fontAlgn="b"/>
                      <a:r>
                        <a:rPr lang="fa-IR" sz="1600" b="0" i="0" u="none" strike="noStrike">
                          <a:effectLst/>
                          <a:latin typeface="B Koodak" panose="00000700000000000000" pitchFamily="2" charset="-78"/>
                          <a:cs typeface="B Koodak" panose="00000700000000000000" pitchFamily="2" charset="-78"/>
                        </a:rPr>
                        <a:t>زراعت آبي</a:t>
                      </a:r>
                    </a:p>
                  </a:txBody>
                  <a:tcPr marL="6350" marR="6350" marT="6350"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b"/>
                      <a:r>
                        <a:rPr lang="en-US" sz="1600" b="0" i="0" u="none" strike="noStrike">
                          <a:effectLst/>
                          <a:latin typeface="B Koodak" panose="00000700000000000000" pitchFamily="2" charset="-78"/>
                          <a:cs typeface="B Koodak" panose="00000700000000000000" pitchFamily="2" charset="-78"/>
                        </a:rPr>
                        <a:t>4915.2</a:t>
                      </a:r>
                    </a:p>
                  </a:txBody>
                  <a:tcPr marL="6350" marR="6350" marT="6350"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b"/>
                      <a:r>
                        <a:rPr lang="en-US" sz="1600" b="0" i="0" u="none" strike="noStrike">
                          <a:effectLst/>
                          <a:latin typeface="B Koodak" panose="00000700000000000000" pitchFamily="2" charset="-78"/>
                          <a:cs typeface="B Koodak" panose="00000700000000000000" pitchFamily="2" charset="-78"/>
                        </a:rPr>
                        <a:t>9.3</a:t>
                      </a:r>
                    </a:p>
                  </a:txBody>
                  <a:tcPr marL="6350" marR="6350" marT="6350"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526323970"/>
                  </a:ext>
                </a:extLst>
              </a:tr>
              <a:tr h="228600">
                <a:tc>
                  <a:txBody>
                    <a:bodyPr/>
                    <a:lstStyle/>
                    <a:p>
                      <a:pPr algn="ctr" rtl="1" fontAlgn="b"/>
                      <a:r>
                        <a:rPr lang="fa-IR" sz="1600" b="0" i="0" u="none" strike="noStrike">
                          <a:effectLst/>
                          <a:latin typeface="B Koodak" panose="00000700000000000000" pitchFamily="2" charset="-78"/>
                          <a:cs typeface="B Koodak" panose="00000700000000000000" pitchFamily="2" charset="-78"/>
                        </a:rPr>
                        <a:t>زراعت ديم</a:t>
                      </a:r>
                    </a:p>
                  </a:txBody>
                  <a:tcPr marL="6350" marR="6350" marT="6350"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b"/>
                      <a:r>
                        <a:rPr lang="en-US" sz="1600" b="0" i="0" u="none" strike="noStrike">
                          <a:effectLst/>
                          <a:latin typeface="B Koodak" panose="00000700000000000000" pitchFamily="2" charset="-78"/>
                          <a:cs typeface="B Koodak" panose="00000700000000000000" pitchFamily="2" charset="-78"/>
                        </a:rPr>
                        <a:t>19342.1</a:t>
                      </a:r>
                    </a:p>
                  </a:txBody>
                  <a:tcPr marL="6350" marR="6350" marT="6350"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b"/>
                      <a:r>
                        <a:rPr lang="en-US" sz="1600" b="0" i="0" u="none" strike="noStrike">
                          <a:effectLst/>
                          <a:latin typeface="B Koodak" panose="00000700000000000000" pitchFamily="2" charset="-78"/>
                          <a:cs typeface="B Koodak" panose="00000700000000000000" pitchFamily="2" charset="-78"/>
                        </a:rPr>
                        <a:t>36.5</a:t>
                      </a:r>
                    </a:p>
                  </a:txBody>
                  <a:tcPr marL="6350" marR="6350" marT="6350"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707474626"/>
                  </a:ext>
                </a:extLst>
              </a:tr>
              <a:tr h="228600">
                <a:tc>
                  <a:txBody>
                    <a:bodyPr/>
                    <a:lstStyle/>
                    <a:p>
                      <a:pPr algn="ctr" rtl="1" fontAlgn="b"/>
                      <a:r>
                        <a:rPr lang="fa-IR" sz="1600" b="0" i="0" u="none" strike="noStrike">
                          <a:effectLst/>
                          <a:latin typeface="B Koodak" panose="00000700000000000000" pitchFamily="2" charset="-78"/>
                          <a:cs typeface="B Koodak" panose="00000700000000000000" pitchFamily="2" charset="-78"/>
                        </a:rPr>
                        <a:t>اراضي باغي</a:t>
                      </a:r>
                    </a:p>
                  </a:txBody>
                  <a:tcPr marL="6350" marR="6350" marT="6350"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b"/>
                      <a:r>
                        <a:rPr lang="en-US" sz="1600" b="0" i="0" u="none" strike="noStrike">
                          <a:effectLst/>
                          <a:latin typeface="B Koodak" panose="00000700000000000000" pitchFamily="2" charset="-78"/>
                          <a:cs typeface="B Koodak" panose="00000700000000000000" pitchFamily="2" charset="-78"/>
                        </a:rPr>
                        <a:t>527.2</a:t>
                      </a:r>
                    </a:p>
                  </a:txBody>
                  <a:tcPr marL="6350" marR="6350" marT="6350"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b"/>
                      <a:r>
                        <a:rPr lang="en-US" sz="1600" b="0" i="0" u="none" strike="noStrike">
                          <a:effectLst/>
                          <a:latin typeface="B Koodak" panose="00000700000000000000" pitchFamily="2" charset="-78"/>
                          <a:cs typeface="B Koodak" panose="00000700000000000000" pitchFamily="2" charset="-78"/>
                        </a:rPr>
                        <a:t>1.0</a:t>
                      </a:r>
                    </a:p>
                  </a:txBody>
                  <a:tcPr marL="6350" marR="6350" marT="6350"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647015551"/>
                  </a:ext>
                </a:extLst>
              </a:tr>
              <a:tr h="228600">
                <a:tc>
                  <a:txBody>
                    <a:bodyPr/>
                    <a:lstStyle/>
                    <a:p>
                      <a:pPr algn="ctr" rtl="1" fontAlgn="b"/>
                      <a:r>
                        <a:rPr lang="fa-IR" sz="1600" b="0" i="0" u="none" strike="noStrike">
                          <a:effectLst/>
                          <a:latin typeface="B Koodak" panose="00000700000000000000" pitchFamily="2" charset="-78"/>
                          <a:cs typeface="B Koodak" panose="00000700000000000000" pitchFamily="2" charset="-78"/>
                        </a:rPr>
                        <a:t>مرتع</a:t>
                      </a:r>
                    </a:p>
                  </a:txBody>
                  <a:tcPr marL="6350" marR="6350" marT="6350"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b"/>
                      <a:r>
                        <a:rPr lang="en-US" sz="1600" b="0" i="0" u="none" strike="noStrike">
                          <a:effectLst/>
                          <a:latin typeface="B Koodak" panose="00000700000000000000" pitchFamily="2" charset="-78"/>
                          <a:cs typeface="B Koodak" panose="00000700000000000000" pitchFamily="2" charset="-78"/>
                        </a:rPr>
                        <a:t>25561.1</a:t>
                      </a:r>
                    </a:p>
                  </a:txBody>
                  <a:tcPr marL="6350" marR="6350" marT="6350"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b"/>
                      <a:r>
                        <a:rPr lang="en-US" sz="1600" b="0" i="0" u="none" strike="noStrike">
                          <a:effectLst/>
                          <a:latin typeface="B Koodak" panose="00000700000000000000" pitchFamily="2" charset="-78"/>
                          <a:cs typeface="B Koodak" panose="00000700000000000000" pitchFamily="2" charset="-78"/>
                        </a:rPr>
                        <a:t>48.2</a:t>
                      </a:r>
                    </a:p>
                  </a:txBody>
                  <a:tcPr marL="6350" marR="6350" marT="6350"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344136810"/>
                  </a:ext>
                </a:extLst>
              </a:tr>
              <a:tr h="228600">
                <a:tc>
                  <a:txBody>
                    <a:bodyPr/>
                    <a:lstStyle/>
                    <a:p>
                      <a:pPr algn="ctr" rtl="1" fontAlgn="b"/>
                      <a:r>
                        <a:rPr lang="fa-IR" sz="1600" b="0" i="0" u="none" strike="noStrike">
                          <a:effectLst/>
                          <a:latin typeface="B Koodak" panose="00000700000000000000" pitchFamily="2" charset="-78"/>
                          <a:cs typeface="B Koodak" panose="00000700000000000000" pitchFamily="2" charset="-78"/>
                        </a:rPr>
                        <a:t>جنگل</a:t>
                      </a:r>
                    </a:p>
                  </a:txBody>
                  <a:tcPr marL="6350" marR="6350" marT="6350"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b"/>
                      <a:r>
                        <a:rPr lang="en-US" sz="1600" b="0" i="0" u="none" strike="noStrike">
                          <a:effectLst/>
                          <a:latin typeface="B Koodak" panose="00000700000000000000" pitchFamily="2" charset="-78"/>
                          <a:cs typeface="B Koodak" panose="00000700000000000000" pitchFamily="2" charset="-78"/>
                        </a:rPr>
                        <a:t>2109.3</a:t>
                      </a:r>
                    </a:p>
                  </a:txBody>
                  <a:tcPr marL="6350" marR="6350" marT="6350"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b"/>
                      <a:r>
                        <a:rPr lang="en-US" sz="1600" b="0" i="0" u="none" strike="noStrike">
                          <a:effectLst/>
                          <a:latin typeface="B Koodak" panose="00000700000000000000" pitchFamily="2" charset="-78"/>
                          <a:cs typeface="B Koodak" panose="00000700000000000000" pitchFamily="2" charset="-78"/>
                        </a:rPr>
                        <a:t>4.0</a:t>
                      </a:r>
                    </a:p>
                  </a:txBody>
                  <a:tcPr marL="6350" marR="6350" marT="6350"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942409503"/>
                  </a:ext>
                </a:extLst>
              </a:tr>
              <a:tr h="228600">
                <a:tc>
                  <a:txBody>
                    <a:bodyPr/>
                    <a:lstStyle/>
                    <a:p>
                      <a:pPr algn="ctr" rtl="1" fontAlgn="b"/>
                      <a:r>
                        <a:rPr lang="fa-IR" sz="1600" b="0" i="0" u="none" strike="noStrike">
                          <a:effectLst/>
                          <a:latin typeface="B Koodak" panose="00000700000000000000" pitchFamily="2" charset="-78"/>
                          <a:cs typeface="B Koodak" panose="00000700000000000000" pitchFamily="2" charset="-78"/>
                        </a:rPr>
                        <a:t>تاسیسات صنعتی</a:t>
                      </a:r>
                    </a:p>
                  </a:txBody>
                  <a:tcPr marL="6350" marR="6350" marT="6350"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b"/>
                      <a:r>
                        <a:rPr lang="en-US" sz="1600" b="0" i="0" u="none" strike="noStrike">
                          <a:effectLst/>
                          <a:latin typeface="B Koodak" panose="00000700000000000000" pitchFamily="2" charset="-78"/>
                          <a:cs typeface="B Koodak" panose="00000700000000000000" pitchFamily="2" charset="-78"/>
                        </a:rPr>
                        <a:t>134.6</a:t>
                      </a:r>
                    </a:p>
                  </a:txBody>
                  <a:tcPr marL="6350" marR="6350" marT="6350"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b"/>
                      <a:r>
                        <a:rPr lang="en-US" sz="1600" b="0" i="0" u="none" strike="noStrike">
                          <a:effectLst/>
                          <a:latin typeface="B Koodak" panose="00000700000000000000" pitchFamily="2" charset="-78"/>
                          <a:cs typeface="B Koodak" panose="00000700000000000000" pitchFamily="2" charset="-78"/>
                        </a:rPr>
                        <a:t>0.3</a:t>
                      </a:r>
                    </a:p>
                  </a:txBody>
                  <a:tcPr marL="6350" marR="6350" marT="6350"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309637287"/>
                  </a:ext>
                </a:extLst>
              </a:tr>
              <a:tr h="228600">
                <a:tc>
                  <a:txBody>
                    <a:bodyPr/>
                    <a:lstStyle/>
                    <a:p>
                      <a:pPr algn="ctr" rtl="1" fontAlgn="b"/>
                      <a:r>
                        <a:rPr lang="fa-IR" sz="1600" b="0" i="0" u="none" strike="noStrike">
                          <a:effectLst/>
                          <a:latin typeface="B Koodak" panose="00000700000000000000" pitchFamily="2" charset="-78"/>
                          <a:cs typeface="B Koodak" panose="00000700000000000000" pitchFamily="2" charset="-78"/>
                        </a:rPr>
                        <a:t>جایگاه دام و طیور</a:t>
                      </a:r>
                    </a:p>
                  </a:txBody>
                  <a:tcPr marL="6350" marR="6350" marT="6350"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b"/>
                      <a:r>
                        <a:rPr lang="en-US" sz="1600" b="0" i="0" u="none" strike="noStrike">
                          <a:effectLst/>
                          <a:latin typeface="B Koodak" panose="00000700000000000000" pitchFamily="2" charset="-78"/>
                          <a:cs typeface="B Koodak" panose="00000700000000000000" pitchFamily="2" charset="-78"/>
                        </a:rPr>
                        <a:t>28.7</a:t>
                      </a:r>
                    </a:p>
                  </a:txBody>
                  <a:tcPr marL="6350" marR="6350" marT="6350"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b"/>
                      <a:r>
                        <a:rPr lang="en-US" sz="1600" b="0" i="0" u="none" strike="noStrike">
                          <a:effectLst/>
                          <a:latin typeface="B Koodak" panose="00000700000000000000" pitchFamily="2" charset="-78"/>
                          <a:cs typeface="B Koodak" panose="00000700000000000000" pitchFamily="2" charset="-78"/>
                        </a:rPr>
                        <a:t>0.1</a:t>
                      </a:r>
                    </a:p>
                  </a:txBody>
                  <a:tcPr marL="6350" marR="6350" marT="6350"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687179921"/>
                  </a:ext>
                </a:extLst>
              </a:tr>
              <a:tr h="228600">
                <a:tc>
                  <a:txBody>
                    <a:bodyPr/>
                    <a:lstStyle/>
                    <a:p>
                      <a:pPr algn="ctr" rtl="1" fontAlgn="b"/>
                      <a:r>
                        <a:rPr lang="fa-IR" sz="1600" b="0" i="0" u="none" strike="noStrike">
                          <a:effectLst/>
                          <a:latin typeface="B Koodak" panose="00000700000000000000" pitchFamily="2" charset="-78"/>
                          <a:cs typeface="B Koodak" panose="00000700000000000000" pitchFamily="2" charset="-78"/>
                        </a:rPr>
                        <a:t>منطقه مسکونی</a:t>
                      </a:r>
                    </a:p>
                  </a:txBody>
                  <a:tcPr marL="6350" marR="6350" marT="6350"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b"/>
                      <a:r>
                        <a:rPr lang="en-US" sz="1600" b="0" i="0" u="none" strike="noStrike">
                          <a:effectLst/>
                          <a:latin typeface="B Koodak" panose="00000700000000000000" pitchFamily="2" charset="-78"/>
                          <a:cs typeface="B Koodak" panose="00000700000000000000" pitchFamily="2" charset="-78"/>
                        </a:rPr>
                        <a:t>413.7</a:t>
                      </a:r>
                    </a:p>
                  </a:txBody>
                  <a:tcPr marL="6350" marR="6350" marT="6350"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b"/>
                      <a:r>
                        <a:rPr lang="en-US" sz="1600" b="0" i="0" u="none" strike="noStrike">
                          <a:effectLst/>
                          <a:latin typeface="B Koodak" panose="00000700000000000000" pitchFamily="2" charset="-78"/>
                          <a:cs typeface="B Koodak" panose="00000700000000000000" pitchFamily="2" charset="-78"/>
                        </a:rPr>
                        <a:t>0.8</a:t>
                      </a:r>
                    </a:p>
                  </a:txBody>
                  <a:tcPr marL="6350" marR="6350" marT="6350"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972469726"/>
                  </a:ext>
                </a:extLst>
              </a:tr>
              <a:tr h="228600">
                <a:tc>
                  <a:txBody>
                    <a:bodyPr/>
                    <a:lstStyle/>
                    <a:p>
                      <a:pPr algn="ctr" rtl="1" fontAlgn="b"/>
                      <a:r>
                        <a:rPr lang="fa-IR" sz="1600" b="0" i="0" u="none" strike="noStrike">
                          <a:effectLst/>
                          <a:latin typeface="B Koodak" panose="00000700000000000000" pitchFamily="2" charset="-78"/>
                          <a:cs typeface="B Koodak" panose="00000700000000000000" pitchFamily="2" charset="-78"/>
                        </a:rPr>
                        <a:t>جمع</a:t>
                      </a:r>
                    </a:p>
                  </a:txBody>
                  <a:tcPr marL="6350" marR="6350" marT="6350"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b"/>
                      <a:r>
                        <a:rPr lang="en-US" sz="1600" b="0" i="0" u="none" strike="noStrike">
                          <a:effectLst/>
                          <a:latin typeface="B Koodak" panose="00000700000000000000" pitchFamily="2" charset="-78"/>
                          <a:cs typeface="B Koodak" panose="00000700000000000000" pitchFamily="2" charset="-78"/>
                        </a:rPr>
                        <a:t>53031.8</a:t>
                      </a:r>
                    </a:p>
                  </a:txBody>
                  <a:tcPr marL="6350" marR="6350" marT="6350"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b"/>
                      <a:r>
                        <a:rPr lang="en-US" sz="1600" b="0" i="0" u="none" strike="noStrike" dirty="0">
                          <a:effectLst/>
                          <a:latin typeface="B Koodak" panose="00000700000000000000" pitchFamily="2" charset="-78"/>
                          <a:cs typeface="B Koodak" panose="00000700000000000000" pitchFamily="2" charset="-78"/>
                        </a:rPr>
                        <a:t>100</a:t>
                      </a:r>
                    </a:p>
                  </a:txBody>
                  <a:tcPr marL="6350" marR="6350" marT="6350"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228960557"/>
                  </a:ext>
                </a:extLst>
              </a:tr>
            </a:tbl>
          </a:graphicData>
        </a:graphic>
      </p:graphicFrame>
      <p:graphicFrame>
        <p:nvGraphicFramePr>
          <p:cNvPr id="9" name="Chart 8"/>
          <p:cNvGraphicFramePr>
            <a:graphicFrameLocks/>
          </p:cNvGraphicFramePr>
          <p:nvPr>
            <p:extLst>
              <p:ext uri="{D42A27DB-BD31-4B8C-83A1-F6EECF244321}">
                <p14:modId xmlns:p14="http://schemas.microsoft.com/office/powerpoint/2010/main" val="1954520275"/>
              </p:ext>
            </p:extLst>
          </p:nvPr>
        </p:nvGraphicFramePr>
        <p:xfrm>
          <a:off x="457200" y="3200400"/>
          <a:ext cx="5257800" cy="3505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3168446"/>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381000"/>
          </a:xfrm>
        </p:spPr>
        <p:txBody>
          <a:bodyPr>
            <a:normAutofit fontScale="90000"/>
          </a:bodyPr>
          <a:lstStyle/>
          <a:p>
            <a:pPr algn="justLow" rtl="1"/>
            <a:r>
              <a:rPr lang="fa-IR" b="1" dirty="0" smtClean="0">
                <a:cs typeface="B Mitra" panose="00000400000000000000" pitchFamily="2" charset="-78"/>
              </a:rPr>
              <a:t>کاربری اراضی</a:t>
            </a:r>
            <a:r>
              <a:rPr lang="en-US" b="1" dirty="0" smtClean="0">
                <a:cs typeface="B Mitra" panose="00000400000000000000" pitchFamily="2" charset="-78"/>
              </a:rPr>
              <a:t> </a:t>
            </a:r>
            <a:r>
              <a:rPr lang="fa-IR" b="1" dirty="0" smtClean="0">
                <a:cs typeface="B Mitra" panose="00000400000000000000" pitchFamily="2" charset="-78"/>
              </a:rPr>
              <a:t> منظومه باغ حلی</a:t>
            </a:r>
            <a:endParaRPr lang="en-US" b="1" dirty="0">
              <a:cs typeface="B Mitra" panose="00000400000000000000" pitchFamily="2" charset="-78"/>
            </a:endParaRP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92228" y="990600"/>
            <a:ext cx="8318372" cy="5791200"/>
          </a:xfrm>
        </p:spPr>
      </p:pic>
    </p:spTree>
    <p:extLst>
      <p:ext uri="{BB962C8B-B14F-4D97-AF65-F5344CB8AC3E}">
        <p14:creationId xmlns:p14="http://schemas.microsoft.com/office/powerpoint/2010/main" val="4081703335"/>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229600" cy="4724400"/>
          </a:xfrm>
        </p:spPr>
        <p:txBody>
          <a:bodyPr>
            <a:noAutofit/>
          </a:bodyPr>
          <a:lstStyle/>
          <a:p>
            <a:pPr algn="justLow" rtl="1"/>
            <a:r>
              <a:rPr lang="fa-IR" dirty="0" smtClean="0">
                <a:cs typeface="B Nazanin" panose="00000400000000000000" pitchFamily="2" charset="-78"/>
              </a:rPr>
              <a:t>نتایج حاصل از مطالعات و تطبیق نقشه ساختار  و سازمان فضایی منظومه مرکزی نشان می دهد،  در این منظومه نیز 3 حوزه همگن ساختاری – عملکردی طی روندهای زمانی شکل گرفته اند.</a:t>
            </a:r>
          </a:p>
          <a:p>
            <a:pPr algn="justLow" rtl="1"/>
            <a:r>
              <a:rPr lang="fa-IR" dirty="0" smtClean="0">
                <a:cs typeface="B Nazanin" panose="00000400000000000000" pitchFamily="2" charset="-78"/>
              </a:rPr>
              <a:t>1: حوزه جنوب غربی: شهر سلطانیه (مرکز منظومه)، اسدآباد، چشمه سار، ندیرآباد، چپ دره، طهماسب آباد، ارجین، اولنگ، کبودگنبد، عباس آباد، المکی، </a:t>
            </a:r>
            <a:r>
              <a:rPr lang="fa-IR" dirty="0">
                <a:cs typeface="B Nazanin" panose="00000400000000000000" pitchFamily="2" charset="-78"/>
              </a:rPr>
              <a:t>مشک </a:t>
            </a:r>
            <a:r>
              <a:rPr lang="fa-IR" dirty="0" smtClean="0">
                <a:cs typeface="B Nazanin" panose="00000400000000000000" pitchFamily="2" charset="-78"/>
              </a:rPr>
              <a:t>آباد. شهر سلطانیه  </a:t>
            </a:r>
            <a:r>
              <a:rPr lang="fa-IR" dirty="0">
                <a:cs typeface="B Nazanin" panose="00000400000000000000" pitchFamily="2" charset="-78"/>
              </a:rPr>
              <a:t>به دلیل </a:t>
            </a:r>
            <a:r>
              <a:rPr lang="fa-IR" dirty="0" smtClean="0">
                <a:cs typeface="B Nazanin" panose="00000400000000000000" pitchFamily="2" charset="-78"/>
              </a:rPr>
              <a:t>اینکه مرکز شهرستان بوده و تمامی ادارات دولتی و خدماتی مهم در این شهر تمرکز دارندو  </a:t>
            </a:r>
            <a:r>
              <a:rPr lang="fa-IR" dirty="0">
                <a:cs typeface="B Nazanin" panose="00000400000000000000" pitchFamily="2" charset="-78"/>
              </a:rPr>
              <a:t>از امکانات و </a:t>
            </a:r>
            <a:r>
              <a:rPr lang="fa-IR" dirty="0" smtClean="0">
                <a:cs typeface="B Nazanin" panose="00000400000000000000" pitchFamily="2" charset="-78"/>
              </a:rPr>
              <a:t>خدمات بهتری </a:t>
            </a:r>
            <a:r>
              <a:rPr lang="fa-IR" dirty="0">
                <a:cs typeface="B Nazanin" panose="00000400000000000000" pitchFamily="2" charset="-78"/>
              </a:rPr>
              <a:t>در زمینه های </a:t>
            </a:r>
            <a:r>
              <a:rPr lang="fa-IR" dirty="0" smtClean="0">
                <a:cs typeface="B Nazanin" panose="00000400000000000000" pitchFamily="2" charset="-78"/>
              </a:rPr>
              <a:t>مختلف برخوردار است ارتباطات </a:t>
            </a:r>
            <a:r>
              <a:rPr lang="fa-IR" dirty="0">
                <a:cs typeface="B Nazanin" panose="00000400000000000000" pitchFamily="2" charset="-78"/>
              </a:rPr>
              <a:t>عملکردی قوی با سایر روستاهای منظومه و همینطور روستاهای بخش </a:t>
            </a:r>
            <a:r>
              <a:rPr lang="fa-IR" dirty="0" smtClean="0">
                <a:cs typeface="B Nazanin" panose="00000400000000000000" pitchFamily="2" charset="-78"/>
              </a:rPr>
              <a:t>باغ حلی دارد</a:t>
            </a:r>
            <a:r>
              <a:rPr lang="fa-IR" dirty="0">
                <a:cs typeface="B Nazanin" panose="00000400000000000000" pitchFamily="2" charset="-78"/>
              </a:rPr>
              <a:t>.</a:t>
            </a:r>
            <a:endParaRPr lang="fa-IR" dirty="0" smtClean="0">
              <a:cs typeface="B Nazanin" panose="00000400000000000000" pitchFamily="2" charset="-78"/>
            </a:endParaRPr>
          </a:p>
          <a:p>
            <a:pPr algn="justLow" rtl="1"/>
            <a:r>
              <a:rPr lang="fa-IR" dirty="0" smtClean="0">
                <a:cs typeface="B Nazanin" panose="00000400000000000000" pitchFamily="2" charset="-78"/>
              </a:rPr>
              <a:t>2: حوزه همگن میانی/شمال شرقی:  روستاهای والایش، دوسنگان، بویین و سنبل آباد در این حوزه استقرار دارند. آزاد راه زنجان و راه آهن تهران – تبریز از این حوزه عبور می کند. </a:t>
            </a:r>
          </a:p>
          <a:p>
            <a:pPr algn="justLow" rtl="1"/>
            <a:r>
              <a:rPr lang="fa-IR" dirty="0" smtClean="0">
                <a:cs typeface="B Nazanin" panose="00000400000000000000" pitchFamily="2" charset="-78"/>
              </a:rPr>
              <a:t>3: حوزه همگن جنوب شرقی: روستاهای ویر، قیاسیه، ترکانده و حسین آباد</a:t>
            </a:r>
          </a:p>
          <a:p>
            <a:pPr algn="justLow" rtl="1"/>
            <a:endParaRPr lang="en-US" dirty="0">
              <a:cs typeface="B Nazanin" panose="00000400000000000000" pitchFamily="2" charset="-78"/>
            </a:endParaRPr>
          </a:p>
        </p:txBody>
      </p:sp>
      <p:sp>
        <p:nvSpPr>
          <p:cNvPr id="4" name="Title 1"/>
          <p:cNvSpPr>
            <a:spLocks noGrp="1"/>
          </p:cNvSpPr>
          <p:nvPr>
            <p:ph type="title"/>
          </p:nvPr>
        </p:nvSpPr>
        <p:spPr>
          <a:xfrm>
            <a:off x="609600" y="685800"/>
            <a:ext cx="8229600" cy="381000"/>
          </a:xfrm>
        </p:spPr>
        <p:txBody>
          <a:bodyPr>
            <a:normAutofit fontScale="90000"/>
          </a:bodyPr>
          <a:lstStyle/>
          <a:p>
            <a:pPr algn="justLow" rtl="1"/>
            <a:r>
              <a:rPr lang="fa-IR" b="1" dirty="0" smtClean="0">
                <a:cs typeface="B Mitra" panose="00000400000000000000" pitchFamily="2" charset="-78"/>
              </a:rPr>
              <a:t>ساختار فضایی منظومه مرکزی</a:t>
            </a:r>
            <a:endParaRPr lang="en-US" b="1" dirty="0">
              <a:cs typeface="B Mitra" panose="00000400000000000000" pitchFamily="2" charset="-78"/>
            </a:endParaRPr>
          </a:p>
        </p:txBody>
      </p:sp>
      <p:cxnSp>
        <p:nvCxnSpPr>
          <p:cNvPr id="5" name="Straight Connector 4"/>
          <p:cNvCxnSpPr/>
          <p:nvPr/>
        </p:nvCxnSpPr>
        <p:spPr>
          <a:xfrm flipH="1">
            <a:off x="651856" y="12954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17043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50000"/>
              </a:lnSpc>
              <a:defRPr/>
            </a:pPr>
            <a:r>
              <a:rPr lang="fa-IR" sz="2400" dirty="0" smtClean="0">
                <a:solidFill>
                  <a:srgbClr val="7030A0"/>
                </a:solidFill>
                <a:effectLst>
                  <a:outerShdw blurRad="38100" dist="38100" dir="2700000" algn="tl">
                    <a:srgbClr val="000000">
                      <a:alpha val="43137"/>
                    </a:srgbClr>
                  </a:outerShdw>
                </a:effectLst>
                <a:cs typeface="B Traffic" pitchFamily="2" charset="-78"/>
              </a:rPr>
              <a:t>خاستگاه ”برنامه توسعه اقتصادی و اشتغالزائی روستائی“</a:t>
            </a:r>
          </a:p>
        </p:txBody>
      </p:sp>
      <p:sp>
        <p:nvSpPr>
          <p:cNvPr id="10243" name="Content Placeholder 2"/>
          <p:cNvSpPr>
            <a:spLocks noGrp="1"/>
          </p:cNvSpPr>
          <p:nvPr>
            <p:ph idx="1"/>
          </p:nvPr>
        </p:nvSpPr>
        <p:spPr/>
        <p:txBody>
          <a:bodyPr>
            <a:normAutofit fontScale="92500"/>
          </a:bodyPr>
          <a:lstStyle/>
          <a:p>
            <a:pPr algn="ctr">
              <a:lnSpc>
                <a:spcPts val="4500"/>
              </a:lnSpc>
              <a:buFont typeface="Wingdings 2" panose="05020102010507070707" pitchFamily="18" charset="2"/>
              <a:buNone/>
              <a:defRPr/>
            </a:pPr>
            <a:r>
              <a:rPr lang="fa-IR" sz="2000" b="1" dirty="0" smtClean="0">
                <a:effectLst>
                  <a:outerShdw blurRad="38100" dist="38100" dir="2700000" algn="tl">
                    <a:srgbClr val="000000">
                      <a:alpha val="43137"/>
                    </a:srgbClr>
                  </a:outerShdw>
                </a:effectLst>
                <a:cs typeface="B Traffic" pitchFamily="2" charset="-78"/>
              </a:rPr>
              <a:t>جزء 1 بند الف ماده 27 قانون برنامه ششم</a:t>
            </a:r>
            <a:endParaRPr lang="fa-IR" sz="2000" b="1" dirty="0" smtClean="0">
              <a:cs typeface="B Traffic" pitchFamily="2" charset="-78"/>
            </a:endParaRPr>
          </a:p>
          <a:p>
            <a:pPr algn="justLow" rtl="1">
              <a:lnSpc>
                <a:spcPts val="3500"/>
              </a:lnSpc>
              <a:defRPr/>
            </a:pPr>
            <a:r>
              <a:rPr lang="fa-IR" sz="2000" dirty="0" smtClean="0">
                <a:cs typeface="B Traffic" pitchFamily="2" charset="-78"/>
              </a:rPr>
              <a:t>”دولت مکلف است در راستای برنامه‌ریزی منطقه‌ای و تقویت اقتصاد روستایی و توسعه اقتصاد صادرات‌ محور در طول اجرای قانون برنامه هر سال، در پنج‌هزار روستا با توجه به استعدادها و ظرفیت‌های بومی و محیطی و قابلیت محلی- اقتصادی آن منطقه، با مشارکت نیروهای محلی و با بهره‌گیری از تسهیلات بانکی، حمایت‌های دولتی و سرمایه‌گذاری بخش خصوصی، </a:t>
            </a:r>
            <a:r>
              <a:rPr lang="fa-IR" sz="2000" dirty="0" smtClean="0">
                <a:solidFill>
                  <a:srgbClr val="FF0000"/>
                </a:solidFill>
                <a:cs typeface="B Traffic" pitchFamily="2" charset="-78"/>
              </a:rPr>
              <a:t>برنامه توسعه اقتصادی و اشتغالزایی</a:t>
            </a:r>
            <a:r>
              <a:rPr lang="fa-IR" sz="2000" dirty="0" smtClean="0">
                <a:cs typeface="B Traffic" pitchFamily="2" charset="-78"/>
              </a:rPr>
              <a:t> آن روستاها را به‌ وسیله </a:t>
            </a:r>
            <a:r>
              <a:rPr lang="fa-IR" sz="2000" dirty="0" smtClean="0">
                <a:solidFill>
                  <a:srgbClr val="00B050"/>
                </a:solidFill>
                <a:cs typeface="B Traffic" pitchFamily="2" charset="-78"/>
              </a:rPr>
              <a:t>سازمان استان </a:t>
            </a:r>
            <a:r>
              <a:rPr lang="fa-IR" sz="2000" dirty="0" smtClean="0">
                <a:cs typeface="B Traffic" pitchFamily="2" charset="-78"/>
              </a:rPr>
              <a:t>تهیه کند و به </a:t>
            </a:r>
            <a:r>
              <a:rPr lang="fa-IR" sz="2000" dirty="0" smtClean="0">
                <a:solidFill>
                  <a:srgbClr val="00B0F0"/>
                </a:solidFill>
                <a:cs typeface="B Traffic" pitchFamily="2" charset="-78"/>
              </a:rPr>
              <a:t>تصویب شورای توسعه و برنامه‌ریزی استان</a:t>
            </a:r>
            <a:r>
              <a:rPr lang="fa-IR" sz="2000" dirty="0" smtClean="0">
                <a:cs typeface="B Traffic" pitchFamily="2" charset="-78"/>
              </a:rPr>
              <a:t> مربوطه برساند.“</a:t>
            </a:r>
          </a:p>
          <a:p>
            <a:pPr algn="ctr">
              <a:lnSpc>
                <a:spcPts val="4500"/>
              </a:lnSpc>
              <a:buFont typeface="Wingdings 2" panose="05020102010507070707" pitchFamily="18" charset="2"/>
              <a:buNone/>
              <a:defRPr/>
            </a:pPr>
            <a:r>
              <a:rPr lang="fa-IR" sz="2000" b="1" i="1" dirty="0" smtClean="0">
                <a:solidFill>
                  <a:srgbClr val="C00000"/>
                </a:solidFill>
                <a:effectLst>
                  <a:outerShdw blurRad="38100" dist="38100" dir="2700000" algn="tl">
                    <a:srgbClr val="000000">
                      <a:alpha val="43137"/>
                    </a:srgbClr>
                  </a:outerShdw>
                </a:effectLst>
                <a:cs typeface="B Traffic" pitchFamily="2" charset="-78"/>
              </a:rPr>
              <a:t>دستگاه اجرائی : سازمان مدیریت و برنامه ریزی استان ها </a:t>
            </a:r>
            <a:endParaRPr lang="en-US" sz="2000" b="1" i="1" dirty="0" smtClean="0">
              <a:solidFill>
                <a:srgbClr val="C00000"/>
              </a:solidFill>
              <a:effectLst>
                <a:outerShdw blurRad="38100" dist="38100" dir="2700000" algn="tl">
                  <a:srgbClr val="000000">
                    <a:alpha val="43137"/>
                  </a:srgbClr>
                </a:outerShdw>
              </a:effectLst>
              <a:cs typeface="B Traffic" pitchFamily="2" charset="-78"/>
            </a:endParaRPr>
          </a:p>
        </p:txBody>
      </p:sp>
    </p:spTree>
    <p:extLst>
      <p:ext uri="{BB962C8B-B14F-4D97-AF65-F5344CB8AC3E}">
        <p14:creationId xmlns:p14="http://schemas.microsoft.com/office/powerpoint/2010/main" val="966532394"/>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53000"/>
          </a:xfrm>
        </p:spPr>
        <p:txBody>
          <a:bodyPr>
            <a:noAutofit/>
          </a:bodyPr>
          <a:lstStyle/>
          <a:p>
            <a:pPr marL="0" indent="0" algn="justLow" rtl="1">
              <a:buNone/>
            </a:pPr>
            <a:r>
              <a:rPr lang="fa-IR" dirty="0" smtClean="0">
                <a:cs typeface="B Nazanin" panose="00000400000000000000" pitchFamily="2" charset="-78"/>
              </a:rPr>
              <a:t>از </a:t>
            </a:r>
            <a:r>
              <a:rPr lang="fa-IR" dirty="0">
                <a:cs typeface="B Nazanin" panose="00000400000000000000" pitchFamily="2" charset="-78"/>
              </a:rPr>
              <a:t>بر هم کنش متقابل ساخت های محیطی – اکولوژیک و اجتماعی – اقتصادی و کالبدی </a:t>
            </a:r>
            <a:r>
              <a:rPr lang="fa-IR" dirty="0" smtClean="0">
                <a:cs typeface="B Nazanin" panose="00000400000000000000" pitchFamily="2" charset="-78"/>
              </a:rPr>
              <a:t>، ساختار </a:t>
            </a:r>
            <a:r>
              <a:rPr lang="fa-IR" dirty="0">
                <a:cs typeface="B Nazanin" panose="00000400000000000000" pitchFamily="2" charset="-78"/>
              </a:rPr>
              <a:t>فضايي منظومه باغ </a:t>
            </a:r>
            <a:r>
              <a:rPr lang="fa-IR" dirty="0" smtClean="0">
                <a:cs typeface="B Nazanin" panose="00000400000000000000" pitchFamily="2" charset="-78"/>
              </a:rPr>
              <a:t>حلی / مرکزی سلطانیه  </a:t>
            </a:r>
            <a:r>
              <a:rPr lang="fa-IR" dirty="0">
                <a:cs typeface="B Nazanin" panose="00000400000000000000" pitchFamily="2" charset="-78"/>
              </a:rPr>
              <a:t>شكل گرفته و مجموعه روابط و فعالیتها، جریان ها و پیوندهای  فضایی درون و برون منظومه ای در نهایت به شکل گیری سازمان فضایی منظومه انجامیده و در شکل دهی به سازمان فضایی کنونی منظومه بسیار اثر گذار بوده اند. </a:t>
            </a:r>
            <a:r>
              <a:rPr lang="fa-IR" dirty="0" smtClean="0">
                <a:cs typeface="B Nazanin" panose="00000400000000000000" pitchFamily="2" charset="-78"/>
              </a:rPr>
              <a:t>این دو منظومه در نهایت ساختار و سازمان فضایی شهرستان سلطانیه را شکل داده اند. </a:t>
            </a:r>
          </a:p>
          <a:p>
            <a:pPr marL="0" indent="0" algn="justLow" rtl="1">
              <a:buNone/>
            </a:pPr>
            <a:r>
              <a:rPr lang="fa-IR" dirty="0" smtClean="0">
                <a:cs typeface="B Nazanin" panose="00000400000000000000" pitchFamily="2" charset="-78"/>
              </a:rPr>
              <a:t>نتایج حاصل از مطالعات و تطبیق نقشه ساختار  و سازمان فضایی دو منظومه مطالعه شده در منظومه باغ حلی 3 حوزه همگن ساختاری – عملکردی طی روندهای زمانی شکل گرفته اند.</a:t>
            </a:r>
          </a:p>
          <a:p>
            <a:pPr marL="914400" lvl="4" indent="0" algn="justLow" rtl="1">
              <a:lnSpc>
                <a:spcPct val="150000"/>
              </a:lnSpc>
              <a:spcBef>
                <a:spcPts val="0"/>
              </a:spcBef>
              <a:buSzPct val="130000"/>
              <a:buNone/>
            </a:pPr>
            <a:r>
              <a:rPr lang="fa-IR" sz="1800" dirty="0">
                <a:cs typeface="B Nazanin" panose="00000400000000000000" pitchFamily="2" charset="-78"/>
              </a:rPr>
              <a:t>1: حوزه همگن شمال </a:t>
            </a:r>
            <a:r>
              <a:rPr lang="fa-IR" sz="1800" dirty="0" smtClean="0">
                <a:cs typeface="B Nazanin" panose="00000400000000000000" pitchFamily="2" charset="-78"/>
              </a:rPr>
              <a:t>شرقی: </a:t>
            </a:r>
            <a:r>
              <a:rPr lang="fa-IR" sz="1800" dirty="0">
                <a:cs typeface="B Nazanin" panose="00000400000000000000" pitchFamily="2" charset="-78"/>
              </a:rPr>
              <a:t>روستاهای کاکاآـباد، سرخه دیزج، کنگه، اقزوج، ونونان، بوجی، قشلاق،برنقو، پرنگین، چمه، چمرود و امیرآباد در این حوزه استقرار دارند. به دلیل کوهستانی بودن این حوزه اکثر روستاها فصلی بوده و کمتر از 20 خانوار جمعیت دارند</a:t>
            </a:r>
            <a:r>
              <a:rPr lang="fa-IR" sz="1800" dirty="0" smtClean="0">
                <a:cs typeface="B Nazanin" panose="00000400000000000000" pitchFamily="2" charset="-78"/>
              </a:rPr>
              <a:t>.</a:t>
            </a:r>
            <a:endParaRPr lang="fa-IR" sz="1800" dirty="0">
              <a:cs typeface="B Nazanin" panose="00000400000000000000" pitchFamily="2" charset="-78"/>
            </a:endParaRPr>
          </a:p>
        </p:txBody>
      </p:sp>
      <p:sp>
        <p:nvSpPr>
          <p:cNvPr id="4" name="Title 1"/>
          <p:cNvSpPr>
            <a:spLocks noGrp="1"/>
          </p:cNvSpPr>
          <p:nvPr>
            <p:ph type="title"/>
          </p:nvPr>
        </p:nvSpPr>
        <p:spPr>
          <a:xfrm>
            <a:off x="685800" y="457200"/>
            <a:ext cx="8229600" cy="381000"/>
          </a:xfrm>
        </p:spPr>
        <p:txBody>
          <a:bodyPr>
            <a:normAutofit fontScale="90000"/>
          </a:bodyPr>
          <a:lstStyle/>
          <a:p>
            <a:pPr algn="justLow" rtl="1"/>
            <a:r>
              <a:rPr lang="fa-IR" b="1" dirty="0" smtClean="0">
                <a:cs typeface="B Mitra" panose="00000400000000000000" pitchFamily="2" charset="-78"/>
              </a:rPr>
              <a:t>ساختار فضایی منظومه باغ حلی</a:t>
            </a:r>
            <a:endParaRPr lang="en-US" b="1" dirty="0">
              <a:cs typeface="B Mitra" panose="00000400000000000000" pitchFamily="2" charset="-78"/>
            </a:endParaRPr>
          </a:p>
        </p:txBody>
      </p:sp>
      <p:cxnSp>
        <p:nvCxnSpPr>
          <p:cNvPr id="5" name="Straight Connector 4"/>
          <p:cNvCxnSpPr/>
          <p:nvPr/>
        </p:nvCxnSpPr>
        <p:spPr>
          <a:xfrm flipH="1">
            <a:off x="629689" y="9906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141137"/>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53000"/>
          </a:xfrm>
        </p:spPr>
        <p:txBody>
          <a:bodyPr>
            <a:noAutofit/>
          </a:bodyPr>
          <a:lstStyle/>
          <a:p>
            <a:pPr marL="914400" lvl="4" indent="0" algn="justLow" rtl="1">
              <a:lnSpc>
                <a:spcPct val="150000"/>
              </a:lnSpc>
              <a:spcBef>
                <a:spcPts val="0"/>
              </a:spcBef>
              <a:buSzPct val="130000"/>
              <a:buNone/>
            </a:pPr>
            <a:r>
              <a:rPr lang="fa-IR" dirty="0" smtClean="0">
                <a:cs typeface="B Nazanin" panose="00000400000000000000" pitchFamily="2" charset="-78"/>
              </a:rPr>
              <a:t>2</a:t>
            </a:r>
            <a:r>
              <a:rPr lang="fa-IR" dirty="0">
                <a:cs typeface="B Nazanin" panose="00000400000000000000" pitchFamily="2" charset="-78"/>
              </a:rPr>
              <a:t>: حوزه همگن میانی/مرکزی:  روستاهای </a:t>
            </a:r>
            <a:r>
              <a:rPr lang="fa-IR" dirty="0" smtClean="0">
                <a:cs typeface="B Nazanin" panose="00000400000000000000" pitchFamily="2" charset="-78"/>
              </a:rPr>
              <a:t>قره </a:t>
            </a:r>
            <a:r>
              <a:rPr lang="fa-IR" dirty="0">
                <a:cs typeface="B Nazanin" panose="00000400000000000000" pitchFamily="2" charset="-78"/>
              </a:rPr>
              <a:t>بلاغ، </a:t>
            </a:r>
            <a:r>
              <a:rPr lang="fa-IR" dirty="0" smtClean="0">
                <a:cs typeface="B Nazanin" panose="00000400000000000000" pitchFamily="2" charset="-78"/>
              </a:rPr>
              <a:t>خیرآباد و </a:t>
            </a:r>
            <a:r>
              <a:rPr lang="fa-IR" dirty="0">
                <a:cs typeface="B Nazanin" panose="00000400000000000000" pitchFamily="2" charset="-78"/>
              </a:rPr>
              <a:t>یوسف آباد در این حوزه استقرار دارند. آزاد راه زنجان و راه آهن تهران – تبریز از این حوزه عبور می کند. روستای قره بلاغ به دلیل برخورداری از امکانات و خدمات در زمینه های مختلف، ارتباطات عملکردی قوی با سایر روستاهای منظومه و همینطور </a:t>
            </a:r>
            <a:r>
              <a:rPr lang="fa-IR" dirty="0" smtClean="0">
                <a:cs typeface="B Nazanin" panose="00000400000000000000" pitchFamily="2" charset="-78"/>
              </a:rPr>
              <a:t>روستاهای </a:t>
            </a:r>
            <a:r>
              <a:rPr lang="fa-IR" dirty="0">
                <a:cs typeface="B Nazanin" panose="00000400000000000000" pitchFamily="2" charset="-78"/>
              </a:rPr>
              <a:t>بخش مرکزی سلطانیه دارد.</a:t>
            </a:r>
          </a:p>
          <a:p>
            <a:pPr marL="914400" lvl="4" indent="0" algn="justLow" rtl="1">
              <a:lnSpc>
                <a:spcPct val="150000"/>
              </a:lnSpc>
              <a:spcBef>
                <a:spcPts val="0"/>
              </a:spcBef>
              <a:buSzPct val="130000"/>
              <a:buNone/>
            </a:pPr>
            <a:r>
              <a:rPr lang="fa-IR" dirty="0">
                <a:cs typeface="B Nazanin" panose="00000400000000000000" pitchFamily="2" charset="-78"/>
              </a:rPr>
              <a:t>1: حوزه جنوب غربی: روستای گوزلدره سفلی ( مرکز بخش و منظومه ) به همراه روستاهای ساریجالو، کردناب، سبزدرق، خرمدرق، کردرق، سلمان کندی و شکور آباد این حوزه همگن را شکل داده اند. روستای گوزلدره به عنوان مرکز منظومه و بخش </a:t>
            </a:r>
            <a:r>
              <a:rPr lang="fa-IR" altLang="fa-IR" dirty="0">
                <a:cs typeface="B Nazanin" panose="00000400000000000000" pitchFamily="2" charset="-78"/>
              </a:rPr>
              <a:t>در حد ارائه خدمات اداری محدود به بخشداری دارای رابطه ای به نسبت قوی تری در سطح منظومه به صورت عمودی با سایر سکونتگاه ها دارد.</a:t>
            </a:r>
            <a:endParaRPr lang="fa-IR" dirty="0">
              <a:cs typeface="B Nazanin" panose="00000400000000000000" pitchFamily="2" charset="-78"/>
            </a:endParaRPr>
          </a:p>
        </p:txBody>
      </p:sp>
      <p:sp>
        <p:nvSpPr>
          <p:cNvPr id="4" name="Title 1"/>
          <p:cNvSpPr>
            <a:spLocks noGrp="1"/>
          </p:cNvSpPr>
          <p:nvPr>
            <p:ph type="title"/>
          </p:nvPr>
        </p:nvSpPr>
        <p:spPr>
          <a:xfrm>
            <a:off x="685800" y="457200"/>
            <a:ext cx="8229600" cy="381000"/>
          </a:xfrm>
        </p:spPr>
        <p:txBody>
          <a:bodyPr>
            <a:normAutofit fontScale="90000"/>
          </a:bodyPr>
          <a:lstStyle/>
          <a:p>
            <a:pPr algn="justLow" rtl="1"/>
            <a:r>
              <a:rPr lang="fa-IR" b="1" dirty="0" smtClean="0">
                <a:cs typeface="B Mitra" panose="00000400000000000000" pitchFamily="2" charset="-78"/>
              </a:rPr>
              <a:t>ساختار فضایی منظومه مرکزی</a:t>
            </a:r>
            <a:endParaRPr lang="en-US" b="1" dirty="0">
              <a:cs typeface="B Mitra" panose="00000400000000000000" pitchFamily="2" charset="-78"/>
            </a:endParaRPr>
          </a:p>
        </p:txBody>
      </p:sp>
      <p:cxnSp>
        <p:nvCxnSpPr>
          <p:cNvPr id="5" name="Straight Connector 4"/>
          <p:cNvCxnSpPr/>
          <p:nvPr/>
        </p:nvCxnSpPr>
        <p:spPr>
          <a:xfrm flipH="1">
            <a:off x="629689" y="9906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904721"/>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381000"/>
          </a:xfrm>
        </p:spPr>
        <p:txBody>
          <a:bodyPr>
            <a:normAutofit fontScale="90000"/>
          </a:bodyPr>
          <a:lstStyle/>
          <a:p>
            <a:pPr algn="justLow" rtl="1"/>
            <a:r>
              <a:rPr lang="fa-IR" b="1" dirty="0" smtClean="0">
                <a:cs typeface="B Mitra" panose="00000400000000000000" pitchFamily="2" charset="-78"/>
              </a:rPr>
              <a:t>ساختار فضایی منظومه مرکزی</a:t>
            </a:r>
            <a:endParaRPr lang="en-US" b="1" dirty="0">
              <a:cs typeface="B Mitra" panose="00000400000000000000" pitchFamily="2" charset="-78"/>
            </a:endParaRPr>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a:stretch/>
        </p:blipFill>
        <p:spPr>
          <a:xfrm>
            <a:off x="456728" y="1159098"/>
            <a:ext cx="8077672" cy="5544739"/>
          </a:xfrm>
        </p:spPr>
      </p:pic>
    </p:spTree>
    <p:extLst>
      <p:ext uri="{BB962C8B-B14F-4D97-AF65-F5344CB8AC3E}">
        <p14:creationId xmlns:p14="http://schemas.microsoft.com/office/powerpoint/2010/main" val="4173551561"/>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381000"/>
          </a:xfrm>
        </p:spPr>
        <p:txBody>
          <a:bodyPr>
            <a:normAutofit fontScale="90000"/>
          </a:bodyPr>
          <a:lstStyle/>
          <a:p>
            <a:pPr algn="justLow" rtl="1"/>
            <a:r>
              <a:rPr lang="fa-IR" b="1" dirty="0" smtClean="0">
                <a:cs typeface="B Mitra" panose="00000400000000000000" pitchFamily="2" charset="-78"/>
              </a:rPr>
              <a:t>ساختار فضایی منظومه باغ حلی</a:t>
            </a:r>
            <a:endParaRPr lang="en-US" b="1" dirty="0">
              <a:cs typeface="B Mitra" panose="00000400000000000000" pitchFamily="2" charset="-78"/>
            </a:endParaRP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990600" y="838200"/>
            <a:ext cx="7924800" cy="5605113"/>
          </a:xfrm>
        </p:spPr>
      </p:pic>
    </p:spTree>
    <p:extLst>
      <p:ext uri="{BB962C8B-B14F-4D97-AF65-F5344CB8AC3E}">
        <p14:creationId xmlns:p14="http://schemas.microsoft.com/office/powerpoint/2010/main" val="2548760924"/>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381000"/>
          </a:xfrm>
        </p:spPr>
        <p:txBody>
          <a:bodyPr>
            <a:normAutofit fontScale="90000"/>
          </a:bodyPr>
          <a:lstStyle/>
          <a:p>
            <a:pPr algn="justLow" rtl="1"/>
            <a:r>
              <a:rPr lang="fa-IR" b="1" dirty="0">
                <a:cs typeface="B Mitra" panose="00000400000000000000" pitchFamily="2" charset="-78"/>
              </a:rPr>
              <a:t>سازمان فضایی وضع موجود </a:t>
            </a:r>
            <a:r>
              <a:rPr lang="fa-IR" b="1" dirty="0" smtClean="0">
                <a:cs typeface="B Mitra" panose="00000400000000000000" pitchFamily="2" charset="-78"/>
              </a:rPr>
              <a:t>منظومه مرکزی</a:t>
            </a:r>
            <a:endParaRPr lang="en-US" b="1" dirty="0">
              <a:cs typeface="B Mitra" panose="00000400000000000000" pitchFamily="2" charset="-78"/>
            </a:endParaRPr>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533401" y="1175042"/>
            <a:ext cx="8001000" cy="5658772"/>
          </a:xfrm>
        </p:spPr>
      </p:pic>
    </p:spTree>
    <p:extLst>
      <p:ext uri="{BB962C8B-B14F-4D97-AF65-F5344CB8AC3E}">
        <p14:creationId xmlns:p14="http://schemas.microsoft.com/office/powerpoint/2010/main" val="2758732220"/>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381000"/>
          </a:xfrm>
        </p:spPr>
        <p:txBody>
          <a:bodyPr>
            <a:normAutofit fontScale="90000"/>
          </a:bodyPr>
          <a:lstStyle/>
          <a:p>
            <a:pPr algn="justLow" rtl="1"/>
            <a:r>
              <a:rPr lang="fa-IR" b="1" dirty="0" smtClean="0">
                <a:cs typeface="B Mitra" panose="00000400000000000000" pitchFamily="2" charset="-78"/>
              </a:rPr>
              <a:t>سازمان فضایی وضع موجود منظومه باغ حلی</a:t>
            </a:r>
            <a:endParaRPr lang="en-US" b="1" dirty="0">
              <a:cs typeface="B Mitra" panose="00000400000000000000" pitchFamily="2" charset="-78"/>
            </a:endParaRP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09601" y="1175042"/>
            <a:ext cx="7924800" cy="5604879"/>
          </a:xfrm>
        </p:spPr>
      </p:pic>
    </p:spTree>
    <p:extLst>
      <p:ext uri="{BB962C8B-B14F-4D97-AF65-F5344CB8AC3E}">
        <p14:creationId xmlns:p14="http://schemas.microsoft.com/office/powerpoint/2010/main" val="4077529292"/>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a:cs typeface="B Koodak" panose="00000700000000000000" pitchFamily="2" charset="-78"/>
              </a:rPr>
              <a:t>9-تبیین وضعیت هدف (افق برنامه و طرح : 1405 پایان برنامه هفتم)</a:t>
            </a:r>
            <a:endParaRPr lang="en-US" dirty="0">
              <a:cs typeface="B Koodak" panose="00000700000000000000" pitchFamily="2" charset="-78"/>
            </a:endParaRPr>
          </a:p>
        </p:txBody>
      </p:sp>
      <p:sp>
        <p:nvSpPr>
          <p:cNvPr id="4" name="Rectangle 3"/>
          <p:cNvSpPr/>
          <p:nvPr/>
        </p:nvSpPr>
        <p:spPr>
          <a:xfrm>
            <a:off x="6117930" y="1288534"/>
            <a:ext cx="2403223" cy="369332"/>
          </a:xfrm>
          <a:prstGeom prst="rect">
            <a:avLst/>
          </a:prstGeom>
        </p:spPr>
        <p:txBody>
          <a:bodyPr wrap="none">
            <a:spAutoFit/>
          </a:bodyPr>
          <a:lstStyle/>
          <a:p>
            <a:pPr algn="just" rtl="1"/>
            <a:r>
              <a:rPr lang="fa-IR" dirty="0" smtClean="0">
                <a:cs typeface="B Koodak" panose="00000700000000000000" pitchFamily="2" charset="-78"/>
              </a:rPr>
              <a:t>1-9: اهداف </a:t>
            </a:r>
            <a:r>
              <a:rPr lang="fa-IR" dirty="0">
                <a:cs typeface="B Koodak" panose="00000700000000000000" pitchFamily="2" charset="-78"/>
              </a:rPr>
              <a:t>کلی/ چشم انداز</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4087503282"/>
              </p:ext>
            </p:extLst>
          </p:nvPr>
        </p:nvGraphicFramePr>
        <p:xfrm>
          <a:off x="152400" y="1657866"/>
          <a:ext cx="8915400" cy="5059680"/>
        </p:xfrm>
        <a:graphic>
          <a:graphicData uri="http://schemas.openxmlformats.org/drawingml/2006/table">
            <a:tbl>
              <a:tblPr firstRow="1" bandRow="1">
                <a:tableStyleId>{5C22544A-7EE6-4342-B048-85BDC9FD1C3A}</a:tableStyleId>
              </a:tblPr>
              <a:tblGrid>
                <a:gridCol w="4457700">
                  <a:extLst>
                    <a:ext uri="{9D8B030D-6E8A-4147-A177-3AD203B41FA5}">
                      <a16:colId xmlns:a16="http://schemas.microsoft.com/office/drawing/2014/main" val="3000946364"/>
                    </a:ext>
                  </a:extLst>
                </a:gridCol>
                <a:gridCol w="4457700">
                  <a:extLst>
                    <a:ext uri="{9D8B030D-6E8A-4147-A177-3AD203B41FA5}">
                      <a16:colId xmlns:a16="http://schemas.microsoft.com/office/drawing/2014/main" val="1967692155"/>
                    </a:ext>
                  </a:extLst>
                </a:gridCol>
              </a:tblGrid>
              <a:tr h="346177">
                <a:tc>
                  <a:txBody>
                    <a:bodyPr/>
                    <a:lstStyle/>
                    <a:p>
                      <a:pPr algn="ctr"/>
                      <a:r>
                        <a:rPr lang="fa-IR" sz="2000" dirty="0" smtClean="0">
                          <a:cs typeface="B Mitra" panose="00000400000000000000" pitchFamily="2" charset="-78"/>
                        </a:rPr>
                        <a:t>منظومه باغ حلی</a:t>
                      </a:r>
                      <a:endParaRPr lang="en-US" sz="2000" dirty="0">
                        <a:cs typeface="B Mitra" panose="00000400000000000000" pitchFamily="2" charset="-78"/>
                      </a:endParaRPr>
                    </a:p>
                  </a:txBody>
                  <a:tcPr/>
                </a:tc>
                <a:tc>
                  <a:txBody>
                    <a:bodyPr/>
                    <a:lstStyle/>
                    <a:p>
                      <a:pPr algn="ctr"/>
                      <a:r>
                        <a:rPr lang="fa-IR" sz="2000" dirty="0" smtClean="0">
                          <a:cs typeface="B Mitra" panose="00000400000000000000" pitchFamily="2" charset="-78"/>
                        </a:rPr>
                        <a:t>منظومه مرکزی</a:t>
                      </a:r>
                      <a:endParaRPr lang="en-US" sz="2000" dirty="0">
                        <a:cs typeface="B Mitra" panose="00000400000000000000" pitchFamily="2" charset="-78"/>
                      </a:endParaRPr>
                    </a:p>
                  </a:txBody>
                  <a:tcPr/>
                </a:tc>
                <a:extLst>
                  <a:ext uri="{0D108BD9-81ED-4DB2-BD59-A6C34878D82A}">
                    <a16:rowId xmlns:a16="http://schemas.microsoft.com/office/drawing/2014/main" val="1245825466"/>
                  </a:ext>
                </a:extLst>
              </a:tr>
              <a:tr h="4606822">
                <a:tc>
                  <a:txBody>
                    <a:bodyPr/>
                    <a:lstStyle/>
                    <a:p>
                      <a:pPr marL="285750" indent="-285750" algn="justLow" rtl="1">
                        <a:buFont typeface="Arial" panose="020B0604020202020204" pitchFamily="34" charset="0"/>
                        <a:buChar char="•"/>
                      </a:pPr>
                      <a:r>
                        <a:rPr lang="fa-IR" sz="2000" dirty="0" smtClean="0">
                          <a:cs typeface="B Mitra" panose="00000400000000000000" pitchFamily="2" charset="-78"/>
                        </a:rPr>
                        <a:t>حفظ منابع طبیعی و تجدید ناپذیر منظومه با اصلاح شیوه های بهره برداری</a:t>
                      </a:r>
                    </a:p>
                    <a:p>
                      <a:pPr marL="285750" indent="-285750" algn="justLow" rtl="1">
                        <a:buFont typeface="Arial" panose="020B0604020202020204" pitchFamily="34" charset="0"/>
                        <a:buChar char="•"/>
                      </a:pPr>
                      <a:r>
                        <a:rPr lang="fa-IR" sz="2000" dirty="0" smtClean="0">
                          <a:cs typeface="B Mitra" panose="00000400000000000000" pitchFamily="2" charset="-78"/>
                        </a:rPr>
                        <a:t>ارتقاء جایگاه اقتصادی منظومه از طریق ایجاد و تقویت زمینه های فعالیت جدید و سازگار با توسعه پایدار منظومه</a:t>
                      </a:r>
                    </a:p>
                    <a:p>
                      <a:pPr marL="285750" indent="-285750" algn="justLow" rtl="1">
                        <a:buFont typeface="Arial" panose="020B0604020202020204" pitchFamily="34" charset="0"/>
                        <a:buChar char="•"/>
                      </a:pPr>
                      <a:r>
                        <a:rPr lang="fa-IR" sz="2000" dirty="0" smtClean="0">
                          <a:cs typeface="B Mitra" panose="00000400000000000000" pitchFamily="2" charset="-78"/>
                        </a:rPr>
                        <a:t>ارتقاء شاخص های اجتماعی – فرهنگی و کالبدی ( زیرساختی – زیربنایی )</a:t>
                      </a:r>
                    </a:p>
                    <a:p>
                      <a:pPr marL="285750" indent="-285750" algn="justLow" rtl="1">
                        <a:buFont typeface="Arial" panose="020B0604020202020204" pitchFamily="34" charset="0"/>
                        <a:buChar char="•"/>
                      </a:pPr>
                      <a:r>
                        <a:rPr lang="fa-IR" sz="2000" dirty="0" smtClean="0">
                          <a:cs typeface="B Mitra" panose="00000400000000000000" pitchFamily="2" charset="-78"/>
                        </a:rPr>
                        <a:t>توسعه مکانی – فضایی سکونتگاه ها و فعالیت های منظومه</a:t>
                      </a:r>
                    </a:p>
                    <a:p>
                      <a:pPr marL="285750" indent="-285750" algn="justLow" rtl="1">
                        <a:buFont typeface="Arial" panose="020B0604020202020204" pitchFamily="34" charset="0"/>
                        <a:buChar char="•"/>
                      </a:pPr>
                      <a:r>
                        <a:rPr lang="fa-IR" sz="2000" dirty="0" smtClean="0">
                          <a:cs typeface="B Mitra" panose="00000400000000000000" pitchFamily="2" charset="-78"/>
                        </a:rPr>
                        <a:t>نهادسازی و تفویض اختیار به جوامع مدنی محلی در مشارکت و اجرای برنامه¬ها ( توسعه حکمروایی محلی )</a:t>
                      </a:r>
                    </a:p>
                    <a:p>
                      <a:pPr marL="285750" indent="-285750" algn="justLow" rtl="1">
                        <a:buFont typeface="Arial" panose="020B0604020202020204" pitchFamily="34" charset="0"/>
                        <a:buChar char="•"/>
                      </a:pPr>
                      <a:r>
                        <a:rPr lang="fa-IR" sz="2000" dirty="0" smtClean="0">
                          <a:cs typeface="B Mitra" panose="00000400000000000000" pitchFamily="2" charset="-78"/>
                        </a:rPr>
                        <a:t>افزایش تولید محصولات کشاورزی بر پایه منابع موجود</a:t>
                      </a:r>
                    </a:p>
                    <a:p>
                      <a:pPr marL="285750" indent="-285750" algn="justLow" rtl="1">
                        <a:buFont typeface="Arial" panose="020B0604020202020204" pitchFamily="34" charset="0"/>
                        <a:buChar char="•"/>
                      </a:pPr>
                      <a:r>
                        <a:rPr lang="fa-IR" sz="2000" dirty="0" smtClean="0">
                          <a:cs typeface="B Mitra" panose="00000400000000000000" pitchFamily="2" charset="-78"/>
                        </a:rPr>
                        <a:t>ارتقاء شاخص های صرفه جویی و بهره وری از منابع آب</a:t>
                      </a:r>
                    </a:p>
                    <a:p>
                      <a:pPr marL="285750" indent="-285750" algn="justLow" rtl="1">
                        <a:buFont typeface="Arial" panose="020B0604020202020204" pitchFamily="34" charset="0"/>
                        <a:buChar char="•"/>
                      </a:pPr>
                      <a:r>
                        <a:rPr lang="fa-IR" sz="2000" dirty="0" smtClean="0">
                          <a:cs typeface="B Mitra" panose="00000400000000000000" pitchFamily="2" charset="-78"/>
                        </a:rPr>
                        <a:t>توسعه و بهبود زیرساخت های اقتصادی وابسته به بخش کشاورزی و گردشگری</a:t>
                      </a:r>
                    </a:p>
                    <a:p>
                      <a:pPr algn="justLow" rtl="1"/>
                      <a:endParaRPr lang="en-US" sz="2000" dirty="0">
                        <a:cs typeface="B Mitra" panose="00000400000000000000" pitchFamily="2" charset="-78"/>
                      </a:endParaRPr>
                    </a:p>
                  </a:txBody>
                  <a:tcPr/>
                </a:tc>
                <a:tc>
                  <a:txBody>
                    <a:bodyPr/>
                    <a:lstStyle/>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حفظ منابع طبیعی و تجدید ناپذیر منظومه با اصلاح شیوه های بهره برداری</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ارتقاء جایگاه اقتصادی منظومه از طریق ایجاد و تقویت زمینه های فعالیت جدید و سازگار با توسعه پایدار منظومه</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ارتقاء شاخص های اجتماعی – فرهنگی و کالبدی ( زیرساختی – زیربنایی )</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توسعه مکانی – فضایی سکونتگاه ها و فعالیت های منظومه</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نهادسازی و تفویض اختیار به جوامع مدنی محلی در مشارکت و اجرای برنامه¬ها ( توسعه حکمروایی محلی )</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افزایش تولید محصولات کشاورزی بر پایه منابع موجود</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ارتقاء شاخص های صرفه جویی و بهره وری از منابع آب</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توسعه و بهبود زیرساخت های اقتصادی وابسته به بخش کشاورزی و گردشگری</a:t>
                      </a: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577172192"/>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a:cs typeface="B Koodak" panose="00000700000000000000" pitchFamily="2" charset="-78"/>
              </a:rPr>
              <a:t>9-تبیین وضعیت هدف (افق برنامه و طرح : 1405 پایان برنامه هفتم)</a:t>
            </a:r>
            <a:endParaRPr lang="en-US" dirty="0">
              <a:cs typeface="B Koodak" panose="00000700000000000000" pitchFamily="2" charset="-78"/>
            </a:endParaRPr>
          </a:p>
        </p:txBody>
      </p:sp>
      <p:sp>
        <p:nvSpPr>
          <p:cNvPr id="4" name="Rectangle 3"/>
          <p:cNvSpPr/>
          <p:nvPr/>
        </p:nvSpPr>
        <p:spPr>
          <a:xfrm>
            <a:off x="5943600" y="1307069"/>
            <a:ext cx="2518638" cy="369332"/>
          </a:xfrm>
          <a:prstGeom prst="rect">
            <a:avLst/>
          </a:prstGeom>
        </p:spPr>
        <p:txBody>
          <a:bodyPr wrap="none">
            <a:spAutoFit/>
          </a:bodyPr>
          <a:lstStyle/>
          <a:p>
            <a:pPr algn="just" rtl="1"/>
            <a:r>
              <a:rPr lang="fa-IR" dirty="0" smtClean="0">
                <a:cs typeface="B Koodak" panose="00000700000000000000" pitchFamily="2" charset="-78"/>
              </a:rPr>
              <a:t>2-9: </a:t>
            </a:r>
            <a:r>
              <a:rPr lang="fa-IR" dirty="0">
                <a:cs typeface="B Koodak" panose="00000700000000000000" pitchFamily="2" charset="-78"/>
              </a:rPr>
              <a:t>چشم انداز </a:t>
            </a:r>
            <a:r>
              <a:rPr lang="fa-IR" dirty="0" smtClean="0">
                <a:cs typeface="B Koodak" panose="00000700000000000000" pitchFamily="2" charset="-78"/>
              </a:rPr>
              <a:t>در </a:t>
            </a:r>
            <a:r>
              <a:rPr lang="fa-IR" dirty="0">
                <a:cs typeface="B Koodak" panose="00000700000000000000" pitchFamily="2" charset="-78"/>
              </a:rPr>
              <a:t>افق 1405</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3174622226"/>
              </p:ext>
            </p:extLst>
          </p:nvPr>
        </p:nvGraphicFramePr>
        <p:xfrm>
          <a:off x="152400" y="1676401"/>
          <a:ext cx="8839200" cy="5003062"/>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3000946364"/>
                    </a:ext>
                  </a:extLst>
                </a:gridCol>
                <a:gridCol w="4419600">
                  <a:extLst>
                    <a:ext uri="{9D8B030D-6E8A-4147-A177-3AD203B41FA5}">
                      <a16:colId xmlns:a16="http://schemas.microsoft.com/office/drawing/2014/main" val="1967692155"/>
                    </a:ext>
                  </a:extLst>
                </a:gridCol>
              </a:tblGrid>
              <a:tr h="346177">
                <a:tc>
                  <a:txBody>
                    <a:bodyPr/>
                    <a:lstStyle/>
                    <a:p>
                      <a:pPr algn="ctr"/>
                      <a:r>
                        <a:rPr lang="fa-IR" sz="2000" dirty="0" smtClean="0">
                          <a:cs typeface="B Mitra" panose="00000400000000000000" pitchFamily="2" charset="-78"/>
                        </a:rPr>
                        <a:t>منظومه باغ حلی</a:t>
                      </a:r>
                      <a:endParaRPr lang="en-US" sz="2000" dirty="0">
                        <a:cs typeface="B Mitra" panose="00000400000000000000" pitchFamily="2" charset="-78"/>
                      </a:endParaRPr>
                    </a:p>
                  </a:txBody>
                  <a:tcPr/>
                </a:tc>
                <a:tc>
                  <a:txBody>
                    <a:bodyPr/>
                    <a:lstStyle/>
                    <a:p>
                      <a:pPr algn="ctr"/>
                      <a:r>
                        <a:rPr lang="fa-IR" sz="2000" dirty="0" smtClean="0">
                          <a:cs typeface="B Mitra" panose="00000400000000000000" pitchFamily="2" charset="-78"/>
                        </a:rPr>
                        <a:t>منظومه مرکزی</a:t>
                      </a:r>
                      <a:endParaRPr lang="en-US" sz="2000" dirty="0">
                        <a:cs typeface="B Mitra" panose="00000400000000000000" pitchFamily="2" charset="-78"/>
                      </a:endParaRPr>
                    </a:p>
                  </a:txBody>
                  <a:tcPr/>
                </a:tc>
                <a:extLst>
                  <a:ext uri="{0D108BD9-81ED-4DB2-BD59-A6C34878D82A}">
                    <a16:rowId xmlns:a16="http://schemas.microsoft.com/office/drawing/2014/main" val="1245825466"/>
                  </a:ext>
                </a:extLst>
              </a:tr>
              <a:tr h="4606822">
                <a:tc>
                  <a:txBody>
                    <a:bodyPr/>
                    <a:lstStyle/>
                    <a:p>
                      <a:pPr marL="285750" indent="-285750" algn="justLow" rtl="1">
                        <a:buFont typeface="Arial" panose="020B0604020202020204" pitchFamily="34" charset="0"/>
                        <a:buChar char="•"/>
                      </a:pPr>
                      <a:r>
                        <a:rPr lang="fa-IR" sz="2000" dirty="0" smtClean="0">
                          <a:cs typeface="B Mitra" panose="00000400000000000000" pitchFamily="2" charset="-78"/>
                        </a:rPr>
                        <a:t>بهره برداری از ظرفیت ها و پتانسیل های محیطی – اکولوژیک در فرآیند توسعه پایدار منظومه</a:t>
                      </a:r>
                    </a:p>
                    <a:p>
                      <a:pPr marL="285750" indent="-285750" algn="justLow" rtl="1">
                        <a:buFont typeface="Arial" panose="020B0604020202020204" pitchFamily="34" charset="0"/>
                        <a:buChar char="•"/>
                      </a:pPr>
                      <a:r>
                        <a:rPr lang="fa-IR" sz="2000" dirty="0" smtClean="0">
                          <a:cs typeface="B Mitra" panose="00000400000000000000" pitchFamily="2" charset="-78"/>
                        </a:rPr>
                        <a:t>برخورداری از زیرساختها و زیربناهای برای توسعه اقتصادی – اجتماعی و کالبدی</a:t>
                      </a:r>
                    </a:p>
                    <a:p>
                      <a:pPr marL="285750" indent="-285750" algn="justLow" rtl="1">
                        <a:buFont typeface="Arial" panose="020B0604020202020204" pitchFamily="34" charset="0"/>
                        <a:buChar char="•"/>
                      </a:pPr>
                      <a:r>
                        <a:rPr lang="fa-IR" sz="2000" dirty="0" smtClean="0">
                          <a:cs typeface="B Mitra" panose="00000400000000000000" pitchFamily="2" charset="-78"/>
                        </a:rPr>
                        <a:t>توسعه کسب و کارهای خرد و متووسط در نقاط روستایی منظومه</a:t>
                      </a:r>
                    </a:p>
                    <a:p>
                      <a:pPr marL="285750" indent="-285750" algn="justLow" rtl="1">
                        <a:buFont typeface="Arial" panose="020B0604020202020204" pitchFamily="34" charset="0"/>
                        <a:buChar char="•"/>
                      </a:pPr>
                      <a:r>
                        <a:rPr lang="fa-IR" sz="2000" dirty="0" smtClean="0">
                          <a:cs typeface="B Mitra" panose="00000400000000000000" pitchFamily="2" charset="-78"/>
                        </a:rPr>
                        <a:t>توانمندسازي جامعه محلي جهت مشاركت در فرآيند توسعه و حكمروايي ناحيه اي </a:t>
                      </a:r>
                    </a:p>
                    <a:p>
                      <a:pPr marL="285750" indent="-285750" algn="justLow" rtl="1">
                        <a:buFont typeface="Arial" panose="020B0604020202020204" pitchFamily="34" charset="0"/>
                        <a:buChar char="•"/>
                      </a:pPr>
                      <a:r>
                        <a:rPr lang="fa-IR" sz="2000" dirty="0" smtClean="0">
                          <a:cs typeface="B Mitra" panose="00000400000000000000" pitchFamily="2" charset="-78"/>
                        </a:rPr>
                        <a:t>ساماندهي منابع سرمايه اي و خرد و پس اندازهاي خرد روستايي در فرآيند توسعه كالبدي و اقتصادي ( کار آفرینی )</a:t>
                      </a:r>
                    </a:p>
                    <a:p>
                      <a:pPr algn="justLow" rtl="1"/>
                      <a:endParaRPr lang="en-US" sz="2000" dirty="0">
                        <a:cs typeface="B Mitra" panose="00000400000000000000" pitchFamily="2" charset="-78"/>
                      </a:endParaRPr>
                    </a:p>
                  </a:txBody>
                  <a:tcPr/>
                </a:tc>
                <a:tc>
                  <a:txBody>
                    <a:bodyPr/>
                    <a:lstStyle/>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بهره برداری از ظرفیت ها و پتانسیل های محیطی – اکولوژیک در فرآیند توسعه پایدار منظومه</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بهره برداری از ظرفیت ها و پتانسیل های اقتصادی بخش ( گردشگری، کشاورزی، دامداری، صنایع دستی و ... ) در فرآیند توسعه پایدار منظومه</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برخورداری از زیرساختها و زیربناها برای توسعه اقتصادی – اجتماعی و کالبدی</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توانمندسازي جامعه محلي براي مشاركت در فرآيند توسعه و حكمروايي ناحيه اي </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ساماندهي منابع سرمايه اي و خرد و پس اندازهاي خرد روستايي در فرآيند توسعه كالبدي و اقتصادي ( کار آفرینی )</a:t>
                      </a: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2401586909"/>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a:cs typeface="B Koodak" panose="00000700000000000000" pitchFamily="2" charset="-78"/>
              </a:rPr>
              <a:t>9-تبیین وضعیت هدف (افق برنامه و طرح : 1405 پایان برنامه هفتم)</a:t>
            </a:r>
            <a:endParaRPr lang="en-US" dirty="0">
              <a:cs typeface="B Koodak" panose="00000700000000000000" pitchFamily="2" charset="-78"/>
            </a:endParaRPr>
          </a:p>
        </p:txBody>
      </p:sp>
      <p:sp>
        <p:nvSpPr>
          <p:cNvPr id="4" name="Rectangle 3"/>
          <p:cNvSpPr/>
          <p:nvPr/>
        </p:nvSpPr>
        <p:spPr>
          <a:xfrm>
            <a:off x="5943600" y="1307069"/>
            <a:ext cx="2518638" cy="369332"/>
          </a:xfrm>
          <a:prstGeom prst="rect">
            <a:avLst/>
          </a:prstGeom>
        </p:spPr>
        <p:txBody>
          <a:bodyPr wrap="none">
            <a:spAutoFit/>
          </a:bodyPr>
          <a:lstStyle/>
          <a:p>
            <a:pPr algn="just" rtl="1"/>
            <a:r>
              <a:rPr lang="fa-IR" dirty="0" smtClean="0">
                <a:cs typeface="B Koodak" panose="00000700000000000000" pitchFamily="2" charset="-78"/>
              </a:rPr>
              <a:t>2-9: </a:t>
            </a:r>
            <a:r>
              <a:rPr lang="fa-IR" dirty="0">
                <a:cs typeface="B Koodak" panose="00000700000000000000" pitchFamily="2" charset="-78"/>
              </a:rPr>
              <a:t>چشم انداز </a:t>
            </a:r>
            <a:r>
              <a:rPr lang="fa-IR" dirty="0" smtClean="0">
                <a:cs typeface="B Koodak" panose="00000700000000000000" pitchFamily="2" charset="-78"/>
              </a:rPr>
              <a:t>در </a:t>
            </a:r>
            <a:r>
              <a:rPr lang="fa-IR" dirty="0">
                <a:cs typeface="B Koodak" panose="00000700000000000000" pitchFamily="2" charset="-78"/>
              </a:rPr>
              <a:t>افق 1405</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3424081638"/>
              </p:ext>
            </p:extLst>
          </p:nvPr>
        </p:nvGraphicFramePr>
        <p:xfrm>
          <a:off x="152400" y="1676401"/>
          <a:ext cx="8839200" cy="5003062"/>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3000946364"/>
                    </a:ext>
                  </a:extLst>
                </a:gridCol>
                <a:gridCol w="4419600">
                  <a:extLst>
                    <a:ext uri="{9D8B030D-6E8A-4147-A177-3AD203B41FA5}">
                      <a16:colId xmlns:a16="http://schemas.microsoft.com/office/drawing/2014/main" val="1967692155"/>
                    </a:ext>
                  </a:extLst>
                </a:gridCol>
              </a:tblGrid>
              <a:tr h="346177">
                <a:tc>
                  <a:txBody>
                    <a:bodyPr/>
                    <a:lstStyle/>
                    <a:p>
                      <a:pPr algn="ctr"/>
                      <a:r>
                        <a:rPr lang="fa-IR" sz="2000" dirty="0" smtClean="0">
                          <a:cs typeface="B Mitra" panose="00000400000000000000" pitchFamily="2" charset="-78"/>
                        </a:rPr>
                        <a:t>منظومه باغ حلی</a:t>
                      </a:r>
                      <a:endParaRPr lang="en-US" sz="2000" dirty="0">
                        <a:cs typeface="B Mitra" panose="00000400000000000000" pitchFamily="2" charset="-78"/>
                      </a:endParaRPr>
                    </a:p>
                  </a:txBody>
                  <a:tcPr/>
                </a:tc>
                <a:tc>
                  <a:txBody>
                    <a:bodyPr/>
                    <a:lstStyle/>
                    <a:p>
                      <a:pPr algn="ctr"/>
                      <a:r>
                        <a:rPr lang="fa-IR" sz="2000" dirty="0" smtClean="0">
                          <a:cs typeface="B Mitra" panose="00000400000000000000" pitchFamily="2" charset="-78"/>
                        </a:rPr>
                        <a:t>منظومه مرکزی</a:t>
                      </a:r>
                      <a:endParaRPr lang="en-US" sz="2000" dirty="0">
                        <a:cs typeface="B Mitra" panose="00000400000000000000" pitchFamily="2" charset="-78"/>
                      </a:endParaRPr>
                    </a:p>
                  </a:txBody>
                  <a:tcPr/>
                </a:tc>
                <a:extLst>
                  <a:ext uri="{0D108BD9-81ED-4DB2-BD59-A6C34878D82A}">
                    <a16:rowId xmlns:a16="http://schemas.microsoft.com/office/drawing/2014/main" val="1245825466"/>
                  </a:ext>
                </a:extLst>
              </a:tr>
              <a:tr h="4606822">
                <a:tc>
                  <a:txBody>
                    <a:bodyPr/>
                    <a:lstStyle/>
                    <a:p>
                      <a:pPr marL="285750" indent="-285750" algn="justLow" rtl="1">
                        <a:buFont typeface="Arial" panose="020B0604020202020204" pitchFamily="34" charset="0"/>
                        <a:buChar char="•"/>
                      </a:pPr>
                      <a:r>
                        <a:rPr lang="fa-IR" sz="2000" dirty="0" smtClean="0">
                          <a:cs typeface="B Mitra" panose="00000400000000000000" pitchFamily="2" charset="-78"/>
                        </a:rPr>
                        <a:t>بهره برداری از پتانسیل بالقوه و بالفعل بخش کشاورزی با تأکید بر محصولات باغی به ویژه سیب</a:t>
                      </a:r>
                    </a:p>
                    <a:p>
                      <a:pPr marL="285750" indent="-285750" algn="justLow" rtl="1">
                        <a:buFont typeface="Arial" panose="020B0604020202020204" pitchFamily="34" charset="0"/>
                        <a:buChar char="•"/>
                      </a:pPr>
                      <a:r>
                        <a:rPr lang="fa-IR" sz="2000" dirty="0" smtClean="0">
                          <a:cs typeface="B Mitra" panose="00000400000000000000" pitchFamily="2" charset="-78"/>
                        </a:rPr>
                        <a:t>بهره برداری از جاذبه های گردشگری منظومه به ویژه جاذبه های اکوتوریستی، گردشگری روستایی و بوم گردی</a:t>
                      </a:r>
                    </a:p>
                    <a:p>
                      <a:pPr algn="justLow" rtl="1"/>
                      <a:endParaRPr lang="en-US" sz="2000" dirty="0">
                        <a:cs typeface="B Mitra" panose="00000400000000000000" pitchFamily="2" charset="-78"/>
                      </a:endParaRPr>
                    </a:p>
                  </a:txBody>
                  <a:tcPr/>
                </a:tc>
                <a:tc>
                  <a:txBody>
                    <a:bodyPr/>
                    <a:lstStyle/>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بهره برداری از پتانسیل بالقوه و بالفعل بخش کشاورزی با تأکید بر محصولات باغی به ویژه سیب</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ایجاد و تکمیل زنجیره تولید در بخش های مختلف اقتصادی </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بهره برداری از جاذبه های گردشگری منظومه به ویژه جاذبه های اکوتوریستی، گردشگری روستایی و بوم گردی</a:t>
                      </a: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868533649"/>
      </p:ext>
    </p:extLst>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10-راهبردها و سیاستها</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2442250880"/>
              </p:ext>
            </p:extLst>
          </p:nvPr>
        </p:nvGraphicFramePr>
        <p:xfrm>
          <a:off x="152400" y="1295400"/>
          <a:ext cx="8839200" cy="5003062"/>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3000946364"/>
                    </a:ext>
                  </a:extLst>
                </a:gridCol>
                <a:gridCol w="4419600">
                  <a:extLst>
                    <a:ext uri="{9D8B030D-6E8A-4147-A177-3AD203B41FA5}">
                      <a16:colId xmlns:a16="http://schemas.microsoft.com/office/drawing/2014/main" val="1967692155"/>
                    </a:ext>
                  </a:extLst>
                </a:gridCol>
              </a:tblGrid>
              <a:tr h="346177">
                <a:tc>
                  <a:txBody>
                    <a:bodyPr/>
                    <a:lstStyle/>
                    <a:p>
                      <a:pPr algn="ctr"/>
                      <a:r>
                        <a:rPr lang="fa-IR" sz="2000" dirty="0" smtClean="0">
                          <a:cs typeface="B Mitra" panose="00000400000000000000" pitchFamily="2" charset="-78"/>
                        </a:rPr>
                        <a:t>منظومه باغ حلی</a:t>
                      </a:r>
                      <a:endParaRPr lang="en-US" sz="2000" dirty="0">
                        <a:cs typeface="B Mitra" panose="00000400000000000000" pitchFamily="2" charset="-78"/>
                      </a:endParaRPr>
                    </a:p>
                  </a:txBody>
                  <a:tcPr/>
                </a:tc>
                <a:tc>
                  <a:txBody>
                    <a:bodyPr/>
                    <a:lstStyle/>
                    <a:p>
                      <a:pPr algn="ctr"/>
                      <a:r>
                        <a:rPr lang="fa-IR" sz="2000" dirty="0" smtClean="0">
                          <a:cs typeface="B Mitra" panose="00000400000000000000" pitchFamily="2" charset="-78"/>
                        </a:rPr>
                        <a:t>منظومه مرکزی</a:t>
                      </a:r>
                      <a:endParaRPr lang="en-US" sz="2000" dirty="0">
                        <a:cs typeface="B Mitra" panose="00000400000000000000" pitchFamily="2" charset="-78"/>
                      </a:endParaRPr>
                    </a:p>
                  </a:txBody>
                  <a:tcPr/>
                </a:tc>
                <a:extLst>
                  <a:ext uri="{0D108BD9-81ED-4DB2-BD59-A6C34878D82A}">
                    <a16:rowId xmlns:a16="http://schemas.microsoft.com/office/drawing/2014/main" val="1245825466"/>
                  </a:ext>
                </a:extLst>
              </a:tr>
              <a:tr h="4606822">
                <a:tc>
                  <a:txBody>
                    <a:bodyPr/>
                    <a:lstStyle/>
                    <a:p>
                      <a:pPr marL="285750" indent="-285750" algn="justLow" rtl="1">
                        <a:buFont typeface="Arial" panose="020B0604020202020204" pitchFamily="34" charset="0"/>
                        <a:buChar char="•"/>
                      </a:pPr>
                      <a:r>
                        <a:rPr lang="fa-IR" sz="2000" dirty="0" smtClean="0">
                          <a:cs typeface="B Mitra" panose="00000400000000000000" pitchFamily="2" charset="-78"/>
                        </a:rPr>
                        <a:t> توسعه خدمات زیستی، عمومی- رفاهی، بهداشتی، آموزشی در سطح روستاها با استفاده از اعتبارات عمرانی و مشارکت جامعه محلی</a:t>
                      </a:r>
                    </a:p>
                    <a:p>
                      <a:pPr marL="285750" indent="-285750" algn="justLow" rtl="1">
                        <a:buFont typeface="Arial" panose="020B0604020202020204" pitchFamily="34" charset="0"/>
                        <a:buChar char="•"/>
                      </a:pPr>
                      <a:r>
                        <a:rPr lang="fa-IR" sz="2000" dirty="0" smtClean="0">
                          <a:cs typeface="B Mitra" panose="00000400000000000000" pitchFamily="2" charset="-78"/>
                        </a:rPr>
                        <a:t>ارتقاء ارزش افزوده فرآيندهاي توليدي منظومه با ايجاد خوشه هاي صنعتي کوچک محلی و خانگی ( کسب و کارهای خرد محلی )</a:t>
                      </a:r>
                    </a:p>
                    <a:p>
                      <a:pPr marL="285750" indent="-285750" algn="justLow" rtl="1">
                        <a:buFont typeface="Arial" panose="020B0604020202020204" pitchFamily="34" charset="0"/>
                        <a:buChar char="•"/>
                      </a:pPr>
                      <a:r>
                        <a:rPr lang="fa-IR" sz="2000" dirty="0" smtClean="0">
                          <a:cs typeface="B Mitra" panose="00000400000000000000" pitchFamily="2" charset="-78"/>
                        </a:rPr>
                        <a:t>توسعه همه جانبه فعالیت های کشاورزی  ( بهره برداری حداکثری از قابلیت های دامداری، باغداری، زراعت، زنبور داری و ... منظومه )</a:t>
                      </a:r>
                    </a:p>
                    <a:p>
                      <a:pPr algn="justLow" rtl="1"/>
                      <a:endParaRPr lang="en-US" sz="2000" dirty="0">
                        <a:cs typeface="B Mitra" panose="00000400000000000000" pitchFamily="2" charset="-78"/>
                      </a:endParaRPr>
                    </a:p>
                  </a:txBody>
                  <a:tcPr/>
                </a:tc>
                <a:tc>
                  <a:txBody>
                    <a:bodyPr/>
                    <a:lstStyle/>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 توسعه خدمات زیستی، عمومی- رفاهی، بهداشتی، آموزشی در سطح روستاها با استفاده از اعتبارات عمرانی و مشارکت جامعه محلی</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ارتقاء ارزش افزوده فرآيندهاي توليدي منظومه با ايجاد خوشه هاي صنعتي کوچک محلی و خانگی</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ارتقاء ارزش افزوده فرآيندهاي توليدي منظومه با ايجاد خوشه هاي صنعتي کوچک محلی و خانگی ( کسب و کارهای خرد محلی )</a:t>
                      </a: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295440503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3549535" y="685800"/>
            <a:ext cx="51435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fontAlgn="base">
              <a:spcBef>
                <a:spcPct val="0"/>
              </a:spcBef>
              <a:spcAft>
                <a:spcPct val="0"/>
              </a:spcAft>
              <a:buNone/>
            </a:pPr>
            <a:r>
              <a:rPr lang="fa-IR" altLang="fa-IR" sz="2700" dirty="0">
                <a:solidFill>
                  <a:prstClr val="black"/>
                </a:solidFill>
                <a:cs typeface="B Titr" panose="00000700000000000000" pitchFamily="2" charset="-78"/>
              </a:rPr>
              <a:t>نکات کلیدی </a:t>
            </a:r>
            <a:r>
              <a:rPr lang="fa-IR" altLang="fa-IR" sz="2700" dirty="0" smtClean="0">
                <a:solidFill>
                  <a:prstClr val="black"/>
                </a:solidFill>
                <a:cs typeface="B Titr" panose="00000700000000000000" pitchFamily="2" charset="-78"/>
              </a:rPr>
              <a:t>: </a:t>
            </a:r>
            <a:endParaRPr lang="fa-IR" altLang="fa-IR" sz="2700" dirty="0">
              <a:solidFill>
                <a:prstClr val="black"/>
              </a:solidFill>
              <a:cs typeface="B Titr" panose="00000700000000000000" pitchFamily="2" charset="-78"/>
            </a:endParaRPr>
          </a:p>
        </p:txBody>
      </p:sp>
      <p:cxnSp>
        <p:nvCxnSpPr>
          <p:cNvPr id="3" name="Straight Connector 2"/>
          <p:cNvCxnSpPr/>
          <p:nvPr/>
        </p:nvCxnSpPr>
        <p:spPr>
          <a:xfrm flipH="1">
            <a:off x="629689" y="1314449"/>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4580" name="TextBox 3"/>
          <p:cNvSpPr txBox="1">
            <a:spLocks noChangeArrowheads="1"/>
          </p:cNvSpPr>
          <p:nvPr/>
        </p:nvSpPr>
        <p:spPr bwMode="auto">
          <a:xfrm>
            <a:off x="629689" y="1458514"/>
            <a:ext cx="8219209"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rtl="1" fontAlgn="base">
              <a:lnSpc>
                <a:spcPct val="150000"/>
              </a:lnSpc>
              <a:spcBef>
                <a:spcPct val="0"/>
              </a:spcBef>
              <a:spcAft>
                <a:spcPct val="0"/>
              </a:spcAft>
              <a:buClr>
                <a:srgbClr val="C00000"/>
              </a:buClr>
              <a:buFont typeface="Wingdings" panose="05000000000000000000" pitchFamily="2" charset="2"/>
              <a:buChar char="q"/>
            </a:pPr>
            <a:r>
              <a:rPr lang="fa-IR" altLang="fa-IR" sz="2800" dirty="0" err="1">
                <a:cs typeface="B Mitra" panose="00000400000000000000" pitchFamily="2" charset="-78"/>
              </a:rPr>
              <a:t>هماهنگي</a:t>
            </a:r>
            <a:r>
              <a:rPr lang="fa-IR" altLang="fa-IR" sz="2800" dirty="0">
                <a:cs typeface="B Mitra" panose="00000400000000000000" pitchFamily="2" charset="-78"/>
              </a:rPr>
              <a:t> </a:t>
            </a:r>
            <a:r>
              <a:rPr lang="fa-IR" altLang="fa-IR" sz="2800" dirty="0" err="1">
                <a:cs typeface="B Mitra" panose="00000400000000000000" pitchFamily="2" charset="-78"/>
              </a:rPr>
              <a:t>بين</a:t>
            </a:r>
            <a:r>
              <a:rPr lang="fa-IR" altLang="fa-IR" sz="2800" dirty="0">
                <a:cs typeface="B Mitra" panose="00000400000000000000" pitchFamily="2" charset="-78"/>
              </a:rPr>
              <a:t> </a:t>
            </a:r>
            <a:r>
              <a:rPr lang="fa-IR" altLang="fa-IR" sz="2800" dirty="0" err="1">
                <a:cs typeface="B Mitra" panose="00000400000000000000" pitchFamily="2" charset="-78"/>
              </a:rPr>
              <a:t>دستگاههاي</a:t>
            </a:r>
            <a:r>
              <a:rPr lang="fa-IR" altLang="fa-IR" sz="2800" dirty="0">
                <a:cs typeface="B Mitra" panose="00000400000000000000" pitchFamily="2" charset="-78"/>
              </a:rPr>
              <a:t> </a:t>
            </a:r>
            <a:r>
              <a:rPr lang="fa-IR" altLang="fa-IR" sz="2800" dirty="0" err="1">
                <a:cs typeface="B Mitra" panose="00000400000000000000" pitchFamily="2" charset="-78"/>
              </a:rPr>
              <a:t>اجرايي</a:t>
            </a:r>
            <a:r>
              <a:rPr lang="fa-IR" altLang="fa-IR" sz="2800" dirty="0">
                <a:cs typeface="B Mitra" panose="00000400000000000000" pitchFamily="2" charset="-78"/>
              </a:rPr>
              <a:t> </a:t>
            </a:r>
          </a:p>
          <a:p>
            <a:pPr algn="justLow" rtl="1" fontAlgn="base">
              <a:lnSpc>
                <a:spcPct val="150000"/>
              </a:lnSpc>
              <a:spcBef>
                <a:spcPct val="0"/>
              </a:spcBef>
              <a:spcAft>
                <a:spcPct val="0"/>
              </a:spcAft>
              <a:buClr>
                <a:srgbClr val="C00000"/>
              </a:buClr>
              <a:buFont typeface="Wingdings" panose="05000000000000000000" pitchFamily="2" charset="2"/>
              <a:buChar char="q"/>
            </a:pPr>
            <a:r>
              <a:rPr lang="fa-IR" altLang="fa-IR" sz="2800" dirty="0" err="1">
                <a:cs typeface="B Mitra" panose="00000400000000000000" pitchFamily="2" charset="-78"/>
              </a:rPr>
              <a:t>كاهش</a:t>
            </a:r>
            <a:r>
              <a:rPr lang="fa-IR" altLang="fa-IR" sz="2800" dirty="0">
                <a:cs typeface="B Mitra" panose="00000400000000000000" pitchFamily="2" charset="-78"/>
              </a:rPr>
              <a:t> </a:t>
            </a:r>
            <a:r>
              <a:rPr lang="fa-IR" altLang="fa-IR" sz="2800" dirty="0" err="1">
                <a:cs typeface="B Mitra" panose="00000400000000000000" pitchFamily="2" charset="-78"/>
              </a:rPr>
              <a:t>نابرابري</a:t>
            </a:r>
            <a:r>
              <a:rPr lang="fa-IR" altLang="fa-IR" sz="2800" dirty="0">
                <a:cs typeface="B Mitra" panose="00000400000000000000" pitchFamily="2" charset="-78"/>
              </a:rPr>
              <a:t> موجود </a:t>
            </a:r>
            <a:r>
              <a:rPr lang="fa-IR" altLang="fa-IR" sz="2800" dirty="0" err="1">
                <a:cs typeface="B Mitra" panose="00000400000000000000" pitchFamily="2" charset="-78"/>
              </a:rPr>
              <a:t>بين</a:t>
            </a:r>
            <a:r>
              <a:rPr lang="fa-IR" altLang="fa-IR" sz="2800" dirty="0">
                <a:cs typeface="B Mitra" panose="00000400000000000000" pitchFamily="2" charset="-78"/>
              </a:rPr>
              <a:t> جامعه </a:t>
            </a:r>
            <a:r>
              <a:rPr lang="fa-IR" altLang="fa-IR" sz="2800" dirty="0" err="1">
                <a:cs typeface="B Mitra" panose="00000400000000000000" pitchFamily="2" charset="-78"/>
              </a:rPr>
              <a:t>روستايي</a:t>
            </a:r>
            <a:r>
              <a:rPr lang="fa-IR" altLang="fa-IR" sz="2800" dirty="0">
                <a:cs typeface="B Mitra" panose="00000400000000000000" pitchFamily="2" charset="-78"/>
              </a:rPr>
              <a:t> و </a:t>
            </a:r>
            <a:r>
              <a:rPr lang="fa-IR" altLang="fa-IR" sz="2800" dirty="0" err="1">
                <a:cs typeface="B Mitra" panose="00000400000000000000" pitchFamily="2" charset="-78"/>
              </a:rPr>
              <a:t>شهري</a:t>
            </a:r>
            <a:r>
              <a:rPr lang="fa-IR" altLang="fa-IR" sz="2800" dirty="0">
                <a:cs typeface="B Mitra" panose="00000400000000000000" pitchFamily="2" charset="-78"/>
              </a:rPr>
              <a:t> </a:t>
            </a:r>
          </a:p>
          <a:p>
            <a:pPr algn="justLow" rtl="1" fontAlgn="base">
              <a:lnSpc>
                <a:spcPct val="150000"/>
              </a:lnSpc>
              <a:spcBef>
                <a:spcPct val="0"/>
              </a:spcBef>
              <a:spcAft>
                <a:spcPct val="0"/>
              </a:spcAft>
              <a:buClr>
                <a:srgbClr val="C00000"/>
              </a:buClr>
              <a:buFont typeface="Wingdings" panose="05000000000000000000" pitchFamily="2" charset="2"/>
              <a:buChar char="q"/>
            </a:pPr>
            <a:r>
              <a:rPr lang="fa-IR" altLang="fa-IR" sz="2800" dirty="0">
                <a:cs typeface="B Mitra" panose="00000400000000000000" pitchFamily="2" charset="-78"/>
              </a:rPr>
              <a:t>ارتقاء سطح درآمد و </a:t>
            </a:r>
            <a:r>
              <a:rPr lang="fa-IR" altLang="fa-IR" sz="2800" dirty="0" err="1">
                <a:cs typeface="B Mitra" panose="00000400000000000000" pitchFamily="2" charset="-78"/>
              </a:rPr>
              <a:t>كيفيت</a:t>
            </a:r>
            <a:r>
              <a:rPr lang="fa-IR" altLang="fa-IR" sz="2800" dirty="0">
                <a:cs typeface="B Mitra" panose="00000400000000000000" pitchFamily="2" charset="-78"/>
              </a:rPr>
              <a:t> </a:t>
            </a:r>
            <a:r>
              <a:rPr lang="fa-IR" altLang="fa-IR" sz="2800" dirty="0" err="1">
                <a:cs typeface="B Mitra" panose="00000400000000000000" pitchFamily="2" charset="-78"/>
              </a:rPr>
              <a:t>زندگي</a:t>
            </a:r>
            <a:r>
              <a:rPr lang="fa-IR" altLang="fa-IR" sz="2800" dirty="0">
                <a:cs typeface="B Mitra" panose="00000400000000000000" pitchFamily="2" charset="-78"/>
              </a:rPr>
              <a:t> </a:t>
            </a:r>
            <a:r>
              <a:rPr lang="fa-IR" altLang="fa-IR" sz="2800" dirty="0" err="1">
                <a:cs typeface="B Mitra" panose="00000400000000000000" pitchFamily="2" charset="-78"/>
              </a:rPr>
              <a:t>روستائيان</a:t>
            </a:r>
            <a:r>
              <a:rPr lang="fa-IR" altLang="fa-IR" sz="2800" dirty="0">
                <a:cs typeface="B Mitra" panose="00000400000000000000" pitchFamily="2" charset="-78"/>
              </a:rPr>
              <a:t> </a:t>
            </a:r>
          </a:p>
          <a:p>
            <a:pPr algn="justLow" rtl="1" fontAlgn="base">
              <a:lnSpc>
                <a:spcPct val="150000"/>
              </a:lnSpc>
              <a:spcBef>
                <a:spcPct val="0"/>
              </a:spcBef>
              <a:spcAft>
                <a:spcPct val="0"/>
              </a:spcAft>
              <a:buClr>
                <a:srgbClr val="C00000"/>
              </a:buClr>
              <a:buFont typeface="Wingdings" panose="05000000000000000000" pitchFamily="2" charset="2"/>
              <a:buChar char="q"/>
            </a:pPr>
            <a:r>
              <a:rPr lang="fa-IR" altLang="fa-IR" sz="2800" dirty="0">
                <a:cs typeface="B Mitra" panose="00000400000000000000" pitchFamily="2" charset="-78"/>
              </a:rPr>
              <a:t>با راهبرد توسعه </a:t>
            </a:r>
            <a:r>
              <a:rPr lang="fa-IR" altLang="fa-IR" sz="2800" dirty="0" err="1">
                <a:cs typeface="B Mitra" panose="00000400000000000000" pitchFamily="2" charset="-78"/>
              </a:rPr>
              <a:t>فضايي</a:t>
            </a:r>
            <a:r>
              <a:rPr lang="fa-IR" altLang="fa-IR" sz="2800" dirty="0">
                <a:cs typeface="B Mitra" panose="00000400000000000000" pitchFamily="2" charset="-78"/>
              </a:rPr>
              <a:t> در قالب </a:t>
            </a:r>
            <a:r>
              <a:rPr lang="fa-IR" altLang="fa-IR" sz="2800" dirty="0" err="1">
                <a:cs typeface="B Mitra" panose="00000400000000000000" pitchFamily="2" charset="-78"/>
              </a:rPr>
              <a:t>رويكرد</a:t>
            </a:r>
            <a:r>
              <a:rPr lang="fa-IR" altLang="fa-IR" sz="2800" dirty="0">
                <a:cs typeface="B Mitra" panose="00000400000000000000" pitchFamily="2" charset="-78"/>
              </a:rPr>
              <a:t> «</a:t>
            </a:r>
            <a:r>
              <a:rPr lang="fa-IR" altLang="fa-IR" sz="2800" dirty="0" err="1">
                <a:cs typeface="B Mitra" panose="00000400000000000000" pitchFamily="2" charset="-78"/>
              </a:rPr>
              <a:t>شبكه</a:t>
            </a:r>
            <a:r>
              <a:rPr lang="fa-IR" altLang="fa-IR" sz="2800" dirty="0">
                <a:cs typeface="B Mitra" panose="00000400000000000000" pitchFamily="2" charset="-78"/>
              </a:rPr>
              <a:t> </a:t>
            </a:r>
            <a:r>
              <a:rPr lang="fa-IR" altLang="fa-IR" sz="2800" dirty="0" err="1">
                <a:cs typeface="B Mitra" panose="00000400000000000000" pitchFamily="2" charset="-78"/>
              </a:rPr>
              <a:t>روستايي</a:t>
            </a:r>
            <a:r>
              <a:rPr lang="fa-IR" altLang="fa-IR" sz="2800" dirty="0">
                <a:cs typeface="B Mitra" panose="00000400000000000000" pitchFamily="2" charset="-78"/>
              </a:rPr>
              <a:t>» منطبق است.</a:t>
            </a:r>
          </a:p>
          <a:p>
            <a:pPr algn="justLow" rtl="1" fontAlgn="base">
              <a:lnSpc>
                <a:spcPct val="150000"/>
              </a:lnSpc>
              <a:spcBef>
                <a:spcPct val="0"/>
              </a:spcBef>
              <a:spcAft>
                <a:spcPct val="0"/>
              </a:spcAft>
              <a:buClr>
                <a:srgbClr val="C00000"/>
              </a:buClr>
              <a:buFont typeface="Wingdings" panose="05000000000000000000" pitchFamily="2" charset="2"/>
              <a:buChar char="q"/>
            </a:pPr>
            <a:r>
              <a:rPr lang="fa-IR" altLang="fa-IR" sz="2800" dirty="0">
                <a:cs typeface="B Mitra" panose="00000400000000000000" pitchFamily="2" charset="-78"/>
              </a:rPr>
              <a:t>مجموعه اقدامات </a:t>
            </a:r>
            <a:r>
              <a:rPr lang="fa-IR" altLang="fa-IR" sz="2800" dirty="0" err="1">
                <a:cs typeface="B Mitra" panose="00000400000000000000" pitchFamily="2" charset="-78"/>
              </a:rPr>
              <a:t>حمايتي</a:t>
            </a:r>
            <a:r>
              <a:rPr lang="fa-IR" altLang="fa-IR" sz="2800" dirty="0">
                <a:cs typeface="B Mitra" panose="00000400000000000000" pitchFamily="2" charset="-78"/>
              </a:rPr>
              <a:t> مطرح شده </a:t>
            </a:r>
            <a:r>
              <a:rPr lang="fa-IR" altLang="fa-IR" sz="2800" dirty="0" err="1">
                <a:cs typeface="B Mitra" panose="00000400000000000000" pitchFamily="2" charset="-78"/>
              </a:rPr>
              <a:t>نيز</a:t>
            </a:r>
            <a:r>
              <a:rPr lang="fa-IR" altLang="fa-IR" sz="2800" dirty="0">
                <a:cs typeface="B Mitra" panose="00000400000000000000" pitchFamily="2" charset="-78"/>
              </a:rPr>
              <a:t>، </a:t>
            </a:r>
            <a:r>
              <a:rPr lang="fa-IR" altLang="fa-IR" sz="2800" dirty="0" smtClean="0">
                <a:cs typeface="B Mitra" panose="00000400000000000000" pitchFamily="2" charset="-78"/>
              </a:rPr>
              <a:t>بخش از آن جزء </a:t>
            </a:r>
            <a:r>
              <a:rPr lang="fa-IR" altLang="fa-IR" sz="2800" dirty="0" err="1">
                <a:cs typeface="B Mitra" panose="00000400000000000000" pitchFamily="2" charset="-78"/>
              </a:rPr>
              <a:t>وظايف</a:t>
            </a:r>
            <a:r>
              <a:rPr lang="fa-IR" altLang="fa-IR" sz="2800" dirty="0">
                <a:cs typeface="B Mitra" panose="00000400000000000000" pitchFamily="2" charset="-78"/>
              </a:rPr>
              <a:t> </a:t>
            </a:r>
            <a:r>
              <a:rPr lang="fa-IR" altLang="fa-IR" sz="2800" dirty="0" err="1">
                <a:cs typeface="B Mitra" panose="00000400000000000000" pitchFamily="2" charset="-78"/>
              </a:rPr>
              <a:t>ذاتي</a:t>
            </a:r>
            <a:r>
              <a:rPr lang="fa-IR" altLang="fa-IR" sz="2800" dirty="0">
                <a:cs typeface="B Mitra" panose="00000400000000000000" pitchFamily="2" charset="-78"/>
              </a:rPr>
              <a:t> </a:t>
            </a:r>
            <a:r>
              <a:rPr lang="fa-IR" altLang="fa-IR" sz="2800" dirty="0" err="1">
                <a:cs typeface="B Mitra" panose="00000400000000000000" pitchFamily="2" charset="-78"/>
              </a:rPr>
              <a:t>بنياد</a:t>
            </a:r>
            <a:r>
              <a:rPr lang="fa-IR" altLang="fa-IR" sz="2800" dirty="0">
                <a:cs typeface="B Mitra" panose="00000400000000000000" pitchFamily="2" charset="-78"/>
              </a:rPr>
              <a:t> </a:t>
            </a:r>
            <a:r>
              <a:rPr lang="fa-IR" altLang="fa-IR" sz="2800" dirty="0" err="1">
                <a:cs typeface="B Mitra" panose="00000400000000000000" pitchFamily="2" charset="-78"/>
              </a:rPr>
              <a:t>مسكن</a:t>
            </a:r>
            <a:r>
              <a:rPr lang="fa-IR" altLang="fa-IR" sz="2800" dirty="0">
                <a:cs typeface="B Mitra" panose="00000400000000000000" pitchFamily="2" charset="-78"/>
              </a:rPr>
              <a:t> است و </a:t>
            </a:r>
            <a:r>
              <a:rPr lang="fa-IR" altLang="fa-IR" sz="2800" dirty="0" err="1">
                <a:cs typeface="B Mitra" panose="00000400000000000000" pitchFamily="2" charset="-78"/>
              </a:rPr>
              <a:t>بخشي</a:t>
            </a:r>
            <a:r>
              <a:rPr lang="fa-IR" altLang="fa-IR" sz="2800" dirty="0">
                <a:cs typeface="B Mitra" panose="00000400000000000000" pitchFamily="2" charset="-78"/>
              </a:rPr>
              <a:t> در چارچوب </a:t>
            </a:r>
            <a:r>
              <a:rPr lang="fa-IR" altLang="fa-IR" sz="2800" dirty="0" err="1">
                <a:cs typeface="B Mitra" panose="00000400000000000000" pitchFamily="2" charset="-78"/>
              </a:rPr>
              <a:t>ايجاد</a:t>
            </a:r>
            <a:r>
              <a:rPr lang="fa-IR" altLang="fa-IR" sz="2800" dirty="0">
                <a:cs typeface="B Mitra" panose="00000400000000000000" pitchFamily="2" charset="-78"/>
              </a:rPr>
              <a:t> </a:t>
            </a:r>
            <a:r>
              <a:rPr lang="fa-IR" altLang="fa-IR" sz="2800" dirty="0" err="1">
                <a:cs typeface="B Mitra" panose="00000400000000000000" pitchFamily="2" charset="-78"/>
              </a:rPr>
              <a:t>هماهنگي</a:t>
            </a:r>
            <a:r>
              <a:rPr lang="fa-IR" altLang="fa-IR" sz="2800" dirty="0">
                <a:cs typeface="B Mitra" panose="00000400000000000000" pitchFamily="2" charset="-78"/>
              </a:rPr>
              <a:t> </a:t>
            </a:r>
            <a:r>
              <a:rPr lang="fa-IR" altLang="fa-IR" sz="2800" dirty="0" err="1">
                <a:cs typeface="B Mitra" panose="00000400000000000000" pitchFamily="2" charset="-78"/>
              </a:rPr>
              <a:t>بين</a:t>
            </a:r>
            <a:r>
              <a:rPr lang="fa-IR" altLang="fa-IR" sz="2800" dirty="0">
                <a:cs typeface="B Mitra" panose="00000400000000000000" pitchFamily="2" charset="-78"/>
              </a:rPr>
              <a:t> </a:t>
            </a:r>
            <a:r>
              <a:rPr lang="fa-IR" altLang="fa-IR" sz="2800" dirty="0" err="1">
                <a:cs typeface="B Mitra" panose="00000400000000000000" pitchFamily="2" charset="-78"/>
              </a:rPr>
              <a:t>بخشي</a:t>
            </a:r>
            <a:r>
              <a:rPr lang="fa-IR" altLang="fa-IR" sz="2800" dirty="0">
                <a:cs typeface="B Mitra" panose="00000400000000000000" pitchFamily="2" charset="-78"/>
              </a:rPr>
              <a:t> در قالب «مجموعه» </a:t>
            </a:r>
            <a:r>
              <a:rPr lang="fa-IR" altLang="fa-IR" sz="2800" dirty="0" err="1">
                <a:cs typeface="B Mitra" panose="00000400000000000000" pitchFamily="2" charset="-78"/>
              </a:rPr>
              <a:t>هاي</a:t>
            </a:r>
            <a:r>
              <a:rPr lang="fa-IR" altLang="fa-IR" sz="2800" dirty="0">
                <a:cs typeface="B Mitra" panose="00000400000000000000" pitchFamily="2" charset="-78"/>
              </a:rPr>
              <a:t> </a:t>
            </a:r>
            <a:r>
              <a:rPr lang="fa-IR" altLang="fa-IR" sz="2800" dirty="0" err="1">
                <a:cs typeface="B Mitra" panose="00000400000000000000" pitchFamily="2" charset="-78"/>
              </a:rPr>
              <a:t>روستايي</a:t>
            </a:r>
            <a:r>
              <a:rPr lang="fa-IR" altLang="fa-IR" sz="2800" dirty="0">
                <a:cs typeface="B Mitra" panose="00000400000000000000" pitchFamily="2" charset="-78"/>
              </a:rPr>
              <a:t> </a:t>
            </a:r>
            <a:r>
              <a:rPr lang="fa-IR" altLang="fa-IR" sz="2800" dirty="0" smtClean="0">
                <a:cs typeface="B Mitra" panose="00000400000000000000" pitchFamily="2" charset="-78"/>
              </a:rPr>
              <a:t>است.</a:t>
            </a:r>
            <a:endParaRPr lang="fa-IR" altLang="fa-IR" sz="2800" dirty="0">
              <a:cs typeface="B Mitra" panose="00000400000000000000" pitchFamily="2" charset="-78"/>
            </a:endParaRPr>
          </a:p>
        </p:txBody>
      </p:sp>
    </p:spTree>
    <p:extLst>
      <p:ext uri="{BB962C8B-B14F-4D97-AF65-F5344CB8AC3E}">
        <p14:creationId xmlns:p14="http://schemas.microsoft.com/office/powerpoint/2010/main" val="2008684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10-راهبردها و سیاستها</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3388389773"/>
              </p:ext>
            </p:extLst>
          </p:nvPr>
        </p:nvGraphicFramePr>
        <p:xfrm>
          <a:off x="152400" y="1295400"/>
          <a:ext cx="8839200" cy="5003062"/>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3000946364"/>
                    </a:ext>
                  </a:extLst>
                </a:gridCol>
                <a:gridCol w="4419600">
                  <a:extLst>
                    <a:ext uri="{9D8B030D-6E8A-4147-A177-3AD203B41FA5}">
                      <a16:colId xmlns:a16="http://schemas.microsoft.com/office/drawing/2014/main" val="1967692155"/>
                    </a:ext>
                  </a:extLst>
                </a:gridCol>
              </a:tblGrid>
              <a:tr h="346177">
                <a:tc>
                  <a:txBody>
                    <a:bodyPr/>
                    <a:lstStyle/>
                    <a:p>
                      <a:pPr algn="ctr"/>
                      <a:r>
                        <a:rPr lang="fa-IR" sz="2000" dirty="0" smtClean="0">
                          <a:cs typeface="B Mitra" panose="00000400000000000000" pitchFamily="2" charset="-78"/>
                        </a:rPr>
                        <a:t>منظومه باغ حلی</a:t>
                      </a:r>
                      <a:endParaRPr lang="en-US" sz="2000" dirty="0">
                        <a:cs typeface="B Mitra" panose="00000400000000000000" pitchFamily="2" charset="-78"/>
                      </a:endParaRPr>
                    </a:p>
                  </a:txBody>
                  <a:tcPr/>
                </a:tc>
                <a:tc>
                  <a:txBody>
                    <a:bodyPr/>
                    <a:lstStyle/>
                    <a:p>
                      <a:pPr algn="ctr"/>
                      <a:r>
                        <a:rPr lang="fa-IR" sz="2000" dirty="0" smtClean="0">
                          <a:cs typeface="B Mitra" panose="00000400000000000000" pitchFamily="2" charset="-78"/>
                        </a:rPr>
                        <a:t>منظومه مرکزی</a:t>
                      </a:r>
                      <a:endParaRPr lang="en-US" sz="2000" dirty="0">
                        <a:cs typeface="B Mitra" panose="00000400000000000000" pitchFamily="2" charset="-78"/>
                      </a:endParaRPr>
                    </a:p>
                  </a:txBody>
                  <a:tcPr/>
                </a:tc>
                <a:extLst>
                  <a:ext uri="{0D108BD9-81ED-4DB2-BD59-A6C34878D82A}">
                    <a16:rowId xmlns:a16="http://schemas.microsoft.com/office/drawing/2014/main" val="1245825466"/>
                  </a:ext>
                </a:extLst>
              </a:tr>
              <a:tr h="4606822">
                <a:tc>
                  <a:txBody>
                    <a:bodyPr/>
                    <a:lstStyle/>
                    <a:p>
                      <a:pPr marL="285750" indent="-285750" algn="justLow" rtl="1">
                        <a:buFont typeface="Arial" panose="020B0604020202020204" pitchFamily="34" charset="0"/>
                        <a:buChar char="•"/>
                      </a:pPr>
                      <a:r>
                        <a:rPr lang="fa-IR" sz="2000" dirty="0" smtClean="0">
                          <a:cs typeface="B Mitra" panose="00000400000000000000" pitchFamily="2" charset="-78"/>
                        </a:rPr>
                        <a:t>توسعه زنجیره دامپروری صنعتی و دامداری روستایی مدرن</a:t>
                      </a:r>
                    </a:p>
                    <a:p>
                      <a:pPr marL="285750" indent="-285750" algn="justLow" rtl="1">
                        <a:buFont typeface="Arial" panose="020B0604020202020204" pitchFamily="34" charset="0"/>
                        <a:buChar char="•"/>
                      </a:pPr>
                      <a:r>
                        <a:rPr lang="fa-IR" sz="2000" dirty="0" smtClean="0">
                          <a:cs typeface="B Mitra" panose="00000400000000000000" pitchFamily="2" charset="-78"/>
                        </a:rPr>
                        <a:t>استفاده از ظرفیت های اقلیمی برای تولید انرژی های تجدید پذیر ( انرژی باد )</a:t>
                      </a:r>
                    </a:p>
                    <a:p>
                      <a:pPr marL="285750" indent="-285750" algn="justLow" rtl="1">
                        <a:buFont typeface="Arial" panose="020B0604020202020204" pitchFamily="34" charset="0"/>
                        <a:buChar char="•"/>
                      </a:pPr>
                      <a:r>
                        <a:rPr lang="fa-IR" sz="2000" dirty="0" smtClean="0">
                          <a:cs typeface="B Mitra" panose="00000400000000000000" pitchFamily="2" charset="-78"/>
                        </a:rPr>
                        <a:t>توسعه صنایع دستی بومی با مشارکت جامعه زنان محلی</a:t>
                      </a:r>
                    </a:p>
                    <a:p>
                      <a:pPr marL="285750" indent="-285750" algn="justLow" rtl="1">
                        <a:buFont typeface="Arial" panose="020B0604020202020204" pitchFamily="34" charset="0"/>
                        <a:buChar char="•"/>
                      </a:pPr>
                      <a:r>
                        <a:rPr lang="fa-IR" sz="2000" dirty="0" smtClean="0">
                          <a:cs typeface="B Mitra" panose="00000400000000000000" pitchFamily="2" charset="-78"/>
                        </a:rPr>
                        <a:t>توسعه سازمان يافته خوشه هاي گردشگري ( طبیعت گردی، بوم گردی، گردشگری روستایی و ... ) </a:t>
                      </a:r>
                    </a:p>
                    <a:p>
                      <a:pPr marL="285750" indent="-285750" algn="justLow" rtl="1">
                        <a:buFont typeface="Arial" panose="020B0604020202020204" pitchFamily="34" charset="0"/>
                        <a:buChar char="•"/>
                      </a:pPr>
                      <a:r>
                        <a:rPr lang="fa-IR" sz="2000" dirty="0" smtClean="0">
                          <a:cs typeface="B Mitra" panose="00000400000000000000" pitchFamily="2" charset="-78"/>
                        </a:rPr>
                        <a:t>توانمندسازي جامعه محلي با محوريت زنان براي مشاركت فعال در توسعه پايدار روستا</a:t>
                      </a:r>
                    </a:p>
                    <a:p>
                      <a:pPr marL="285750" indent="-285750" algn="justLow" rtl="1">
                        <a:buFont typeface="Arial" panose="020B0604020202020204" pitchFamily="34" charset="0"/>
                        <a:buChar char="•"/>
                      </a:pPr>
                      <a:r>
                        <a:rPr lang="fa-IR" sz="2000" dirty="0" smtClean="0">
                          <a:cs typeface="B Mitra" panose="00000400000000000000" pitchFamily="2" charset="-78"/>
                        </a:rPr>
                        <a:t>توسعه واحدهای صنفی، تعاونی و خدماتی </a:t>
                      </a:r>
                    </a:p>
                    <a:p>
                      <a:pPr algn="justLow" rtl="1"/>
                      <a:endParaRPr lang="en-US" sz="2000" dirty="0">
                        <a:cs typeface="B Mitra" panose="00000400000000000000" pitchFamily="2" charset="-78"/>
                      </a:endParaRPr>
                    </a:p>
                  </a:txBody>
                  <a:tcPr/>
                </a:tc>
                <a:tc>
                  <a:txBody>
                    <a:bodyPr/>
                    <a:lstStyle/>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توسعه زنجیره فعالیت های کشاورزی ( زراعی، باغی، دام و طیور )  و افزایش تولید</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توسعه زنجیره دامپروری صنعتی و دامداری روستایی مدرن</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توسعه صنایع دستی بومی با مشارکت جامعه زنان محلی</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توسعه سازمان يافته خوشه هاي گردشگري ( طبیعت گردی، بوم گردی، گردشگری روستایی و ... ) </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توانمندسازي جامعه محلي با محوريت زنان براي مشاركت فعال در توسعه پايدار روستا</a:t>
                      </a:r>
                      <a:endParaRPr lang="fa-IR" sz="2000" kern="1200" dirty="0" smtClean="0">
                        <a:solidFill>
                          <a:schemeClr val="dk1"/>
                        </a:solidFill>
                        <a:effectLst/>
                        <a:latin typeface="+mn-lt"/>
                        <a:ea typeface="+mn-ea"/>
                        <a:cs typeface="B Mitra" panose="00000400000000000000" pitchFamily="2" charset="-78"/>
                      </a:endParaRP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توسعه واحدهای صنفی، تعاونی و خدماتی </a:t>
                      </a: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936732389"/>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11-محورهای </a:t>
            </a:r>
            <a:r>
              <a:rPr lang="fa-IR" dirty="0">
                <a:cs typeface="B Koodak" panose="00000700000000000000" pitchFamily="2" charset="-78"/>
              </a:rPr>
              <a:t>پیشران توسعه بخش</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1612059288"/>
              </p:ext>
            </p:extLst>
          </p:nvPr>
        </p:nvGraphicFramePr>
        <p:xfrm>
          <a:off x="152400" y="1295400"/>
          <a:ext cx="8839200" cy="5003062"/>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3000946364"/>
                    </a:ext>
                  </a:extLst>
                </a:gridCol>
                <a:gridCol w="4419600">
                  <a:extLst>
                    <a:ext uri="{9D8B030D-6E8A-4147-A177-3AD203B41FA5}">
                      <a16:colId xmlns:a16="http://schemas.microsoft.com/office/drawing/2014/main" val="1967692155"/>
                    </a:ext>
                  </a:extLst>
                </a:gridCol>
              </a:tblGrid>
              <a:tr h="346177">
                <a:tc>
                  <a:txBody>
                    <a:bodyPr/>
                    <a:lstStyle/>
                    <a:p>
                      <a:pPr algn="ctr"/>
                      <a:r>
                        <a:rPr lang="fa-IR" sz="2000" dirty="0" smtClean="0">
                          <a:cs typeface="B Mitra" panose="00000400000000000000" pitchFamily="2" charset="-78"/>
                        </a:rPr>
                        <a:t>منظومه باغ حلی</a:t>
                      </a:r>
                      <a:endParaRPr lang="en-US" sz="2000" dirty="0">
                        <a:cs typeface="B Mitra" panose="00000400000000000000" pitchFamily="2" charset="-78"/>
                      </a:endParaRPr>
                    </a:p>
                  </a:txBody>
                  <a:tcPr/>
                </a:tc>
                <a:tc>
                  <a:txBody>
                    <a:bodyPr/>
                    <a:lstStyle/>
                    <a:p>
                      <a:pPr algn="ctr"/>
                      <a:r>
                        <a:rPr lang="fa-IR" sz="2000" dirty="0" smtClean="0">
                          <a:cs typeface="B Mitra" panose="00000400000000000000" pitchFamily="2" charset="-78"/>
                        </a:rPr>
                        <a:t>منظومه مرکزی</a:t>
                      </a:r>
                      <a:endParaRPr lang="en-US" sz="2000" dirty="0">
                        <a:cs typeface="B Mitra" panose="00000400000000000000" pitchFamily="2" charset="-78"/>
                      </a:endParaRPr>
                    </a:p>
                  </a:txBody>
                  <a:tcPr/>
                </a:tc>
                <a:extLst>
                  <a:ext uri="{0D108BD9-81ED-4DB2-BD59-A6C34878D82A}">
                    <a16:rowId xmlns:a16="http://schemas.microsoft.com/office/drawing/2014/main" val="1245825466"/>
                  </a:ext>
                </a:extLst>
              </a:tr>
              <a:tr h="4606822">
                <a:tc>
                  <a:txBody>
                    <a:bodyPr/>
                    <a:lstStyle/>
                    <a:p>
                      <a:pPr marL="285750" indent="-285750" algn="justLow" rtl="1">
                        <a:buFont typeface="Arial" panose="020B0604020202020204" pitchFamily="34" charset="0"/>
                        <a:buChar char="•"/>
                      </a:pPr>
                      <a:r>
                        <a:rPr lang="fa-IR" sz="2000" dirty="0" smtClean="0">
                          <a:cs typeface="B Mitra" panose="00000400000000000000" pitchFamily="2" charset="-78"/>
                        </a:rPr>
                        <a:t>مدیریت و بهره وری منابع آب</a:t>
                      </a:r>
                    </a:p>
                    <a:p>
                      <a:pPr marL="285750" indent="-285750" algn="justLow" rtl="1">
                        <a:buFont typeface="Arial" panose="020B0604020202020204" pitchFamily="34" charset="0"/>
                        <a:buChar char="•"/>
                      </a:pPr>
                      <a:r>
                        <a:rPr lang="fa-IR" sz="2000" dirty="0" smtClean="0">
                          <a:cs typeface="B Mitra" panose="00000400000000000000" pitchFamily="2" charset="-78"/>
                        </a:rPr>
                        <a:t>توسعه زنجیره فعالیت های کشاورزی ( زراعی ، باغی ، دام و طیور ) و افزایش تولید</a:t>
                      </a:r>
                    </a:p>
                    <a:p>
                      <a:pPr marL="285750" indent="-285750" algn="justLow" rtl="1">
                        <a:buFont typeface="Arial" panose="020B0604020202020204" pitchFamily="34" charset="0"/>
                        <a:buChar char="•"/>
                      </a:pPr>
                      <a:r>
                        <a:rPr lang="fa-IR" sz="2000" dirty="0" smtClean="0">
                          <a:cs typeface="B Mitra" panose="00000400000000000000" pitchFamily="2" charset="-78"/>
                        </a:rPr>
                        <a:t>توسعه فعالیتهای زنبورداری، پرورش گیاهان دارویی با توجه به وجود مراتع غنی در منظومه</a:t>
                      </a:r>
                    </a:p>
                    <a:p>
                      <a:pPr marL="285750" indent="-285750" algn="justLow" rtl="1">
                        <a:buFont typeface="Arial" panose="020B0604020202020204" pitchFamily="34" charset="0"/>
                        <a:buChar char="•"/>
                      </a:pPr>
                      <a:r>
                        <a:rPr lang="fa-IR" sz="2000" dirty="0" smtClean="0">
                          <a:cs typeface="B Mitra" panose="00000400000000000000" pitchFamily="2" charset="-78"/>
                        </a:rPr>
                        <a:t>مدرن سازی واحدهای دامداری روستایی </a:t>
                      </a:r>
                    </a:p>
                    <a:p>
                      <a:pPr marL="285750" indent="-285750" algn="justLow" rtl="1">
                        <a:buFont typeface="Arial" panose="020B0604020202020204" pitchFamily="34" charset="0"/>
                        <a:buChar char="•"/>
                      </a:pPr>
                      <a:r>
                        <a:rPr lang="fa-IR" sz="2000" dirty="0" smtClean="0">
                          <a:cs typeface="B Mitra" panose="00000400000000000000" pitchFamily="2" charset="-78"/>
                        </a:rPr>
                        <a:t>ایجاد خوشه تخصصی صنایع دستی</a:t>
                      </a:r>
                    </a:p>
                    <a:p>
                      <a:pPr marL="285750" indent="-285750" algn="justLow" rtl="1">
                        <a:buFont typeface="Arial" panose="020B0604020202020204" pitchFamily="34" charset="0"/>
                        <a:buChar char="•"/>
                      </a:pPr>
                      <a:r>
                        <a:rPr lang="fa-IR" sz="2000" dirty="0" smtClean="0">
                          <a:cs typeface="B Mitra" panose="00000400000000000000" pitchFamily="2" charset="-78"/>
                        </a:rPr>
                        <a:t>توسعه امکانات و خدمات گردشگری </a:t>
                      </a:r>
                    </a:p>
                    <a:p>
                      <a:pPr marL="285750" indent="-285750" algn="justLow" rtl="1">
                        <a:buFont typeface="Arial" panose="020B0604020202020204" pitchFamily="34" charset="0"/>
                        <a:buChar char="•"/>
                      </a:pPr>
                      <a:r>
                        <a:rPr lang="fa-IR" sz="2000" dirty="0" smtClean="0">
                          <a:cs typeface="B Mitra" panose="00000400000000000000" pitchFamily="2" charset="-78"/>
                        </a:rPr>
                        <a:t>ایجاد و ساماندهی واحدهای کارگاهی و کوچک خانگی با محوریت زنان</a:t>
                      </a:r>
                    </a:p>
                    <a:p>
                      <a:pPr algn="justLow" rtl="1"/>
                      <a:endParaRPr lang="en-US" sz="2000" dirty="0">
                        <a:cs typeface="B Mitra" panose="00000400000000000000" pitchFamily="2" charset="-78"/>
                      </a:endParaRPr>
                    </a:p>
                  </a:txBody>
                  <a:tcPr/>
                </a:tc>
                <a:tc>
                  <a:txBody>
                    <a:bodyPr/>
                    <a:lstStyle/>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مدیریت و بهره وری منابع آب</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توسعه زنجیره فعالیت های کشاورزی ( زراعی ، باغی ، دام و طیور ) و افزایش تولید</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توسعه فعالیتهای زنبورداری، پرورش گیاهان دارویی با توجه به وجود مراتع غنی در منظومه</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مدرن سازی واحدهای دامداری روستایی </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ایجاد خوشه تخصصی صنایع دستی</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توسعه امکانات و خدمات گردشگری </a:t>
                      </a:r>
                    </a:p>
                    <a:p>
                      <a:pPr marL="285750" lvl="0" indent="-285750" algn="justLow" rtl="1">
                        <a:buFont typeface="Arial" panose="020B0604020202020204" pitchFamily="34" charset="0"/>
                        <a:buChar char="•"/>
                      </a:pPr>
                      <a:r>
                        <a:rPr lang="ar-SA" sz="2000" kern="1200" dirty="0" smtClean="0">
                          <a:solidFill>
                            <a:schemeClr val="dk1"/>
                          </a:solidFill>
                          <a:effectLst/>
                          <a:latin typeface="+mn-lt"/>
                          <a:ea typeface="+mn-ea"/>
                          <a:cs typeface="B Mitra" panose="00000400000000000000" pitchFamily="2" charset="-78"/>
                        </a:rPr>
                        <a:t>ایجاد و ساماندهی واحدهای کارگاهی و کوچک خانگی با محوریت زنان</a:t>
                      </a: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3379610217"/>
      </p:ext>
    </p:extLst>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685800"/>
          </a:xfrm>
        </p:spPr>
        <p:txBody>
          <a:bodyPr>
            <a:normAutofit/>
          </a:bodyPr>
          <a:lstStyle/>
          <a:p>
            <a:pPr algn="ctr" rtl="1"/>
            <a:r>
              <a:rPr lang="fa-IR" dirty="0" smtClean="0">
                <a:cs typeface="B Koodak" panose="00000700000000000000" pitchFamily="2" charset="-78"/>
              </a:rPr>
              <a:t>12-طرح های پیشنهادی</a:t>
            </a:r>
            <a:endParaRPr lang="en-US" dirty="0">
              <a:cs typeface="B Koodak" panose="00000700000000000000" pitchFamily="2" charset="-78"/>
            </a:endParaRPr>
          </a:p>
        </p:txBody>
      </p:sp>
    </p:spTree>
    <p:extLst>
      <p:ext uri="{BB962C8B-B14F-4D97-AF65-F5344CB8AC3E}">
        <p14:creationId xmlns:p14="http://schemas.microsoft.com/office/powerpoint/2010/main" val="268333728"/>
      </p:ext>
    </p:extLst>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1-12- منظومه مرکزی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4278160918"/>
              </p:ext>
            </p:extLst>
          </p:nvPr>
        </p:nvGraphicFramePr>
        <p:xfrm>
          <a:off x="320964" y="1066800"/>
          <a:ext cx="8458200" cy="5643372"/>
        </p:xfrm>
        <a:graphic>
          <a:graphicData uri="http://schemas.openxmlformats.org/drawingml/2006/table">
            <a:tbl>
              <a:tblPr rtl="1" firstRow="1" firstCol="1" bandRow="1">
                <a:tableStyleId>{00A15C55-8517-42AA-B614-E9B94910E393}</a:tableStyleId>
              </a:tblPr>
              <a:tblGrid>
                <a:gridCol w="531090">
                  <a:extLst>
                    <a:ext uri="{9D8B030D-6E8A-4147-A177-3AD203B41FA5}">
                      <a16:colId xmlns:a16="http://schemas.microsoft.com/office/drawing/2014/main" val="1403416142"/>
                    </a:ext>
                  </a:extLst>
                </a:gridCol>
                <a:gridCol w="5818398">
                  <a:extLst>
                    <a:ext uri="{9D8B030D-6E8A-4147-A177-3AD203B41FA5}">
                      <a16:colId xmlns:a16="http://schemas.microsoft.com/office/drawing/2014/main" val="286942697"/>
                    </a:ext>
                  </a:extLst>
                </a:gridCol>
                <a:gridCol w="2108712">
                  <a:extLst>
                    <a:ext uri="{9D8B030D-6E8A-4147-A177-3AD203B41FA5}">
                      <a16:colId xmlns:a16="http://schemas.microsoft.com/office/drawing/2014/main" val="1998803003"/>
                    </a:ext>
                  </a:extLst>
                </a:gridCol>
              </a:tblGrid>
              <a:tr h="448494">
                <a:tc>
                  <a:txBody>
                    <a:bodyPr/>
                    <a:lstStyle/>
                    <a:p>
                      <a:pPr algn="ctr" rtl="1">
                        <a:lnSpc>
                          <a:spcPct val="115000"/>
                        </a:lnSpc>
                        <a:spcAft>
                          <a:spcPts val="0"/>
                        </a:spcAft>
                      </a:pPr>
                      <a:r>
                        <a:rPr lang="fa-IR" sz="1400">
                          <a:effectLst/>
                          <a:cs typeface="B Koodak" panose="00000700000000000000" pitchFamily="2" charset="-78"/>
                        </a:rPr>
                        <a:t>ردیف</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عنوان فعالیت</a:t>
                      </a:r>
                      <a:endParaRPr lang="en-US" sz="1400">
                        <a:effectLst/>
                        <a:cs typeface="B Koodak" panose="00000700000000000000" pitchFamily="2" charset="-78"/>
                      </a:endParaRPr>
                    </a:p>
                    <a:p>
                      <a:pPr algn="ctr" rtl="1">
                        <a:lnSpc>
                          <a:spcPct val="115000"/>
                        </a:lnSpc>
                        <a:spcAft>
                          <a:spcPts val="0"/>
                        </a:spcAft>
                      </a:pPr>
                      <a:r>
                        <a:rPr lang="fa-IR" sz="1400">
                          <a:effectLst/>
                          <a:cs typeface="B Koodak" panose="00000700000000000000" pitchFamily="2" charset="-78"/>
                        </a:rPr>
                        <a:t>( تصمیمات / مصوبات / ...)  1</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دستگاه اجرائی مرتبط</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495506220"/>
                  </a:ext>
                </a:extLst>
              </a:tr>
              <a:tr h="448494">
                <a:tc>
                  <a:txBody>
                    <a:bodyPr/>
                    <a:lstStyle/>
                    <a:p>
                      <a:pPr algn="ctr" rtl="1">
                        <a:lnSpc>
                          <a:spcPct val="115000"/>
                        </a:lnSpc>
                        <a:spcAft>
                          <a:spcPts val="0"/>
                        </a:spcAft>
                      </a:pPr>
                      <a:r>
                        <a:rPr lang="fa-IR" sz="1600">
                          <a:effectLst/>
                          <a:cs typeface="B Koodak" panose="00000700000000000000" pitchFamily="2" charset="-78"/>
                        </a:rPr>
                        <a:t>1</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115000"/>
                        </a:lnSpc>
                        <a:spcAft>
                          <a:spcPts val="0"/>
                        </a:spcAft>
                      </a:pPr>
                      <a:r>
                        <a:rPr lang="ar-SA" sz="1400" dirty="0">
                          <a:effectLst/>
                          <a:cs typeface="B Koodak" panose="00000700000000000000" pitchFamily="2" charset="-78"/>
                        </a:rPr>
                        <a:t>سازماندهی اجتماعی تشکل های محلی جهت اجرای پروژه های اشتغالزایی روستایی و توسعه پایدار منظومه های </a:t>
                      </a:r>
                      <a:r>
                        <a:rPr lang="ar-SA" sz="1400" dirty="0" smtClean="0">
                          <a:effectLst/>
                          <a:cs typeface="B Koodak" panose="00000700000000000000" pitchFamily="2" charset="-78"/>
                        </a:rPr>
                        <a:t>روستایی </a:t>
                      </a:r>
                      <a:r>
                        <a:rPr lang="ar-SA" sz="1400" dirty="0">
                          <a:effectLst/>
                          <a:cs typeface="B Koodak" panose="00000700000000000000" pitchFamily="2" charset="-78"/>
                        </a:rPr>
                        <a:t>(ایجاد مرکز مدیریت و ساماندهی محلی در مرکز بخش  با حوزه نفوذ تحت پوشش تمامی روستاهای منظومه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ar-SA" sz="1400">
                          <a:effectLst/>
                          <a:cs typeface="B Koodak" panose="00000700000000000000" pitchFamily="2" charset="-78"/>
                        </a:rPr>
                        <a:t>سازمان های مردم نهاد/ فرمانداری / بخشداری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1365543744"/>
                  </a:ext>
                </a:extLst>
              </a:tr>
              <a:tr h="448494">
                <a:tc>
                  <a:txBody>
                    <a:bodyPr/>
                    <a:lstStyle/>
                    <a:p>
                      <a:pPr algn="ctr" rtl="1">
                        <a:lnSpc>
                          <a:spcPct val="115000"/>
                        </a:lnSpc>
                        <a:spcAft>
                          <a:spcPts val="0"/>
                        </a:spcAft>
                      </a:pPr>
                      <a:r>
                        <a:rPr lang="fa-IR" sz="1600">
                          <a:effectLst/>
                          <a:cs typeface="B Koodak" panose="00000700000000000000" pitchFamily="2" charset="-78"/>
                        </a:rPr>
                        <a:t>2</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a:lnSpc>
                          <a:spcPct val="115000"/>
                        </a:lnSpc>
                        <a:spcAft>
                          <a:spcPts val="0"/>
                        </a:spcAft>
                      </a:pPr>
                      <a:r>
                        <a:rPr lang="ar-SA" sz="1400" dirty="0">
                          <a:effectLst/>
                          <a:cs typeface="B Koodak" panose="00000700000000000000" pitchFamily="2" charset="-78"/>
                        </a:rPr>
                        <a:t>نیازسنجی آموزشي، كارگاههاي مشاركتي، نشست هاي تبادل اطلاعات و آشنايي با پروژه هاي اجرايي توسعه پایدار منظومه و اشتغالزایی </a:t>
                      </a:r>
                      <a:r>
                        <a:rPr lang="ar-SA" sz="1400" dirty="0" smtClean="0">
                          <a:effectLst/>
                          <a:cs typeface="B Koodak" panose="00000700000000000000" pitchFamily="2" charset="-78"/>
                        </a:rPr>
                        <a:t>روستایی</a:t>
                      </a:r>
                      <a:r>
                        <a:rPr lang="en-US" sz="1400" dirty="0" smtClean="0">
                          <a:effectLst/>
                          <a:cs typeface="B Koodak" panose="00000700000000000000" pitchFamily="2" charset="-78"/>
                        </a:rPr>
                        <a:t> </a:t>
                      </a:r>
                      <a:r>
                        <a:rPr lang="fa-IR" sz="1400" baseline="0" dirty="0" smtClean="0">
                          <a:effectLst/>
                          <a:cs typeface="B Koodak" panose="00000700000000000000" pitchFamily="2" charset="-78"/>
                        </a:rPr>
                        <a:t> و حفظ منابع و محیط</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ar-SA" sz="1400">
                          <a:effectLst/>
                          <a:cs typeface="B Koodak" panose="00000700000000000000" pitchFamily="2" charset="-78"/>
                        </a:rPr>
                        <a:t>سازمان های مردم نهاد/ فرمانداری / بخشداری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1594247731"/>
                  </a:ext>
                </a:extLst>
              </a:tr>
              <a:tr h="448494">
                <a:tc>
                  <a:txBody>
                    <a:bodyPr/>
                    <a:lstStyle/>
                    <a:p>
                      <a:pPr algn="ctr" rtl="1">
                        <a:lnSpc>
                          <a:spcPct val="115000"/>
                        </a:lnSpc>
                        <a:spcAft>
                          <a:spcPts val="0"/>
                        </a:spcAft>
                      </a:pPr>
                      <a:r>
                        <a:rPr lang="fa-IR" sz="1600">
                          <a:effectLst/>
                          <a:cs typeface="B Koodak" panose="00000700000000000000" pitchFamily="2" charset="-78"/>
                        </a:rPr>
                        <a:t>3</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a:lnSpc>
                          <a:spcPct val="115000"/>
                        </a:lnSpc>
                        <a:spcAft>
                          <a:spcPts val="0"/>
                        </a:spcAft>
                      </a:pPr>
                      <a:r>
                        <a:rPr lang="fa-IR" sz="1400">
                          <a:effectLst/>
                          <a:cs typeface="B Koodak" panose="00000700000000000000" pitchFamily="2" charset="-78"/>
                        </a:rPr>
                        <a:t>تسهیل در فرآیند اخذ مجوز های مرتبط با ایجاد کارگاه های تولیدی و صنعتی کوچک</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سازمان جهادکشاورزی، سازمان صنایع و معادن و تجارت</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2656263186"/>
                  </a:ext>
                </a:extLst>
              </a:tr>
              <a:tr h="236680">
                <a:tc>
                  <a:txBody>
                    <a:bodyPr/>
                    <a:lstStyle/>
                    <a:p>
                      <a:pPr algn="ctr" rtl="1">
                        <a:lnSpc>
                          <a:spcPct val="115000"/>
                        </a:lnSpc>
                        <a:spcAft>
                          <a:spcPts val="0"/>
                        </a:spcAft>
                      </a:pPr>
                      <a:r>
                        <a:rPr lang="fa-IR" sz="1600">
                          <a:effectLst/>
                          <a:cs typeface="B Koodak" panose="00000700000000000000" pitchFamily="2" charset="-78"/>
                        </a:rPr>
                        <a:t>4</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a:lnSpc>
                          <a:spcPct val="115000"/>
                        </a:lnSpc>
                        <a:spcAft>
                          <a:spcPts val="0"/>
                        </a:spcAft>
                      </a:pPr>
                      <a:r>
                        <a:rPr lang="ar-SA" sz="1400">
                          <a:effectLst/>
                          <a:cs typeface="B Koodak" panose="00000700000000000000" pitchFamily="2" charset="-78"/>
                        </a:rPr>
                        <a:t>تسهیل در محدودیتهای ایجاد شده از سوی جهاد کشاورزی جهت  ایجاد کاربریهای اقتصادی که نیازمند ساخت ابنیه هستند</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ar-SA" sz="1400">
                          <a:effectLst/>
                          <a:cs typeface="B Koodak" panose="00000700000000000000" pitchFamily="2" charset="-78"/>
                        </a:rPr>
                        <a:t>سازمان جهاد 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2098894237"/>
                  </a:ext>
                </a:extLst>
              </a:tr>
              <a:tr h="448418">
                <a:tc>
                  <a:txBody>
                    <a:bodyPr/>
                    <a:lstStyle/>
                    <a:p>
                      <a:pPr algn="ctr" rtl="1">
                        <a:lnSpc>
                          <a:spcPct val="115000"/>
                        </a:lnSpc>
                        <a:spcAft>
                          <a:spcPts val="0"/>
                        </a:spcAft>
                      </a:pPr>
                      <a:r>
                        <a:rPr lang="fa-IR" sz="1600">
                          <a:effectLst/>
                          <a:cs typeface="B Koodak" panose="00000700000000000000" pitchFamily="2" charset="-78"/>
                        </a:rPr>
                        <a:t>5</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a:lnSpc>
                          <a:spcPct val="115000"/>
                        </a:lnSpc>
                        <a:spcAft>
                          <a:spcPts val="0"/>
                        </a:spcAft>
                      </a:pPr>
                      <a:r>
                        <a:rPr lang="ar-SA" sz="1400">
                          <a:effectLst/>
                          <a:cs typeface="B Koodak" panose="00000700000000000000" pitchFamily="2" charset="-78"/>
                        </a:rPr>
                        <a:t>تسهیل فرآیند پرداخت تسهیلات و وام بانکی به متقاضیان روستایی و رفع محدودیت و مشکلات مربوط به آن</a:t>
                      </a:r>
                      <a:r>
                        <a:rPr lang="en-US" sz="1400">
                          <a:effectLst/>
                          <a:cs typeface="B Koodak" panose="00000700000000000000" pitchFamily="2" charset="-78"/>
                        </a:rPr>
                        <a:t> )</a:t>
                      </a:r>
                      <a:r>
                        <a:rPr lang="ar-SA" sz="1400">
                          <a:effectLst/>
                          <a:cs typeface="B Koodak" panose="00000700000000000000" pitchFamily="2" charset="-78"/>
                        </a:rPr>
                        <a:t>ضامن، نحوه بازپرداخت و</a:t>
                      </a:r>
                      <a:r>
                        <a:rPr lang="en-US" sz="1400">
                          <a:effectLst/>
                          <a:cs typeface="B Koodak" panose="00000700000000000000" pitchFamily="2" charset="-78"/>
                        </a:rPr>
                        <a:t> ...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ar-SA" sz="1400">
                          <a:effectLst/>
                          <a:cs typeface="B Koodak" panose="00000700000000000000" pitchFamily="2" charset="-78"/>
                        </a:rPr>
                        <a:t>بانک کشاورزی بانک مسکن</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3731520772"/>
                  </a:ext>
                </a:extLst>
              </a:tr>
              <a:tr h="1143202">
                <a:tc>
                  <a:txBody>
                    <a:bodyPr/>
                    <a:lstStyle/>
                    <a:p>
                      <a:pPr algn="ctr" rtl="1">
                        <a:lnSpc>
                          <a:spcPct val="115000"/>
                        </a:lnSpc>
                        <a:spcAft>
                          <a:spcPts val="0"/>
                        </a:spcAft>
                      </a:pPr>
                      <a:r>
                        <a:rPr lang="fa-IR" sz="1600">
                          <a:effectLst/>
                          <a:cs typeface="B Koodak" panose="00000700000000000000" pitchFamily="2" charset="-78"/>
                        </a:rPr>
                        <a:t>6</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a:lnSpc>
                          <a:spcPct val="115000"/>
                        </a:lnSpc>
                        <a:spcAft>
                          <a:spcPts val="0"/>
                        </a:spcAft>
                      </a:pPr>
                      <a:r>
                        <a:rPr lang="ar-SA" sz="1400">
                          <a:effectLst/>
                          <a:cs typeface="B Koodak" panose="00000700000000000000" pitchFamily="2" charset="-78"/>
                        </a:rPr>
                        <a:t>تقویت پیوندهای فیزیکی از طریق احداث راه های بین روستایی و شهری از طریق تسهیل صدور مجوز</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a:lnSpc>
                          <a:spcPct val="115000"/>
                        </a:lnSpc>
                        <a:spcAft>
                          <a:spcPts val="0"/>
                        </a:spcAft>
                      </a:pPr>
                      <a:r>
                        <a:rPr lang="ar-SA" sz="1400">
                          <a:effectLst/>
                          <a:cs typeface="B Koodak" panose="00000700000000000000" pitchFamily="2" charset="-78"/>
                        </a:rPr>
                        <a:t>اداره کل میراث فرهنگی،</a:t>
                      </a:r>
                      <a:endParaRPr lang="en-US" sz="1400">
                        <a:effectLst/>
                        <a:cs typeface="B Koodak" panose="00000700000000000000" pitchFamily="2" charset="-78"/>
                      </a:endParaRPr>
                    </a:p>
                    <a:p>
                      <a:pPr algn="r" rtl="1">
                        <a:lnSpc>
                          <a:spcPct val="115000"/>
                        </a:lnSpc>
                        <a:spcAft>
                          <a:spcPts val="0"/>
                        </a:spcAft>
                      </a:pPr>
                      <a:r>
                        <a:rPr lang="ar-SA" sz="1400">
                          <a:effectLst/>
                          <a:cs typeface="B Koodak" panose="00000700000000000000" pitchFamily="2" charset="-78"/>
                        </a:rPr>
                        <a:t>صنایع دستی و گردشگری </a:t>
                      </a:r>
                      <a:r>
                        <a:rPr lang="en-US" sz="1400">
                          <a:effectLst/>
                          <a:cs typeface="B Koodak" panose="00000700000000000000" pitchFamily="2" charset="-78"/>
                        </a:rPr>
                        <a:t>-</a:t>
                      </a:r>
                    </a:p>
                    <a:p>
                      <a:pPr algn="r" rtl="1">
                        <a:lnSpc>
                          <a:spcPct val="115000"/>
                        </a:lnSpc>
                        <a:spcAft>
                          <a:spcPts val="0"/>
                        </a:spcAft>
                      </a:pPr>
                      <a:r>
                        <a:rPr lang="ar-SA" sz="1400">
                          <a:effectLst/>
                          <a:cs typeface="B Koodak" panose="00000700000000000000" pitchFamily="2" charset="-78"/>
                        </a:rPr>
                        <a:t>اداره کل منابع طبیعی اداره </a:t>
                      </a:r>
                      <a:r>
                        <a:rPr lang="en-US" sz="1400">
                          <a:effectLst/>
                          <a:cs typeface="B Koodak" panose="00000700000000000000" pitchFamily="2" charset="-78"/>
                        </a:rPr>
                        <a:t>-</a:t>
                      </a:r>
                    </a:p>
                    <a:p>
                      <a:pPr algn="r" rtl="1">
                        <a:lnSpc>
                          <a:spcPct val="115000"/>
                        </a:lnSpc>
                        <a:spcAft>
                          <a:spcPts val="0"/>
                        </a:spcAft>
                      </a:pPr>
                      <a:r>
                        <a:rPr lang="ar-SA" sz="1400">
                          <a:effectLst/>
                          <a:cs typeface="B Koodak" panose="00000700000000000000" pitchFamily="2" charset="-78"/>
                        </a:rPr>
                        <a:t>کل راهداری و حمل و نقل</a:t>
                      </a:r>
                      <a:endParaRPr lang="en-US" sz="1400">
                        <a:effectLst/>
                        <a:cs typeface="B Koodak" panose="00000700000000000000" pitchFamily="2" charset="-78"/>
                      </a:endParaRPr>
                    </a:p>
                    <a:p>
                      <a:pPr algn="ctr" rtl="1">
                        <a:lnSpc>
                          <a:spcPct val="115000"/>
                        </a:lnSpc>
                        <a:spcAft>
                          <a:spcPts val="0"/>
                        </a:spcAft>
                      </a:pPr>
                      <a:r>
                        <a:rPr lang="ar-SA" sz="1400">
                          <a:effectLst/>
                          <a:cs typeface="B Koodak" panose="00000700000000000000" pitchFamily="2" charset="-78"/>
                        </a:rPr>
                        <a:t>جاده ای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270064571"/>
                  </a:ext>
                </a:extLst>
              </a:tr>
              <a:tr h="448494">
                <a:tc>
                  <a:txBody>
                    <a:bodyPr/>
                    <a:lstStyle/>
                    <a:p>
                      <a:pPr algn="ctr" rtl="1">
                        <a:lnSpc>
                          <a:spcPct val="115000"/>
                        </a:lnSpc>
                        <a:spcAft>
                          <a:spcPts val="0"/>
                        </a:spcAft>
                      </a:pPr>
                      <a:r>
                        <a:rPr lang="fa-IR" sz="1600">
                          <a:effectLst/>
                          <a:cs typeface="B Koodak" panose="00000700000000000000" pitchFamily="2" charset="-78"/>
                        </a:rPr>
                        <a:t>7</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a:lnSpc>
                          <a:spcPct val="115000"/>
                        </a:lnSpc>
                        <a:spcAft>
                          <a:spcPts val="0"/>
                        </a:spcAft>
                      </a:pPr>
                      <a:r>
                        <a:rPr lang="ar-SA" sz="1400">
                          <a:effectLst/>
                          <a:cs typeface="B Koodak" panose="00000700000000000000" pitchFamily="2" charset="-78"/>
                        </a:rPr>
                        <a:t>تعیین تکلیف اراضی موقوفه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ar-SA" sz="1400">
                          <a:effectLst/>
                          <a:cs typeface="B Koodak" panose="00000700000000000000" pitchFamily="2" charset="-78"/>
                        </a:rPr>
                        <a:t>اداره اوقاف و امور خیریه و موقوفه مربوطه، بنیاد مسکن انقلاب اسلامی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800136203"/>
                  </a:ext>
                </a:extLst>
              </a:tr>
              <a:tr h="448494">
                <a:tc>
                  <a:txBody>
                    <a:bodyPr/>
                    <a:lstStyle/>
                    <a:p>
                      <a:pPr algn="ctr" rtl="1">
                        <a:lnSpc>
                          <a:spcPct val="115000"/>
                        </a:lnSpc>
                        <a:spcAft>
                          <a:spcPts val="0"/>
                        </a:spcAft>
                      </a:pPr>
                      <a:r>
                        <a:rPr lang="fa-IR" sz="1600">
                          <a:effectLst/>
                          <a:cs typeface="B Koodak" panose="00000700000000000000" pitchFamily="2" charset="-78"/>
                        </a:rPr>
                        <a:t>8</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a:lnSpc>
                          <a:spcPct val="115000"/>
                        </a:lnSpc>
                        <a:spcAft>
                          <a:spcPts val="0"/>
                        </a:spcAft>
                      </a:pPr>
                      <a:r>
                        <a:rPr lang="fa-IR" sz="1400" dirty="0" smtClean="0">
                          <a:effectLst/>
                          <a:cs typeface="B Koodak" panose="00000700000000000000" pitchFamily="2" charset="-78"/>
                        </a:rPr>
                        <a:t>مدیریت</a:t>
                      </a:r>
                      <a:r>
                        <a:rPr lang="ar-SA" sz="1400" dirty="0" smtClean="0">
                          <a:effectLst/>
                          <a:cs typeface="B Koodak" panose="00000700000000000000" pitchFamily="2" charset="-78"/>
                        </a:rPr>
                        <a:t> </a:t>
                      </a:r>
                      <a:r>
                        <a:rPr lang="ar-SA" sz="1400" dirty="0">
                          <a:effectLst/>
                          <a:cs typeface="B Koodak" panose="00000700000000000000" pitchFamily="2" charset="-78"/>
                        </a:rPr>
                        <a:t>اراضی اطراف روستاها توسط اداره منابع طبیعی و ایجاد محدودیت برای استفاده در فعالیت های کشاورزی و دامداری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ar-SA" sz="1400" dirty="0">
                          <a:effectLst/>
                          <a:cs typeface="B Koodak" panose="00000700000000000000" pitchFamily="2" charset="-78"/>
                        </a:rPr>
                        <a:t>اداره کل منابع طبیعی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2689673852"/>
                  </a:ext>
                </a:extLst>
              </a:tr>
            </a:tbl>
          </a:graphicData>
        </a:graphic>
      </p:graphicFrame>
    </p:spTree>
    <p:extLst>
      <p:ext uri="{BB962C8B-B14F-4D97-AF65-F5344CB8AC3E}">
        <p14:creationId xmlns:p14="http://schemas.microsoft.com/office/powerpoint/2010/main" val="1376525682"/>
      </p:ext>
    </p:extLst>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1-12- منظومه مرکزی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889426592"/>
              </p:ext>
            </p:extLst>
          </p:nvPr>
        </p:nvGraphicFramePr>
        <p:xfrm>
          <a:off x="228598" y="1295400"/>
          <a:ext cx="8686802" cy="4887686"/>
        </p:xfrm>
        <a:graphic>
          <a:graphicData uri="http://schemas.openxmlformats.org/drawingml/2006/table">
            <a:tbl>
              <a:tblPr rtl="1" firstRow="1" firstCol="1" bandRow="1">
                <a:tableStyleId>{00A15C55-8517-42AA-B614-E9B94910E393}</a:tableStyleId>
              </a:tblPr>
              <a:tblGrid>
                <a:gridCol w="588130">
                  <a:extLst>
                    <a:ext uri="{9D8B030D-6E8A-4147-A177-3AD203B41FA5}">
                      <a16:colId xmlns:a16="http://schemas.microsoft.com/office/drawing/2014/main" val="3557065526"/>
                    </a:ext>
                  </a:extLst>
                </a:gridCol>
                <a:gridCol w="2815639">
                  <a:extLst>
                    <a:ext uri="{9D8B030D-6E8A-4147-A177-3AD203B41FA5}">
                      <a16:colId xmlns:a16="http://schemas.microsoft.com/office/drawing/2014/main" val="350776601"/>
                    </a:ext>
                  </a:extLst>
                </a:gridCol>
                <a:gridCol w="549624">
                  <a:extLst>
                    <a:ext uri="{9D8B030D-6E8A-4147-A177-3AD203B41FA5}">
                      <a16:colId xmlns:a16="http://schemas.microsoft.com/office/drawing/2014/main" val="498946936"/>
                    </a:ext>
                  </a:extLst>
                </a:gridCol>
                <a:gridCol w="461970">
                  <a:extLst>
                    <a:ext uri="{9D8B030D-6E8A-4147-A177-3AD203B41FA5}">
                      <a16:colId xmlns:a16="http://schemas.microsoft.com/office/drawing/2014/main" val="829412431"/>
                    </a:ext>
                  </a:extLst>
                </a:gridCol>
                <a:gridCol w="1139524">
                  <a:extLst>
                    <a:ext uri="{9D8B030D-6E8A-4147-A177-3AD203B41FA5}">
                      <a16:colId xmlns:a16="http://schemas.microsoft.com/office/drawing/2014/main" val="2189896143"/>
                    </a:ext>
                  </a:extLst>
                </a:gridCol>
                <a:gridCol w="881295">
                  <a:extLst>
                    <a:ext uri="{9D8B030D-6E8A-4147-A177-3AD203B41FA5}">
                      <a16:colId xmlns:a16="http://schemas.microsoft.com/office/drawing/2014/main" val="1343239459"/>
                    </a:ext>
                  </a:extLst>
                </a:gridCol>
                <a:gridCol w="1070820">
                  <a:extLst>
                    <a:ext uri="{9D8B030D-6E8A-4147-A177-3AD203B41FA5}">
                      <a16:colId xmlns:a16="http://schemas.microsoft.com/office/drawing/2014/main" val="2707784119"/>
                    </a:ext>
                  </a:extLst>
                </a:gridCol>
                <a:gridCol w="1179800">
                  <a:extLst>
                    <a:ext uri="{9D8B030D-6E8A-4147-A177-3AD203B41FA5}">
                      <a16:colId xmlns:a16="http://schemas.microsoft.com/office/drawing/2014/main" val="772363256"/>
                    </a:ext>
                  </a:extLst>
                </a:gridCol>
              </a:tblGrid>
              <a:tr h="866404">
                <a:tc>
                  <a:txBody>
                    <a:bodyPr/>
                    <a:lstStyle/>
                    <a:p>
                      <a:pPr algn="ctr" rtl="1">
                        <a:lnSpc>
                          <a:spcPct val="115000"/>
                        </a:lnSpc>
                        <a:spcAft>
                          <a:spcPts val="0"/>
                        </a:spcAft>
                      </a:pPr>
                      <a:r>
                        <a:rPr lang="fa-IR" sz="1100">
                          <a:effectLst/>
                          <a:cs typeface="B Koodak" panose="00000700000000000000" pitchFamily="2" charset="-78"/>
                        </a:rPr>
                        <a:t>ردیف</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100">
                          <a:effectLst/>
                          <a:cs typeface="B Koodak" panose="00000700000000000000" pitchFamily="2" charset="-78"/>
                        </a:rPr>
                        <a:t>عنوان طرح</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100" dirty="0">
                          <a:effectLst/>
                          <a:cs typeface="B Koodak" panose="00000700000000000000" pitchFamily="2" charset="-78"/>
                        </a:rPr>
                        <a:t>اعتبار مورد نیاز</a:t>
                      </a:r>
                      <a:endParaRPr lang="en-US" sz="1400" dirty="0">
                        <a:effectLst/>
                        <a:cs typeface="B Koodak" panose="00000700000000000000" pitchFamily="2" charset="-78"/>
                      </a:endParaRPr>
                    </a:p>
                    <a:p>
                      <a:pPr algn="ctr" rtl="1">
                        <a:lnSpc>
                          <a:spcPct val="115000"/>
                        </a:lnSpc>
                        <a:spcAft>
                          <a:spcPts val="0"/>
                        </a:spcAft>
                      </a:pPr>
                      <a:r>
                        <a:rPr lang="fa-IR" sz="1100" dirty="0">
                          <a:effectLst/>
                          <a:cs typeface="B Koodak" panose="00000700000000000000" pitchFamily="2" charset="-78"/>
                        </a:rPr>
                        <a:t>میلیون ریال</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100" dirty="0">
                          <a:effectLst/>
                          <a:cs typeface="B Koodak" panose="00000700000000000000" pitchFamily="2" charset="-78"/>
                        </a:rPr>
                        <a:t>میزان</a:t>
                      </a:r>
                      <a:endParaRPr lang="en-US" sz="1400" dirty="0">
                        <a:effectLst/>
                        <a:cs typeface="B Koodak" panose="00000700000000000000" pitchFamily="2" charset="-78"/>
                      </a:endParaRPr>
                    </a:p>
                    <a:p>
                      <a:pPr algn="ctr" rtl="1">
                        <a:lnSpc>
                          <a:spcPct val="115000"/>
                        </a:lnSpc>
                        <a:spcAft>
                          <a:spcPts val="0"/>
                        </a:spcAft>
                      </a:pPr>
                      <a:r>
                        <a:rPr lang="fa-IR" sz="1100" dirty="0">
                          <a:effectLst/>
                          <a:cs typeface="B Koodak" panose="00000700000000000000" pitchFamily="2" charset="-78"/>
                        </a:rPr>
                        <a:t>اشتغال نفر</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100" dirty="0">
                          <a:effectLst/>
                          <a:cs typeface="B Koodak" panose="00000700000000000000" pitchFamily="2" charset="-78"/>
                        </a:rPr>
                        <a:t>محل اجرا</a:t>
                      </a:r>
                      <a:endParaRPr lang="en-US" sz="1400" dirty="0">
                        <a:effectLst/>
                        <a:cs typeface="B Koodak" panose="00000700000000000000" pitchFamily="2" charset="-78"/>
                      </a:endParaRPr>
                    </a:p>
                    <a:p>
                      <a:pPr algn="ctr" rtl="1">
                        <a:lnSpc>
                          <a:spcPct val="115000"/>
                        </a:lnSpc>
                        <a:spcAft>
                          <a:spcPts val="0"/>
                        </a:spcAft>
                      </a:pPr>
                      <a:r>
                        <a:rPr lang="fa-IR" sz="1100" dirty="0">
                          <a:effectLst/>
                          <a:cs typeface="B Koodak" panose="00000700000000000000" pitchFamily="2" charset="-78"/>
                        </a:rPr>
                        <a:t>نام روستا</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100" dirty="0">
                          <a:effectLst/>
                          <a:cs typeface="B Koodak" panose="00000700000000000000" pitchFamily="2" charset="-78"/>
                        </a:rPr>
                        <a:t>کد موضوعی طرح 2</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100" dirty="0">
                          <a:effectLst/>
                          <a:cs typeface="B Koodak" panose="00000700000000000000" pitchFamily="2" charset="-78"/>
                        </a:rPr>
                        <a:t>الویت طرح در سطح بخش 4</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100">
                          <a:effectLst/>
                          <a:cs typeface="B Koodak" panose="00000700000000000000" pitchFamily="2" charset="-78"/>
                        </a:rPr>
                        <a:t>کد دستگاه اجرائی مرتبط 5</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extLst>
                  <a:ext uri="{0D108BD9-81ED-4DB2-BD59-A6C34878D82A}">
                    <a16:rowId xmlns:a16="http://schemas.microsoft.com/office/drawing/2014/main" val="1460702536"/>
                  </a:ext>
                </a:extLst>
              </a:tr>
              <a:tr h="381218">
                <a:tc gridSpan="8">
                  <a:txBody>
                    <a:bodyPr/>
                    <a:lstStyle/>
                    <a:p>
                      <a:pPr marL="342900" lvl="0" indent="-342900" algn="justLow" rtl="1">
                        <a:lnSpc>
                          <a:spcPct val="115000"/>
                        </a:lnSpc>
                        <a:spcAft>
                          <a:spcPts val="0"/>
                        </a:spcAft>
                        <a:buFont typeface="Wingdings" panose="05000000000000000000" pitchFamily="2" charset="2"/>
                        <a:buChar char=""/>
                      </a:pPr>
                      <a:r>
                        <a:rPr lang="fa-IR" sz="1400" dirty="0">
                          <a:effectLst/>
                          <a:cs typeface="B Koodak" panose="00000700000000000000" pitchFamily="2" charset="-78"/>
                        </a:rPr>
                        <a:t>راهبرد:ارتقاء ارزش افزوده فرآيندهاي توليدي منظومه با ايجاد خوشه هاي صنعتي کوچک محلی و خانگی</a:t>
                      </a:r>
                      <a:endParaRPr lang="en-US" sz="1400" dirty="0">
                        <a:effectLst/>
                        <a:cs typeface="B Koodak" panose="00000700000000000000" pitchFamily="2" charset="-78"/>
                      </a:endParaRPr>
                    </a:p>
                    <a:p>
                      <a:pPr marL="342900" lvl="0" indent="-342900" algn="justLow" rtl="1">
                        <a:lnSpc>
                          <a:spcPct val="115000"/>
                        </a:lnSpc>
                        <a:spcAft>
                          <a:spcPts val="0"/>
                        </a:spcAft>
                        <a:buFont typeface="Wingdings" panose="05000000000000000000" pitchFamily="2" charset="2"/>
                        <a:buChar char=""/>
                      </a:pPr>
                      <a:r>
                        <a:rPr lang="fa-IR" sz="1400" dirty="0">
                          <a:effectLst/>
                          <a:cs typeface="B Koodak" panose="00000700000000000000" pitchFamily="2" charset="-78"/>
                        </a:rPr>
                        <a:t>برنامه اقدام ( پیشران ): ایجاد، توسعه و ساماندهی کارگاه های سنتی و خانگی بسته بندی حبوبات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69082503"/>
                  </a:ext>
                </a:extLst>
              </a:tr>
              <a:tr h="381218">
                <a:tc>
                  <a:txBody>
                    <a:bodyPr/>
                    <a:lstStyle/>
                    <a:p>
                      <a:pPr algn="ctr" rtl="1">
                        <a:lnSpc>
                          <a:spcPct val="115000"/>
                        </a:lnSpc>
                        <a:spcAft>
                          <a:spcPts val="0"/>
                        </a:spcAft>
                      </a:pPr>
                      <a:r>
                        <a:rPr lang="fa-IR" sz="1400">
                          <a:effectLst/>
                          <a:cs typeface="B Koodak" panose="00000700000000000000" pitchFamily="2" charset="-78"/>
                        </a:rPr>
                        <a:t>1</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justLow" rtl="1">
                        <a:lnSpc>
                          <a:spcPct val="115000"/>
                        </a:lnSpc>
                        <a:spcAft>
                          <a:spcPts val="0"/>
                        </a:spcAft>
                      </a:pPr>
                      <a:r>
                        <a:rPr lang="fa-IR" sz="1400" dirty="0">
                          <a:effectLst/>
                          <a:cs typeface="B Koodak" panose="00000700000000000000" pitchFamily="2" charset="-78"/>
                        </a:rPr>
                        <a:t>ایجاد واحدها خانگی و کارگاهی بسته بندی حبوبات  با محوریت زنان روستایی ( 4 واحد )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dirty="0">
                          <a:effectLst/>
                          <a:cs typeface="B Koodak" panose="00000700000000000000" pitchFamily="2" charset="-78"/>
                        </a:rPr>
                        <a:t>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dirty="0">
                          <a:effectLst/>
                          <a:cs typeface="B Koodak" panose="00000700000000000000" pitchFamily="2" charset="-78"/>
                        </a:rPr>
                        <a:t>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ترکانده، سنبل آباد، ویر</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dirty="0">
                          <a:effectLst/>
                          <a:cs typeface="B Koodak" panose="00000700000000000000" pitchFamily="2" charset="-78"/>
                        </a:rPr>
                        <a:t>کشاورزی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a:effectLst/>
                          <a:cs typeface="B Koodak" panose="00000700000000000000" pitchFamily="2" charset="-78"/>
                        </a:rPr>
                        <a:t>اولویت دوم</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dirty="0">
                          <a:effectLst/>
                          <a:cs typeface="B Koodak" panose="00000700000000000000" pitchFamily="2" charset="-78"/>
                        </a:rPr>
                        <a:t>جهادکشاورزی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extLst>
                  <a:ext uri="{0D108BD9-81ED-4DB2-BD59-A6C34878D82A}">
                    <a16:rowId xmlns:a16="http://schemas.microsoft.com/office/drawing/2014/main" val="917134054"/>
                  </a:ext>
                </a:extLst>
              </a:tr>
              <a:tr h="381218">
                <a:tc>
                  <a:txBody>
                    <a:bodyPr/>
                    <a:lstStyle/>
                    <a:p>
                      <a:pPr algn="ctr" rtl="1">
                        <a:lnSpc>
                          <a:spcPct val="115000"/>
                        </a:lnSpc>
                        <a:spcAft>
                          <a:spcPts val="0"/>
                        </a:spcAft>
                      </a:pPr>
                      <a:r>
                        <a:rPr lang="fa-IR" sz="1400">
                          <a:effectLst/>
                          <a:cs typeface="B Koodak" panose="00000700000000000000" pitchFamily="2" charset="-78"/>
                        </a:rPr>
                        <a:t>2</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justLow" rtl="1">
                        <a:lnSpc>
                          <a:spcPct val="115000"/>
                        </a:lnSpc>
                        <a:spcAft>
                          <a:spcPts val="0"/>
                        </a:spcAft>
                      </a:pPr>
                      <a:r>
                        <a:rPr lang="fa-IR" sz="1400" dirty="0">
                          <a:effectLst/>
                          <a:cs typeface="B Koodak" panose="00000700000000000000" pitchFamily="2" charset="-78"/>
                        </a:rPr>
                        <a:t>آموزش شيوه هاي نوين و بهداشتي بسته بندي و عرضه محصول به جامعه روستايي با محوريت زنان</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ترکانده، سنبل آباد، ویر</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dirty="0">
                          <a:effectLst/>
                          <a:cs typeface="B Koodak" panose="00000700000000000000" pitchFamily="2" charset="-78"/>
                        </a:rPr>
                        <a:t>کشاورزی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a:effectLst/>
                          <a:cs typeface="B Koodak" panose="00000700000000000000" pitchFamily="2" charset="-78"/>
                        </a:rPr>
                        <a:t>الویت اول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dirty="0" smtClean="0">
                          <a:effectLst/>
                          <a:latin typeface="+mn-lt"/>
                          <a:ea typeface="+mn-ea"/>
                          <a:cs typeface="B Koodak" panose="00000700000000000000" pitchFamily="2" charset="-78"/>
                        </a:rPr>
                        <a:t>سازمان</a:t>
                      </a:r>
                      <a:r>
                        <a:rPr lang="fa-IR" sz="1400" baseline="0" dirty="0" smtClean="0">
                          <a:effectLst/>
                          <a:latin typeface="+mn-lt"/>
                          <a:ea typeface="+mn-ea"/>
                          <a:cs typeface="B Koodak" panose="00000700000000000000" pitchFamily="2" charset="-78"/>
                        </a:rPr>
                        <a:t> آموزش فنی  حرفه ایی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extLst>
                  <a:ext uri="{0D108BD9-81ED-4DB2-BD59-A6C34878D82A}">
                    <a16:rowId xmlns:a16="http://schemas.microsoft.com/office/drawing/2014/main" val="863959845"/>
                  </a:ext>
                </a:extLst>
              </a:tr>
              <a:tr h="1143653">
                <a:tc>
                  <a:txBody>
                    <a:bodyPr/>
                    <a:lstStyle/>
                    <a:p>
                      <a:pPr algn="ctr" rtl="1">
                        <a:lnSpc>
                          <a:spcPct val="115000"/>
                        </a:lnSpc>
                        <a:spcAft>
                          <a:spcPts val="0"/>
                        </a:spcAft>
                      </a:pPr>
                      <a:r>
                        <a:rPr lang="fa-IR" sz="1400">
                          <a:effectLst/>
                          <a:cs typeface="B Koodak" panose="00000700000000000000" pitchFamily="2" charset="-78"/>
                        </a:rPr>
                        <a:t>3</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justLow" rtl="1">
                        <a:lnSpc>
                          <a:spcPct val="115000"/>
                        </a:lnSpc>
                        <a:spcAft>
                          <a:spcPts val="0"/>
                        </a:spcAft>
                      </a:pPr>
                      <a:r>
                        <a:rPr lang="fa-IR" sz="1400" dirty="0">
                          <a:effectLst/>
                          <a:cs typeface="B Koodak" panose="00000700000000000000" pitchFamily="2" charset="-78"/>
                        </a:rPr>
                        <a:t>ایجاد مرکز جمع آوری و بازاریابی محصولات (حبوبات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dirty="0">
                          <a:effectLst/>
                          <a:cs typeface="B Koodak" panose="00000700000000000000" pitchFamily="2" charset="-78"/>
                        </a:rPr>
                        <a:t>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dirty="0">
                          <a:effectLst/>
                          <a:cs typeface="B Koodak" panose="00000700000000000000" pitchFamily="2" charset="-78"/>
                        </a:rPr>
                        <a:t>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ترکانده، سنبل آباد، ویر</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dirty="0">
                          <a:effectLst/>
                          <a:cs typeface="B Koodak" panose="00000700000000000000" pitchFamily="2" charset="-78"/>
                        </a:rPr>
                        <a:t>کشاورزی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a:effectLst/>
                          <a:cs typeface="B Koodak" panose="00000700000000000000" pitchFamily="2" charset="-78"/>
                        </a:rPr>
                        <a:t>الویت اول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dirty="0">
                          <a:effectLst/>
                          <a:cs typeface="B Koodak" panose="00000700000000000000" pitchFamily="2" charset="-78"/>
                        </a:rPr>
                        <a:t>سازمان جهاد </a:t>
                      </a:r>
                      <a:r>
                        <a:rPr lang="fa-IR" sz="1400" dirty="0" smtClean="0">
                          <a:effectLst/>
                          <a:cs typeface="B Koodak" panose="00000700000000000000" pitchFamily="2" charset="-78"/>
                        </a:rPr>
                        <a:t>کشاورزی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extLst>
                  <a:ext uri="{0D108BD9-81ED-4DB2-BD59-A6C34878D82A}">
                    <a16:rowId xmlns:a16="http://schemas.microsoft.com/office/drawing/2014/main" val="1992813824"/>
                  </a:ext>
                </a:extLst>
              </a:tr>
              <a:tr h="571827">
                <a:tc>
                  <a:txBody>
                    <a:bodyPr/>
                    <a:lstStyle/>
                    <a:p>
                      <a:pPr algn="ctr" rtl="1">
                        <a:lnSpc>
                          <a:spcPct val="115000"/>
                        </a:lnSpc>
                        <a:spcAft>
                          <a:spcPts val="0"/>
                        </a:spcAft>
                      </a:pPr>
                      <a:r>
                        <a:rPr lang="fa-IR" sz="1400">
                          <a:effectLst/>
                          <a:cs typeface="B Koodak" panose="00000700000000000000" pitchFamily="2" charset="-78"/>
                        </a:rPr>
                        <a:t>4</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justLow" rtl="1">
                        <a:lnSpc>
                          <a:spcPct val="115000"/>
                        </a:lnSpc>
                        <a:spcAft>
                          <a:spcPts val="0"/>
                        </a:spcAft>
                      </a:pPr>
                      <a:r>
                        <a:rPr lang="fa-IR" sz="1400" dirty="0">
                          <a:effectLst/>
                          <a:cs typeface="B Koodak" panose="00000700000000000000" pitchFamily="2" charset="-78"/>
                        </a:rPr>
                        <a:t>ایجاد کارگاه بوجاری و بسته بندی حبوبات</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a:effectLst/>
                          <a:cs typeface="B Koodak" panose="00000700000000000000" pitchFamily="2" charset="-78"/>
                        </a:rPr>
                        <a:t>المکی، دوسنگان، حسین آباد</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a:effectLst/>
                          <a:cs typeface="B Koodak" panose="00000700000000000000" pitchFamily="2" charset="-78"/>
                        </a:rPr>
                        <a:t>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a:effectLst/>
                          <a:cs typeface="B Koodak" panose="00000700000000000000" pitchFamily="2" charset="-78"/>
                        </a:rPr>
                        <a:t>اولویت دوم</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a:effectLst/>
                          <a:cs typeface="B Koodak" panose="00000700000000000000" pitchFamily="2" charset="-78"/>
                        </a:rPr>
                        <a:t>جهادکشاورزی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extLst>
                  <a:ext uri="{0D108BD9-81ED-4DB2-BD59-A6C34878D82A}">
                    <a16:rowId xmlns:a16="http://schemas.microsoft.com/office/drawing/2014/main" val="1914187005"/>
                  </a:ext>
                </a:extLst>
              </a:tr>
              <a:tr h="381218">
                <a:tc>
                  <a:txBody>
                    <a:bodyPr/>
                    <a:lstStyle/>
                    <a:p>
                      <a:pPr algn="ctr" rtl="1">
                        <a:lnSpc>
                          <a:spcPct val="115000"/>
                        </a:lnSpc>
                        <a:spcAft>
                          <a:spcPts val="0"/>
                        </a:spcAft>
                      </a:pPr>
                      <a:r>
                        <a:rPr lang="fa-IR" sz="1400">
                          <a:effectLst/>
                          <a:cs typeface="B Koodak" panose="00000700000000000000" pitchFamily="2" charset="-78"/>
                        </a:rPr>
                        <a:t>5</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justLow" rtl="1">
                        <a:lnSpc>
                          <a:spcPct val="115000"/>
                        </a:lnSpc>
                        <a:spcAft>
                          <a:spcPts val="0"/>
                        </a:spcAft>
                      </a:pPr>
                      <a:r>
                        <a:rPr lang="fa-IR" sz="1400">
                          <a:effectLst/>
                          <a:cs typeface="B Koodak" panose="00000700000000000000" pitchFamily="2" charset="-78"/>
                        </a:rPr>
                        <a:t>ایجاد شرکت خدمات پشتیبانی واحدبازاریابی و فروش محصول (1واحد)</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a:effectLst/>
                          <a:cs typeface="B Koodak" panose="00000700000000000000" pitchFamily="2" charset="-78"/>
                        </a:rPr>
                        <a:t>ترکانده، سنبل آباد</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a:effectLst/>
                          <a:cs typeface="B Koodak" panose="00000700000000000000" pitchFamily="2" charset="-78"/>
                        </a:rPr>
                        <a:t>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a:effectLst/>
                          <a:cs typeface="B Koodak" panose="00000700000000000000" pitchFamily="2" charset="-78"/>
                        </a:rPr>
                        <a:t>الویت اول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dirty="0">
                          <a:effectLst/>
                          <a:cs typeface="B Koodak" panose="00000700000000000000" pitchFamily="2" charset="-78"/>
                        </a:rPr>
                        <a:t>سازمان جهاد کشاورزی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extLst>
                  <a:ext uri="{0D108BD9-81ED-4DB2-BD59-A6C34878D82A}">
                    <a16:rowId xmlns:a16="http://schemas.microsoft.com/office/drawing/2014/main" val="2817331478"/>
                  </a:ext>
                </a:extLst>
              </a:tr>
            </a:tbl>
          </a:graphicData>
        </a:graphic>
      </p:graphicFrame>
    </p:spTree>
    <p:extLst>
      <p:ext uri="{BB962C8B-B14F-4D97-AF65-F5344CB8AC3E}">
        <p14:creationId xmlns:p14="http://schemas.microsoft.com/office/powerpoint/2010/main" val="2186275133"/>
      </p:ext>
    </p:extLst>
  </p:cSld>
  <p:clrMapOvr>
    <a:masterClrMapping/>
  </p:clrMapOvr>
  <p:transition spd="slow">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1-12- منظومه مرکزی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1273890740"/>
              </p:ext>
            </p:extLst>
          </p:nvPr>
        </p:nvGraphicFramePr>
        <p:xfrm>
          <a:off x="152400" y="1066800"/>
          <a:ext cx="8915399" cy="4438483"/>
        </p:xfrm>
        <a:graphic>
          <a:graphicData uri="http://schemas.openxmlformats.org/drawingml/2006/table">
            <a:tbl>
              <a:tblPr rtl="1" firstRow="1" firstCol="1" bandRow="1">
                <a:tableStyleId>{00A15C55-8517-42AA-B614-E9B94910E393}</a:tableStyleId>
              </a:tblPr>
              <a:tblGrid>
                <a:gridCol w="629963">
                  <a:extLst>
                    <a:ext uri="{9D8B030D-6E8A-4147-A177-3AD203B41FA5}">
                      <a16:colId xmlns:a16="http://schemas.microsoft.com/office/drawing/2014/main" val="3557065526"/>
                    </a:ext>
                  </a:extLst>
                </a:gridCol>
                <a:gridCol w="2260547">
                  <a:extLst>
                    <a:ext uri="{9D8B030D-6E8A-4147-A177-3AD203B41FA5}">
                      <a16:colId xmlns:a16="http://schemas.microsoft.com/office/drawing/2014/main" val="350776601"/>
                    </a:ext>
                  </a:extLst>
                </a:gridCol>
                <a:gridCol w="908516">
                  <a:extLst>
                    <a:ext uri="{9D8B030D-6E8A-4147-A177-3AD203B41FA5}">
                      <a16:colId xmlns:a16="http://schemas.microsoft.com/office/drawing/2014/main" val="1269664320"/>
                    </a:ext>
                  </a:extLst>
                </a:gridCol>
                <a:gridCol w="743546">
                  <a:extLst>
                    <a:ext uri="{9D8B030D-6E8A-4147-A177-3AD203B41FA5}">
                      <a16:colId xmlns:a16="http://schemas.microsoft.com/office/drawing/2014/main" val="180806620"/>
                    </a:ext>
                  </a:extLst>
                </a:gridCol>
                <a:gridCol w="1300611">
                  <a:extLst>
                    <a:ext uri="{9D8B030D-6E8A-4147-A177-3AD203B41FA5}">
                      <a16:colId xmlns:a16="http://schemas.microsoft.com/office/drawing/2014/main" val="2225590674"/>
                    </a:ext>
                  </a:extLst>
                </a:gridCol>
                <a:gridCol w="834399">
                  <a:extLst>
                    <a:ext uri="{9D8B030D-6E8A-4147-A177-3AD203B41FA5}">
                      <a16:colId xmlns:a16="http://schemas.microsoft.com/office/drawing/2014/main" val="123540867"/>
                    </a:ext>
                  </a:extLst>
                </a:gridCol>
                <a:gridCol w="169749">
                  <a:extLst>
                    <a:ext uri="{9D8B030D-6E8A-4147-A177-3AD203B41FA5}">
                      <a16:colId xmlns:a16="http://schemas.microsoft.com/office/drawing/2014/main" val="796847867"/>
                    </a:ext>
                  </a:extLst>
                </a:gridCol>
                <a:gridCol w="757893">
                  <a:extLst>
                    <a:ext uri="{9D8B030D-6E8A-4147-A177-3AD203B41FA5}">
                      <a16:colId xmlns:a16="http://schemas.microsoft.com/office/drawing/2014/main" val="3073996148"/>
                    </a:ext>
                  </a:extLst>
                </a:gridCol>
                <a:gridCol w="1310175">
                  <a:extLst>
                    <a:ext uri="{9D8B030D-6E8A-4147-A177-3AD203B41FA5}">
                      <a16:colId xmlns:a16="http://schemas.microsoft.com/office/drawing/2014/main" val="730192251"/>
                    </a:ext>
                  </a:extLst>
                </a:gridCol>
              </a:tblGrid>
              <a:tr h="510440">
                <a:tc>
                  <a:txBody>
                    <a:bodyPr/>
                    <a:lstStyle/>
                    <a:p>
                      <a:pPr algn="ctr" rtl="1">
                        <a:lnSpc>
                          <a:spcPct val="115000"/>
                        </a:lnSpc>
                        <a:spcAft>
                          <a:spcPts val="0"/>
                        </a:spcAft>
                      </a:pPr>
                      <a:r>
                        <a:rPr lang="fa-IR" sz="1050">
                          <a:effectLst/>
                          <a:cs typeface="B Koodak" panose="00000700000000000000" pitchFamily="2" charset="-78"/>
                        </a:rPr>
                        <a:t>ردیف</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050">
                          <a:effectLst/>
                          <a:cs typeface="B Koodak" panose="00000700000000000000" pitchFamily="2" charset="-78"/>
                        </a:rPr>
                        <a:t>عنوان طرح</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050" dirty="0">
                          <a:effectLst/>
                          <a:cs typeface="B Koodak" panose="00000700000000000000" pitchFamily="2" charset="-78"/>
                        </a:rPr>
                        <a:t>اعتبار مورد نیاز</a:t>
                      </a:r>
                      <a:endParaRPr lang="en-US" sz="1200" dirty="0">
                        <a:effectLst/>
                        <a:cs typeface="B Koodak" panose="00000700000000000000" pitchFamily="2" charset="-78"/>
                      </a:endParaRPr>
                    </a:p>
                    <a:p>
                      <a:pPr algn="ctr" rtl="1">
                        <a:lnSpc>
                          <a:spcPct val="115000"/>
                        </a:lnSpc>
                        <a:spcAft>
                          <a:spcPts val="0"/>
                        </a:spcAft>
                      </a:pPr>
                      <a:r>
                        <a:rPr lang="fa-IR" sz="1050" dirty="0">
                          <a:effectLst/>
                          <a:cs typeface="B Koodak" panose="00000700000000000000" pitchFamily="2" charset="-78"/>
                        </a:rPr>
                        <a:t>میلیون ریال</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050" dirty="0">
                          <a:effectLst/>
                          <a:cs typeface="B Koodak" panose="00000700000000000000" pitchFamily="2" charset="-78"/>
                        </a:rPr>
                        <a:t>میزان</a:t>
                      </a:r>
                      <a:endParaRPr lang="en-US" sz="1200" dirty="0">
                        <a:effectLst/>
                        <a:cs typeface="B Koodak" panose="00000700000000000000" pitchFamily="2" charset="-78"/>
                      </a:endParaRPr>
                    </a:p>
                    <a:p>
                      <a:pPr algn="ctr" rtl="1">
                        <a:lnSpc>
                          <a:spcPct val="115000"/>
                        </a:lnSpc>
                        <a:spcAft>
                          <a:spcPts val="0"/>
                        </a:spcAft>
                      </a:pPr>
                      <a:r>
                        <a:rPr lang="fa-IR" sz="1050" dirty="0">
                          <a:effectLst/>
                          <a:cs typeface="B Koodak" panose="00000700000000000000" pitchFamily="2" charset="-78"/>
                        </a:rPr>
                        <a:t>اشتغال نفر</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050" dirty="0">
                          <a:effectLst/>
                          <a:cs typeface="B Koodak" panose="00000700000000000000" pitchFamily="2" charset="-78"/>
                        </a:rPr>
                        <a:t>محل اجرا</a:t>
                      </a:r>
                      <a:endParaRPr lang="en-US" sz="1200" dirty="0">
                        <a:effectLst/>
                        <a:cs typeface="B Koodak" panose="00000700000000000000" pitchFamily="2" charset="-78"/>
                      </a:endParaRPr>
                    </a:p>
                    <a:p>
                      <a:pPr algn="ctr" rtl="1">
                        <a:lnSpc>
                          <a:spcPct val="115000"/>
                        </a:lnSpc>
                        <a:spcAft>
                          <a:spcPts val="0"/>
                        </a:spcAft>
                      </a:pPr>
                      <a:r>
                        <a:rPr lang="fa-IR" sz="1050" dirty="0">
                          <a:effectLst/>
                          <a:cs typeface="B Koodak" panose="00000700000000000000" pitchFamily="2" charset="-78"/>
                        </a:rPr>
                        <a:t>نام روستا</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gridSpan="2">
                  <a:txBody>
                    <a:bodyPr/>
                    <a:lstStyle/>
                    <a:p>
                      <a:pPr algn="ctr" rtl="1">
                        <a:lnSpc>
                          <a:spcPct val="115000"/>
                        </a:lnSpc>
                        <a:spcAft>
                          <a:spcPts val="0"/>
                        </a:spcAft>
                      </a:pPr>
                      <a:r>
                        <a:rPr lang="fa-IR" sz="1050" dirty="0">
                          <a:effectLst/>
                          <a:cs typeface="B Koodak" panose="00000700000000000000" pitchFamily="2" charset="-78"/>
                        </a:rPr>
                        <a:t>کد موضوعی طرح 2</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hMerge="1">
                  <a:txBody>
                    <a:bodyPr/>
                    <a:lstStyle/>
                    <a:p>
                      <a:endParaRPr lang="en-US"/>
                    </a:p>
                  </a:txBody>
                  <a:tcPr/>
                </a:tc>
                <a:tc>
                  <a:txBody>
                    <a:bodyPr/>
                    <a:lstStyle/>
                    <a:p>
                      <a:pPr algn="ctr" rtl="1">
                        <a:lnSpc>
                          <a:spcPct val="115000"/>
                        </a:lnSpc>
                        <a:spcAft>
                          <a:spcPts val="0"/>
                        </a:spcAft>
                      </a:pPr>
                      <a:r>
                        <a:rPr lang="fa-IR" sz="1050" dirty="0">
                          <a:effectLst/>
                          <a:cs typeface="B Koodak" panose="00000700000000000000" pitchFamily="2" charset="-78"/>
                        </a:rPr>
                        <a:t>الویت طرح در سطح بخش 4</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050" dirty="0">
                          <a:effectLst/>
                          <a:cs typeface="B Koodak" panose="00000700000000000000" pitchFamily="2" charset="-78"/>
                        </a:rPr>
                        <a:t>کد دستگاه اجرائی مرتبط 5</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extLst>
                  <a:ext uri="{0D108BD9-81ED-4DB2-BD59-A6C34878D82A}">
                    <a16:rowId xmlns:a16="http://schemas.microsoft.com/office/drawing/2014/main" val="1460702536"/>
                  </a:ext>
                </a:extLst>
              </a:tr>
              <a:tr h="419172">
                <a:tc gridSpan="9">
                  <a:txBody>
                    <a:bodyPr/>
                    <a:lstStyle/>
                    <a:p>
                      <a:pPr marL="342900" lvl="0" indent="-342900" algn="justLow" rtl="1">
                        <a:lnSpc>
                          <a:spcPct val="115000"/>
                        </a:lnSpc>
                        <a:spcAft>
                          <a:spcPts val="0"/>
                        </a:spcAft>
                        <a:buFont typeface="Wingdings" panose="05000000000000000000" pitchFamily="2" charset="2"/>
                        <a:buChar char=""/>
                      </a:pPr>
                      <a:r>
                        <a:rPr lang="fa-IR" sz="1200" dirty="0">
                          <a:effectLst/>
                          <a:cs typeface="B Koodak" panose="00000700000000000000" pitchFamily="2" charset="-78"/>
                        </a:rPr>
                        <a:t>راهبرد:ارتقاء ارزش افزوده فرآيندهاي توليدي منظومه با ايجاد خوشه هاي صنعتي کوچک محلی و خانگی</a:t>
                      </a:r>
                      <a:endParaRPr lang="en-US" sz="1200" dirty="0">
                        <a:effectLst/>
                        <a:cs typeface="B Koodak" panose="00000700000000000000" pitchFamily="2" charset="-78"/>
                      </a:endParaRPr>
                    </a:p>
                    <a:p>
                      <a:pPr marL="342900" lvl="0" indent="-342900" algn="justLow" rtl="1">
                        <a:lnSpc>
                          <a:spcPct val="115000"/>
                        </a:lnSpc>
                        <a:spcAft>
                          <a:spcPts val="0"/>
                        </a:spcAft>
                        <a:buFont typeface="Wingdings" panose="05000000000000000000" pitchFamily="2" charset="2"/>
                        <a:buChar char=""/>
                      </a:pPr>
                      <a:r>
                        <a:rPr lang="fa-IR" sz="1200" dirty="0">
                          <a:effectLst/>
                          <a:cs typeface="B Koodak" panose="00000700000000000000" pitchFamily="2" charset="-78"/>
                        </a:rPr>
                        <a:t>برنامه اقدام ( پیشران ): ایجاد، توسعه و ساماندهی کارگاه های سنتی و خانگی بسته بندی حبوبات </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69082503"/>
                  </a:ext>
                </a:extLst>
              </a:tr>
              <a:tr h="628757">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B Koodak" panose="00000700000000000000" pitchFamily="2" charset="-78"/>
                        </a:rPr>
                        <a:t>6</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marL="0" algn="justLow"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احداث واحد پرورش بوقلمون</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690</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7</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بویین</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کشاورزی</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gridSpan="2">
                  <a:txBody>
                    <a:bodyPr/>
                    <a:lstStyle/>
                    <a:p>
                      <a:pPr marL="0" algn="justLow"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الویت اول </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hMerge="1">
                  <a:txBody>
                    <a:bodyPr/>
                    <a:lstStyle/>
                    <a:p>
                      <a:pPr marL="0" algn="justLow" defTabSz="914400" rtl="1" eaLnBrk="1" latinLnBrk="0" hangingPunct="1">
                        <a:lnSpc>
                          <a:spcPct val="115000"/>
                        </a:lnSpc>
                        <a:spcAft>
                          <a:spcPts val="0"/>
                        </a:spcAft>
                      </a:pP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سازمان جهادکشاورزی</a:t>
                      </a:r>
                      <a:endParaRPr lang="en-US" sz="1400" kern="120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917134054"/>
                  </a:ext>
                </a:extLst>
              </a:tr>
              <a:tr h="628757">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B Koodak" panose="00000700000000000000" pitchFamily="2" charset="-78"/>
                        </a:rPr>
                        <a:t>7</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marL="0" algn="justLow"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ایجاد واحدهای پرورش مرغ بومی</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300</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25</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تمامی روستاهای بالای 20 خانوار</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کشاورزی</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gridSpan="2">
                  <a:txBody>
                    <a:bodyPr/>
                    <a:lstStyle/>
                    <a:p>
                      <a:pPr marL="0" algn="justLow"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الویت اول</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hMerge="1">
                  <a:txBody>
                    <a:bodyPr/>
                    <a:lstStyle/>
                    <a:p>
                      <a:pPr marL="0" algn="justLow" defTabSz="914400" rtl="1" eaLnBrk="1" latinLnBrk="0" hangingPunct="1">
                        <a:lnSpc>
                          <a:spcPct val="115000"/>
                        </a:lnSpc>
                        <a:spcAft>
                          <a:spcPts val="0"/>
                        </a:spcAft>
                      </a:pP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سازمان جهادکشاورزی</a:t>
                      </a:r>
                      <a:endParaRPr lang="en-US" sz="1400" kern="120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863959845"/>
                  </a:ext>
                </a:extLst>
              </a:tr>
              <a:tr h="680586">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B Koodak" panose="00000700000000000000" pitchFamily="2" charset="-78"/>
                        </a:rPr>
                        <a:t>8</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marL="0" algn="justLow"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ایجاد واحدهای خانگی و مجتمع های کوچک گلخانه ای تولید و پرورش قارچ</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800</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5</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کبودگنبد، ویک</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کشاورزی</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gridSpan="2">
                  <a:txBody>
                    <a:bodyPr/>
                    <a:lstStyle/>
                    <a:p>
                      <a:pPr marL="0" algn="justLow"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اولویت دوم</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hMerge="1">
                  <a:txBody>
                    <a:bodyPr/>
                    <a:lstStyle/>
                    <a:p>
                      <a:pPr marL="0" algn="justLow" defTabSz="914400" rtl="1" eaLnBrk="1" latinLnBrk="0" hangingPunct="1">
                        <a:lnSpc>
                          <a:spcPct val="115000"/>
                        </a:lnSpc>
                        <a:spcAft>
                          <a:spcPts val="0"/>
                        </a:spcAft>
                      </a:pP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سازمان جهادکشاورزی</a:t>
                      </a:r>
                      <a:endParaRPr lang="en-US" sz="1400" kern="120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1914187005"/>
                  </a:ext>
                </a:extLst>
              </a:tr>
              <a:tr h="907448">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B Koodak" panose="00000700000000000000" pitchFamily="2" charset="-78"/>
                        </a:rPr>
                        <a:t>9</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marL="0" algn="justLow"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 ایجاد مجتمع های کوچک گلخانه ای( صیفی جات )</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4500</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30</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حسین آباد، قیاسیه، المکی، بویین، ترکانده، ویک، اولنگ</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کشاورزی </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gridSpan="2">
                  <a:txBody>
                    <a:bodyPr/>
                    <a:lstStyle/>
                    <a:p>
                      <a:pPr marL="0" algn="justLow"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الویت اول</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hMerge="1">
                  <a:txBody>
                    <a:bodyPr/>
                    <a:lstStyle/>
                    <a:p>
                      <a:pPr marL="0" algn="justLow" defTabSz="914400" rtl="1" eaLnBrk="1" latinLnBrk="0" hangingPunct="1">
                        <a:lnSpc>
                          <a:spcPct val="115000"/>
                        </a:lnSpc>
                        <a:spcAft>
                          <a:spcPts val="0"/>
                        </a:spcAft>
                      </a:pP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سازمان جهادکشاورزی</a:t>
                      </a:r>
                      <a:endParaRPr lang="en-US" sz="1400" kern="120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2817331478"/>
                  </a:ext>
                </a:extLst>
              </a:tr>
              <a:tr h="453724">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B Koodak" panose="00000700000000000000" pitchFamily="2" charset="-78"/>
                        </a:rPr>
                        <a:t>10</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marL="0" algn="justLow"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مرکز جمع آوری و بازاریابی محصول</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 </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 </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سلطانیه</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کشاورزی </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gridSpan="2">
                  <a:txBody>
                    <a:bodyPr/>
                    <a:lstStyle/>
                    <a:p>
                      <a:pPr marL="0" algn="justLow"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الویت اول</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hMerge="1">
                  <a:txBody>
                    <a:bodyPr/>
                    <a:lstStyle/>
                    <a:p>
                      <a:pPr marL="0" algn="justLow" defTabSz="914400" rtl="1" eaLnBrk="1" latinLnBrk="0" hangingPunct="1">
                        <a:lnSpc>
                          <a:spcPct val="115000"/>
                        </a:lnSpc>
                        <a:spcAft>
                          <a:spcPts val="0"/>
                        </a:spcAft>
                      </a:pP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سازمان جهادکشاورزی</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827677596"/>
                  </a:ext>
                </a:extLst>
              </a:tr>
            </a:tbl>
          </a:graphicData>
        </a:graphic>
      </p:graphicFrame>
    </p:spTree>
    <p:extLst>
      <p:ext uri="{BB962C8B-B14F-4D97-AF65-F5344CB8AC3E}">
        <p14:creationId xmlns:p14="http://schemas.microsoft.com/office/powerpoint/2010/main" val="290429599"/>
      </p:ext>
    </p:extLst>
  </p:cSld>
  <p:clrMapOvr>
    <a:masterClrMapping/>
  </p:clrMapOvr>
  <p:transition spd="slow">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1-12- منظومه مرکزی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2744831894"/>
              </p:ext>
            </p:extLst>
          </p:nvPr>
        </p:nvGraphicFramePr>
        <p:xfrm>
          <a:off x="152402" y="1295400"/>
          <a:ext cx="8839199" cy="5522791"/>
        </p:xfrm>
        <a:graphic>
          <a:graphicData uri="http://schemas.openxmlformats.org/drawingml/2006/table">
            <a:tbl>
              <a:tblPr rtl="1" firstRow="1" firstCol="1" bandRow="1">
                <a:tableStyleId>{00A15C55-8517-42AA-B614-E9B94910E393}</a:tableStyleId>
              </a:tblPr>
              <a:tblGrid>
                <a:gridCol w="472494">
                  <a:extLst>
                    <a:ext uri="{9D8B030D-6E8A-4147-A177-3AD203B41FA5}">
                      <a16:colId xmlns:a16="http://schemas.microsoft.com/office/drawing/2014/main" val="106683979"/>
                    </a:ext>
                  </a:extLst>
                </a:gridCol>
                <a:gridCol w="2641061">
                  <a:extLst>
                    <a:ext uri="{9D8B030D-6E8A-4147-A177-3AD203B41FA5}">
                      <a16:colId xmlns:a16="http://schemas.microsoft.com/office/drawing/2014/main" val="15164662"/>
                    </a:ext>
                  </a:extLst>
                </a:gridCol>
                <a:gridCol w="880353">
                  <a:extLst>
                    <a:ext uri="{9D8B030D-6E8A-4147-A177-3AD203B41FA5}">
                      <a16:colId xmlns:a16="http://schemas.microsoft.com/office/drawing/2014/main" val="1933285482"/>
                    </a:ext>
                  </a:extLst>
                </a:gridCol>
                <a:gridCol w="686453">
                  <a:extLst>
                    <a:ext uri="{9D8B030D-6E8A-4147-A177-3AD203B41FA5}">
                      <a16:colId xmlns:a16="http://schemas.microsoft.com/office/drawing/2014/main" val="3801487190"/>
                    </a:ext>
                  </a:extLst>
                </a:gridCol>
                <a:gridCol w="1468743">
                  <a:extLst>
                    <a:ext uri="{9D8B030D-6E8A-4147-A177-3AD203B41FA5}">
                      <a16:colId xmlns:a16="http://schemas.microsoft.com/office/drawing/2014/main" val="335500337"/>
                    </a:ext>
                  </a:extLst>
                </a:gridCol>
                <a:gridCol w="1027451">
                  <a:extLst>
                    <a:ext uri="{9D8B030D-6E8A-4147-A177-3AD203B41FA5}">
                      <a16:colId xmlns:a16="http://schemas.microsoft.com/office/drawing/2014/main" val="2778765012"/>
                    </a:ext>
                  </a:extLst>
                </a:gridCol>
                <a:gridCol w="782291">
                  <a:extLst>
                    <a:ext uri="{9D8B030D-6E8A-4147-A177-3AD203B41FA5}">
                      <a16:colId xmlns:a16="http://schemas.microsoft.com/office/drawing/2014/main" val="2878346292"/>
                    </a:ext>
                  </a:extLst>
                </a:gridCol>
                <a:gridCol w="880353">
                  <a:extLst>
                    <a:ext uri="{9D8B030D-6E8A-4147-A177-3AD203B41FA5}">
                      <a16:colId xmlns:a16="http://schemas.microsoft.com/office/drawing/2014/main" val="2994636069"/>
                    </a:ext>
                  </a:extLst>
                </a:gridCol>
              </a:tblGrid>
              <a:tr h="415741">
                <a:tc>
                  <a:txBody>
                    <a:bodyPr/>
                    <a:lstStyle/>
                    <a:p>
                      <a:pPr algn="ctr" rtl="1">
                        <a:lnSpc>
                          <a:spcPct val="115000"/>
                        </a:lnSpc>
                        <a:spcAft>
                          <a:spcPts val="0"/>
                        </a:spcAft>
                      </a:pPr>
                      <a:r>
                        <a:rPr lang="fa-IR" sz="1100" dirty="0">
                          <a:effectLst/>
                          <a:cs typeface="B Koodak" panose="00000700000000000000" pitchFamily="2" charset="-78"/>
                        </a:rPr>
                        <a:t>ردیف</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100">
                          <a:effectLst/>
                          <a:cs typeface="B Koodak" panose="00000700000000000000" pitchFamily="2" charset="-78"/>
                        </a:rPr>
                        <a:t>عنوان طرح</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100">
                          <a:effectLst/>
                          <a:cs typeface="B Koodak" panose="00000700000000000000" pitchFamily="2" charset="-78"/>
                        </a:rPr>
                        <a:t>اعتبار مورد نیاز</a:t>
                      </a:r>
                      <a:endParaRPr lang="en-US" sz="1200">
                        <a:effectLst/>
                        <a:cs typeface="B Koodak" panose="00000700000000000000" pitchFamily="2" charset="-78"/>
                      </a:endParaRPr>
                    </a:p>
                    <a:p>
                      <a:pPr algn="ctr" rtl="1">
                        <a:lnSpc>
                          <a:spcPct val="115000"/>
                        </a:lnSpc>
                        <a:spcAft>
                          <a:spcPts val="0"/>
                        </a:spcAft>
                      </a:pPr>
                      <a:r>
                        <a:rPr lang="fa-IR" sz="1100">
                          <a:effectLst/>
                          <a:cs typeface="B Koodak" panose="00000700000000000000" pitchFamily="2" charset="-78"/>
                        </a:rPr>
                        <a:t>میلیون ریال</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100">
                          <a:effectLst/>
                          <a:cs typeface="B Koodak" panose="00000700000000000000" pitchFamily="2" charset="-78"/>
                        </a:rPr>
                        <a:t>میزان</a:t>
                      </a:r>
                      <a:endParaRPr lang="en-US" sz="1200">
                        <a:effectLst/>
                        <a:cs typeface="B Koodak" panose="00000700000000000000" pitchFamily="2" charset="-78"/>
                      </a:endParaRPr>
                    </a:p>
                    <a:p>
                      <a:pPr algn="ctr" rtl="1">
                        <a:lnSpc>
                          <a:spcPct val="115000"/>
                        </a:lnSpc>
                        <a:spcAft>
                          <a:spcPts val="0"/>
                        </a:spcAft>
                      </a:pPr>
                      <a:r>
                        <a:rPr lang="fa-IR" sz="1100">
                          <a:effectLst/>
                          <a:cs typeface="B Koodak" panose="00000700000000000000" pitchFamily="2" charset="-78"/>
                        </a:rPr>
                        <a:t>اشتغال نفر</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100">
                          <a:effectLst/>
                          <a:cs typeface="B Koodak" panose="00000700000000000000" pitchFamily="2" charset="-78"/>
                        </a:rPr>
                        <a:t>محل اجرا</a:t>
                      </a:r>
                      <a:endParaRPr lang="en-US" sz="1200">
                        <a:effectLst/>
                        <a:cs typeface="B Koodak" panose="00000700000000000000" pitchFamily="2" charset="-78"/>
                      </a:endParaRPr>
                    </a:p>
                    <a:p>
                      <a:pPr algn="ctr" rtl="1">
                        <a:lnSpc>
                          <a:spcPct val="115000"/>
                        </a:lnSpc>
                        <a:spcAft>
                          <a:spcPts val="0"/>
                        </a:spcAft>
                      </a:pPr>
                      <a:r>
                        <a:rPr lang="fa-IR" sz="1100">
                          <a:effectLst/>
                          <a:cs typeface="B Koodak" panose="00000700000000000000" pitchFamily="2" charset="-78"/>
                        </a:rPr>
                        <a:t>نام روستا</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100" dirty="0">
                          <a:effectLst/>
                          <a:cs typeface="B Koodak" panose="00000700000000000000" pitchFamily="2" charset="-78"/>
                        </a:rPr>
                        <a:t>کد موضوعی طرح 2</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100" dirty="0">
                          <a:effectLst/>
                          <a:cs typeface="B Koodak" panose="00000700000000000000" pitchFamily="2" charset="-78"/>
                        </a:rPr>
                        <a:t>الویت طرح در سطح بخش 4</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100" dirty="0">
                          <a:effectLst/>
                          <a:cs typeface="B Koodak" panose="00000700000000000000" pitchFamily="2" charset="-78"/>
                        </a:rPr>
                        <a:t>کد دستگاه اجرائی مرتبط 5</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extLst>
                  <a:ext uri="{0D108BD9-81ED-4DB2-BD59-A6C34878D82A}">
                    <a16:rowId xmlns:a16="http://schemas.microsoft.com/office/drawing/2014/main" val="4054954030"/>
                  </a:ext>
                </a:extLst>
              </a:tr>
              <a:tr h="452140">
                <a:tc gridSpan="8">
                  <a:txBody>
                    <a:bodyPr/>
                    <a:lstStyle/>
                    <a:p>
                      <a:pPr marL="342900" lvl="0" indent="-342900" algn="justLow" rtl="1">
                        <a:lnSpc>
                          <a:spcPct val="80000"/>
                        </a:lnSpc>
                        <a:spcAft>
                          <a:spcPts val="0"/>
                        </a:spcAft>
                        <a:buFont typeface="Wingdings" panose="05000000000000000000" pitchFamily="2" charset="2"/>
                        <a:buChar char=""/>
                      </a:pPr>
                      <a:r>
                        <a:rPr lang="fa-IR" sz="1200" dirty="0">
                          <a:effectLst/>
                          <a:cs typeface="B Koodak" panose="00000700000000000000" pitchFamily="2" charset="-78"/>
                        </a:rPr>
                        <a:t>راهبرد: ارتقاء ارزش افزوده فرآيندهاي توليدي محدوده با ايجاد خوشه هاي صنعتي کوچک محلی و خانگی</a:t>
                      </a:r>
                      <a:endParaRPr lang="en-US" sz="1200" dirty="0">
                        <a:effectLst/>
                        <a:cs typeface="B Koodak" panose="00000700000000000000" pitchFamily="2" charset="-78"/>
                      </a:endParaRPr>
                    </a:p>
                    <a:p>
                      <a:pPr marL="342900" lvl="0" indent="-342900" algn="justLow" rtl="1">
                        <a:lnSpc>
                          <a:spcPct val="80000"/>
                        </a:lnSpc>
                        <a:spcAft>
                          <a:spcPts val="0"/>
                        </a:spcAft>
                        <a:buFont typeface="Wingdings" panose="05000000000000000000" pitchFamily="2" charset="2"/>
                        <a:buChar char=""/>
                      </a:pPr>
                      <a:r>
                        <a:rPr lang="fa-IR" sz="1200" dirty="0">
                          <a:effectLst/>
                          <a:cs typeface="B Koodak" panose="00000700000000000000" pitchFamily="2" charset="-78"/>
                        </a:rPr>
                        <a:t>برنامه اقدام ( پیشران ): ایجاد کارگاه های کوچک خانگی با محوریت زنان ( با هدف اشتغال زنان در کسب و کارهای خرد محلی)</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11696731"/>
                  </a:ext>
                </a:extLst>
              </a:tr>
              <a:tr h="485031">
                <a:tc>
                  <a:txBody>
                    <a:bodyPr/>
                    <a:lstStyle/>
                    <a:p>
                      <a:pPr algn="ctr" rtl="1">
                        <a:lnSpc>
                          <a:spcPct val="115000"/>
                        </a:lnSpc>
                        <a:spcAft>
                          <a:spcPts val="0"/>
                        </a:spcAft>
                      </a:pPr>
                      <a:r>
                        <a:rPr lang="fa-IR" sz="1200">
                          <a:effectLst/>
                          <a:cs typeface="B Koodak" panose="00000700000000000000" pitchFamily="2" charset="-78"/>
                        </a:rPr>
                        <a:t>12</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justLow" rtl="1">
                        <a:lnSpc>
                          <a:spcPct val="115000"/>
                        </a:lnSpc>
                        <a:spcAft>
                          <a:spcPts val="0"/>
                        </a:spcAft>
                      </a:pPr>
                      <a:r>
                        <a:rPr lang="fa-IR" sz="1200">
                          <a:effectLst/>
                          <a:cs typeface="B Koodak" panose="00000700000000000000" pitchFamily="2" charset="-78"/>
                        </a:rPr>
                        <a:t>ایجاد کارگاه تولید البسه ( خیاطی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a:effectLst/>
                          <a:cs typeface="B Koodak" panose="00000700000000000000" pitchFamily="2" charset="-78"/>
                        </a:rPr>
                        <a:t>5000</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a:effectLst/>
                          <a:cs typeface="B Koodak" panose="00000700000000000000" pitchFamily="2" charset="-78"/>
                        </a:rPr>
                        <a:t>20</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a:effectLst/>
                          <a:cs typeface="B Koodak" panose="00000700000000000000" pitchFamily="2" charset="-78"/>
                        </a:rPr>
                        <a:t>کبودگنبد، ویر، اولنگ، ترکانده، حسین آباد</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dirty="0" smtClean="0">
                          <a:effectLst/>
                          <a:cs typeface="B Koodak" panose="00000700000000000000" pitchFamily="2" charset="-78"/>
                        </a:rPr>
                        <a:t>صنعت</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a:effectLst/>
                          <a:cs typeface="B Koodak" panose="00000700000000000000" pitchFamily="2" charset="-78"/>
                        </a:rPr>
                        <a:t>الویت دوم</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dirty="0">
                          <a:effectLst/>
                          <a:cs typeface="B Koodak" panose="00000700000000000000" pitchFamily="2" charset="-78"/>
                        </a:rPr>
                        <a:t>سازمان صنعت معدن و تجارت</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extLst>
                  <a:ext uri="{0D108BD9-81ED-4DB2-BD59-A6C34878D82A}">
                    <a16:rowId xmlns:a16="http://schemas.microsoft.com/office/drawing/2014/main" val="310583350"/>
                  </a:ext>
                </a:extLst>
              </a:tr>
              <a:tr h="874591">
                <a:tc>
                  <a:txBody>
                    <a:bodyPr/>
                    <a:lstStyle/>
                    <a:p>
                      <a:pPr algn="ctr" rtl="1">
                        <a:lnSpc>
                          <a:spcPct val="115000"/>
                        </a:lnSpc>
                        <a:spcAft>
                          <a:spcPts val="0"/>
                        </a:spcAft>
                      </a:pPr>
                      <a:r>
                        <a:rPr lang="fa-IR" sz="1200">
                          <a:effectLst/>
                          <a:cs typeface="B Koodak" panose="00000700000000000000" pitchFamily="2" charset="-78"/>
                        </a:rPr>
                        <a:t>13</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justLow" rtl="1">
                        <a:lnSpc>
                          <a:spcPct val="115000"/>
                        </a:lnSpc>
                        <a:spcAft>
                          <a:spcPts val="0"/>
                        </a:spcAft>
                      </a:pPr>
                      <a:r>
                        <a:rPr lang="fa-IR" sz="1200">
                          <a:effectLst/>
                          <a:cs typeface="B Koodak" panose="00000700000000000000" pitchFamily="2" charset="-78"/>
                        </a:rPr>
                        <a:t>ایجاد کارگاه تولید محصولات لبنی ( پنیر سنتی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a:effectLst/>
                          <a:cs typeface="B Koodak" panose="00000700000000000000" pitchFamily="2" charset="-78"/>
                        </a:rPr>
                        <a:t>1000</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a:effectLst/>
                          <a:cs typeface="B Koodak" panose="00000700000000000000" pitchFamily="2" charset="-78"/>
                        </a:rPr>
                        <a:t>2</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a:effectLst/>
                          <a:cs typeface="B Koodak" panose="00000700000000000000" pitchFamily="2" charset="-78"/>
                        </a:rPr>
                        <a:t>ویر، سنبل آباد، بویین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dirty="0" smtClean="0">
                          <a:effectLst/>
                          <a:cs typeface="B Koodak" panose="00000700000000000000" pitchFamily="2" charset="-78"/>
                        </a:rPr>
                        <a:t>صنایع </a:t>
                      </a:r>
                      <a:r>
                        <a:rPr lang="fa-IR" sz="1200" dirty="0">
                          <a:effectLst/>
                          <a:cs typeface="B Koodak" panose="00000700000000000000" pitchFamily="2" charset="-78"/>
                        </a:rPr>
                        <a:t>تبدیلی و </a:t>
                      </a:r>
                      <a:r>
                        <a:rPr lang="fa-IR" sz="1200" dirty="0" smtClean="0">
                          <a:effectLst/>
                          <a:cs typeface="B Koodak" panose="00000700000000000000" pitchFamily="2" charset="-78"/>
                        </a:rPr>
                        <a:t>تکمیلی</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dirty="0">
                          <a:effectLst/>
                          <a:cs typeface="B Koodak" panose="00000700000000000000" pitchFamily="2" charset="-78"/>
                        </a:rPr>
                        <a:t>الویت دوم</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dirty="0" smtClean="0">
                          <a:effectLst/>
                          <a:cs typeface="B Koodak" panose="00000700000000000000" pitchFamily="2" charset="-78"/>
                        </a:rPr>
                        <a:t>سازمان جهادکشاورزی</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extLst>
                  <a:ext uri="{0D108BD9-81ED-4DB2-BD59-A6C34878D82A}">
                    <a16:rowId xmlns:a16="http://schemas.microsoft.com/office/drawing/2014/main" val="3748114349"/>
                  </a:ext>
                </a:extLst>
              </a:tr>
              <a:tr h="524755">
                <a:tc>
                  <a:txBody>
                    <a:bodyPr/>
                    <a:lstStyle/>
                    <a:p>
                      <a:pPr algn="ctr" rtl="1">
                        <a:lnSpc>
                          <a:spcPct val="115000"/>
                        </a:lnSpc>
                        <a:spcAft>
                          <a:spcPts val="0"/>
                        </a:spcAft>
                      </a:pPr>
                      <a:r>
                        <a:rPr lang="fa-IR" sz="1200">
                          <a:effectLst/>
                          <a:cs typeface="B Koodak" panose="00000700000000000000" pitchFamily="2" charset="-78"/>
                        </a:rPr>
                        <a:t>14</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justLow" rtl="1">
                        <a:lnSpc>
                          <a:spcPct val="115000"/>
                        </a:lnSpc>
                        <a:spcAft>
                          <a:spcPts val="0"/>
                        </a:spcAft>
                      </a:pPr>
                      <a:r>
                        <a:rPr lang="fa-IR" sz="1200">
                          <a:effectLst/>
                          <a:cs typeface="B Koodak" panose="00000700000000000000" pitchFamily="2" charset="-78"/>
                        </a:rPr>
                        <a:t>ایجاد بنگاه های  جمع آوري شير واحدهای دامداری خانگی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ar-SA" sz="1200">
                          <a:effectLst/>
                          <a:cs typeface="B Koodak" panose="00000700000000000000" pitchFamily="2" charset="-78"/>
                        </a:rPr>
                        <a:t>8000</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a:effectLst/>
                          <a:cs typeface="B Koodak" panose="00000700000000000000" pitchFamily="2" charset="-78"/>
                        </a:rPr>
                        <a:t>12</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a:effectLst/>
                          <a:cs typeface="B Koodak" panose="00000700000000000000" pitchFamily="2" charset="-78"/>
                        </a:rPr>
                        <a:t>بوییین ، ویر</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a:effectLst/>
                          <a:cs typeface="B Koodak" panose="00000700000000000000" pitchFamily="2" charset="-78"/>
                        </a:rPr>
                        <a:t>کشاورزی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a:effectLst/>
                          <a:cs typeface="B Koodak" panose="00000700000000000000" pitchFamily="2" charset="-78"/>
                        </a:rPr>
                        <a:t>الویت اول</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a:effectLst/>
                          <a:cs typeface="B Koodak" panose="00000700000000000000" pitchFamily="2" charset="-78"/>
                        </a:rPr>
                        <a:t>سازمان جهادکشاورزی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extLst>
                  <a:ext uri="{0D108BD9-81ED-4DB2-BD59-A6C34878D82A}">
                    <a16:rowId xmlns:a16="http://schemas.microsoft.com/office/drawing/2014/main" val="1485704162"/>
                  </a:ext>
                </a:extLst>
              </a:tr>
              <a:tr h="1019343">
                <a:tc>
                  <a:txBody>
                    <a:bodyPr/>
                    <a:lstStyle/>
                    <a:p>
                      <a:pPr algn="ctr" rtl="1">
                        <a:lnSpc>
                          <a:spcPct val="115000"/>
                        </a:lnSpc>
                        <a:spcAft>
                          <a:spcPts val="0"/>
                        </a:spcAft>
                      </a:pPr>
                      <a:r>
                        <a:rPr lang="fa-IR" sz="1200">
                          <a:effectLst/>
                          <a:cs typeface="B Koodak" panose="00000700000000000000" pitchFamily="2" charset="-78"/>
                        </a:rPr>
                        <a:t>15</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justLow" rtl="1">
                        <a:lnSpc>
                          <a:spcPct val="115000"/>
                        </a:lnSpc>
                        <a:spcAft>
                          <a:spcPts val="0"/>
                        </a:spcAft>
                      </a:pPr>
                      <a:r>
                        <a:rPr lang="fa-IR" sz="1200" dirty="0">
                          <a:effectLst/>
                          <a:cs typeface="B Koodak" panose="00000700000000000000" pitchFamily="2" charset="-78"/>
                        </a:rPr>
                        <a:t>ایجاد کارگاه های خانگی بسته بندی و فرآوری گیاهان دارویی</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a:effectLst/>
                          <a:cs typeface="B Koodak" panose="00000700000000000000" pitchFamily="2" charset="-78"/>
                        </a:rPr>
                        <a:t>900</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a:effectLst/>
                          <a:cs typeface="B Koodak" panose="00000700000000000000" pitchFamily="2" charset="-78"/>
                        </a:rPr>
                        <a:t>12</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dirty="0" smtClean="0">
                          <a:effectLst/>
                          <a:cs typeface="B Koodak" panose="00000700000000000000" pitchFamily="2" charset="-78"/>
                        </a:rPr>
                        <a:t>والایش، بویین</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a:effectLst/>
                          <a:cs typeface="B Koodak" panose="00000700000000000000" pitchFamily="2" charset="-78"/>
                        </a:rPr>
                        <a:t>کشاورزی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a:effectLst/>
                          <a:cs typeface="B Koodak" panose="00000700000000000000" pitchFamily="2" charset="-78"/>
                        </a:rPr>
                        <a:t>الویت دوم</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dirty="0">
                          <a:effectLst/>
                          <a:cs typeface="B Koodak" panose="00000700000000000000" pitchFamily="2" charset="-78"/>
                        </a:rPr>
                        <a:t>سازمان </a:t>
                      </a:r>
                      <a:r>
                        <a:rPr lang="fa-IR" sz="1200" dirty="0" smtClean="0">
                          <a:effectLst/>
                          <a:cs typeface="B Koodak" panose="00000700000000000000" pitchFamily="2" charset="-78"/>
                        </a:rPr>
                        <a:t>جهادکشاورزی-شبکه بهداشت و درمان</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extLst>
                  <a:ext uri="{0D108BD9-81ED-4DB2-BD59-A6C34878D82A}">
                    <a16:rowId xmlns:a16="http://schemas.microsoft.com/office/drawing/2014/main" val="2591596933"/>
                  </a:ext>
                </a:extLst>
              </a:tr>
              <a:tr h="844382">
                <a:tc>
                  <a:txBody>
                    <a:bodyPr/>
                    <a:lstStyle/>
                    <a:p>
                      <a:pPr algn="ctr" rtl="1">
                        <a:lnSpc>
                          <a:spcPct val="115000"/>
                        </a:lnSpc>
                        <a:spcAft>
                          <a:spcPts val="0"/>
                        </a:spcAft>
                      </a:pPr>
                      <a:r>
                        <a:rPr lang="fa-IR" sz="1200">
                          <a:effectLst/>
                          <a:cs typeface="B Koodak" panose="00000700000000000000" pitchFamily="2" charset="-78"/>
                        </a:rPr>
                        <a:t>16</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justLow" rtl="1">
                        <a:lnSpc>
                          <a:spcPct val="115000"/>
                        </a:lnSpc>
                        <a:spcAft>
                          <a:spcPts val="0"/>
                        </a:spcAft>
                      </a:pPr>
                      <a:r>
                        <a:rPr lang="fa-IR" sz="1200" dirty="0">
                          <a:effectLst/>
                          <a:cs typeface="B Koodak" panose="00000700000000000000" pitchFamily="2" charset="-78"/>
                        </a:rPr>
                        <a:t>ايجاد واحدهاي کوچک صنايع تبديلي و تكميلي در زمينه فرآوري سیب زمینی ( چیپس و سایر فرآورده ها )</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a:effectLst/>
                          <a:cs typeface="B Koodak" panose="00000700000000000000" pitchFamily="2" charset="-78"/>
                        </a:rPr>
                        <a:t>1000</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dirty="0">
                          <a:effectLst/>
                          <a:cs typeface="B Koodak" panose="00000700000000000000" pitchFamily="2" charset="-78"/>
                        </a:rPr>
                        <a:t>3</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dirty="0">
                          <a:effectLst/>
                          <a:cs typeface="B Koodak" panose="00000700000000000000" pitchFamily="2" charset="-78"/>
                        </a:rPr>
                        <a:t>ویر</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dirty="0">
                          <a:effectLst/>
                          <a:cs typeface="B Koodak" panose="00000700000000000000" pitchFamily="2" charset="-78"/>
                        </a:rPr>
                        <a:t>صنعت ( با الویت صنایع تبدیلی و تکمیلی) و معدن</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dirty="0">
                          <a:effectLst/>
                          <a:cs typeface="B Koodak" panose="00000700000000000000" pitchFamily="2" charset="-78"/>
                        </a:rPr>
                        <a:t>الویت دوم</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dirty="0">
                          <a:effectLst/>
                          <a:cs typeface="B Koodak" panose="00000700000000000000" pitchFamily="2" charset="-78"/>
                        </a:rPr>
                        <a:t>سازمان صنعت معدن و تجارت</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extLst>
                  <a:ext uri="{0D108BD9-81ED-4DB2-BD59-A6C34878D82A}">
                    <a16:rowId xmlns:a16="http://schemas.microsoft.com/office/drawing/2014/main" val="3188040826"/>
                  </a:ext>
                </a:extLst>
              </a:tr>
              <a:tr h="874591">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B Koodak" panose="00000700000000000000" pitchFamily="2" charset="-78"/>
                        </a:rPr>
                        <a:t>17</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justLow" rtl="1">
                        <a:lnSpc>
                          <a:spcPct val="115000"/>
                        </a:lnSpc>
                        <a:spcAft>
                          <a:spcPts val="0"/>
                        </a:spcAft>
                      </a:pPr>
                      <a:r>
                        <a:rPr lang="fa-IR" sz="1200" dirty="0" smtClean="0">
                          <a:effectLst/>
                          <a:latin typeface="Calibri" panose="020F0502020204030204" pitchFamily="34" charset="0"/>
                          <a:ea typeface="Calibri" panose="020F0502020204030204" pitchFamily="34" charset="0"/>
                          <a:cs typeface="B Koodak" panose="00000700000000000000" pitchFamily="2" charset="-78"/>
                        </a:rPr>
                        <a:t>ایجاد کارگاه رنگرزی پشم</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marL="0" algn="ctr" defTabSz="914400" rtl="1" eaLnBrk="1" latinLnBrk="0" hangingPunct="1">
                        <a:lnSpc>
                          <a:spcPct val="115000"/>
                        </a:lnSpc>
                        <a:spcAft>
                          <a:spcPts val="0"/>
                        </a:spcAft>
                      </a:pPr>
                      <a:r>
                        <a:rPr lang="fa-IR" sz="1200" kern="1200" dirty="0">
                          <a:solidFill>
                            <a:schemeClr val="dk1"/>
                          </a:solidFill>
                          <a:effectLst/>
                          <a:latin typeface="+mn-lt"/>
                          <a:ea typeface="+mn-ea"/>
                          <a:cs typeface="B Koodak" panose="00000700000000000000" pitchFamily="2" charset="-78"/>
                        </a:rPr>
                        <a:t>ترکانده، ویر، بویین</a:t>
                      </a:r>
                      <a:endParaRPr lang="en-US" sz="12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200" kern="1200" dirty="0">
                          <a:solidFill>
                            <a:schemeClr val="dk1"/>
                          </a:solidFill>
                          <a:effectLst/>
                          <a:latin typeface="+mn-lt"/>
                          <a:ea typeface="+mn-ea"/>
                          <a:cs typeface="B Koodak" panose="00000700000000000000" pitchFamily="2" charset="-78"/>
                        </a:rPr>
                        <a:t>کلان / بخش</a:t>
                      </a:r>
                      <a:endParaRPr lang="en-US" sz="12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200" kern="1200" dirty="0">
                          <a:solidFill>
                            <a:schemeClr val="dk1"/>
                          </a:solidFill>
                          <a:effectLst/>
                          <a:latin typeface="+mn-lt"/>
                          <a:ea typeface="+mn-ea"/>
                          <a:cs typeface="B Koodak" panose="00000700000000000000" pitchFamily="2" charset="-78"/>
                        </a:rPr>
                        <a:t>الویت اول</a:t>
                      </a:r>
                      <a:endParaRPr lang="en-US" sz="12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200" kern="1200" dirty="0">
                          <a:solidFill>
                            <a:schemeClr val="dk1"/>
                          </a:solidFill>
                          <a:effectLst/>
                          <a:latin typeface="+mn-lt"/>
                          <a:ea typeface="+mn-ea"/>
                          <a:cs typeface="B Koodak" panose="00000700000000000000" pitchFamily="2" charset="-78"/>
                        </a:rPr>
                        <a:t>سازمان جهادکشاورزی</a:t>
                      </a:r>
                      <a:endParaRPr lang="en-US" sz="1200" kern="1200" dirty="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2737709601"/>
                  </a:ext>
                </a:extLst>
              </a:tr>
            </a:tbl>
          </a:graphicData>
        </a:graphic>
      </p:graphicFrame>
    </p:spTree>
    <p:extLst>
      <p:ext uri="{BB962C8B-B14F-4D97-AF65-F5344CB8AC3E}">
        <p14:creationId xmlns:p14="http://schemas.microsoft.com/office/powerpoint/2010/main" val="3764573920"/>
      </p:ext>
    </p:extLst>
  </p:cSld>
  <p:clrMapOvr>
    <a:masterClrMapping/>
  </p:clrMapOvr>
  <p:transition spd="slow">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1-12- منظومه مرکزی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3875555597"/>
              </p:ext>
            </p:extLst>
          </p:nvPr>
        </p:nvGraphicFramePr>
        <p:xfrm>
          <a:off x="228601" y="1029612"/>
          <a:ext cx="8723859" cy="3673094"/>
        </p:xfrm>
        <a:graphic>
          <a:graphicData uri="http://schemas.openxmlformats.org/drawingml/2006/table">
            <a:tbl>
              <a:tblPr rtl="1" firstRow="1" firstCol="1" bandRow="1">
                <a:tableStyleId>{00A15C55-8517-42AA-B614-E9B94910E393}</a:tableStyleId>
              </a:tblPr>
              <a:tblGrid>
                <a:gridCol w="452048">
                  <a:extLst>
                    <a:ext uri="{9D8B030D-6E8A-4147-A177-3AD203B41FA5}">
                      <a16:colId xmlns:a16="http://schemas.microsoft.com/office/drawing/2014/main" val="3457638094"/>
                    </a:ext>
                  </a:extLst>
                </a:gridCol>
                <a:gridCol w="1796950">
                  <a:extLst>
                    <a:ext uri="{9D8B030D-6E8A-4147-A177-3AD203B41FA5}">
                      <a16:colId xmlns:a16="http://schemas.microsoft.com/office/drawing/2014/main" val="1214730593"/>
                    </a:ext>
                  </a:extLst>
                </a:gridCol>
                <a:gridCol w="667950">
                  <a:extLst>
                    <a:ext uri="{9D8B030D-6E8A-4147-A177-3AD203B41FA5}">
                      <a16:colId xmlns:a16="http://schemas.microsoft.com/office/drawing/2014/main" val="856137538"/>
                    </a:ext>
                  </a:extLst>
                </a:gridCol>
                <a:gridCol w="580240">
                  <a:extLst>
                    <a:ext uri="{9D8B030D-6E8A-4147-A177-3AD203B41FA5}">
                      <a16:colId xmlns:a16="http://schemas.microsoft.com/office/drawing/2014/main" val="1602055215"/>
                    </a:ext>
                  </a:extLst>
                </a:gridCol>
                <a:gridCol w="1961125">
                  <a:extLst>
                    <a:ext uri="{9D8B030D-6E8A-4147-A177-3AD203B41FA5}">
                      <a16:colId xmlns:a16="http://schemas.microsoft.com/office/drawing/2014/main" val="1206939865"/>
                    </a:ext>
                  </a:extLst>
                </a:gridCol>
                <a:gridCol w="1205464">
                  <a:extLst>
                    <a:ext uri="{9D8B030D-6E8A-4147-A177-3AD203B41FA5}">
                      <a16:colId xmlns:a16="http://schemas.microsoft.com/office/drawing/2014/main" val="3767000653"/>
                    </a:ext>
                  </a:extLst>
                </a:gridCol>
                <a:gridCol w="800644">
                  <a:extLst>
                    <a:ext uri="{9D8B030D-6E8A-4147-A177-3AD203B41FA5}">
                      <a16:colId xmlns:a16="http://schemas.microsoft.com/office/drawing/2014/main" val="1287439117"/>
                    </a:ext>
                  </a:extLst>
                </a:gridCol>
                <a:gridCol w="1259438">
                  <a:extLst>
                    <a:ext uri="{9D8B030D-6E8A-4147-A177-3AD203B41FA5}">
                      <a16:colId xmlns:a16="http://schemas.microsoft.com/office/drawing/2014/main" val="1028921546"/>
                    </a:ext>
                  </a:extLst>
                </a:gridCol>
              </a:tblGrid>
              <a:tr h="792734">
                <a:tc>
                  <a:txBody>
                    <a:bodyPr/>
                    <a:lstStyle/>
                    <a:p>
                      <a:pPr algn="ctr" rtl="1">
                        <a:lnSpc>
                          <a:spcPct val="90000"/>
                        </a:lnSpc>
                        <a:spcAft>
                          <a:spcPts val="0"/>
                        </a:spcAft>
                      </a:pPr>
                      <a:r>
                        <a:rPr lang="fa-IR" sz="1100" dirty="0">
                          <a:effectLst/>
                          <a:cs typeface="B Koodak" panose="00000700000000000000" pitchFamily="2" charset="-78"/>
                        </a:rPr>
                        <a:t>ردیف</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100">
                          <a:effectLst/>
                          <a:cs typeface="B Koodak" panose="00000700000000000000" pitchFamily="2" charset="-78"/>
                        </a:rPr>
                        <a:t>عنوان طرح</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100">
                          <a:effectLst/>
                          <a:cs typeface="B Koodak" panose="00000700000000000000" pitchFamily="2" charset="-78"/>
                        </a:rPr>
                        <a:t>اعتبار مورد نیاز</a:t>
                      </a:r>
                      <a:endParaRPr lang="en-US" sz="1400">
                        <a:effectLst/>
                        <a:cs typeface="B Koodak" panose="00000700000000000000" pitchFamily="2" charset="-78"/>
                      </a:endParaRPr>
                    </a:p>
                    <a:p>
                      <a:pPr algn="ctr" rtl="1">
                        <a:lnSpc>
                          <a:spcPct val="90000"/>
                        </a:lnSpc>
                        <a:spcAft>
                          <a:spcPts val="0"/>
                        </a:spcAft>
                      </a:pPr>
                      <a:r>
                        <a:rPr lang="fa-IR" sz="1100">
                          <a:effectLst/>
                          <a:cs typeface="B Koodak" panose="00000700000000000000" pitchFamily="2" charset="-78"/>
                        </a:rPr>
                        <a:t>میلیون ریال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100">
                          <a:effectLst/>
                          <a:cs typeface="B Koodak" panose="00000700000000000000" pitchFamily="2" charset="-78"/>
                        </a:rPr>
                        <a:t>میزان</a:t>
                      </a:r>
                      <a:endParaRPr lang="en-US" sz="1400">
                        <a:effectLst/>
                        <a:cs typeface="B Koodak" panose="00000700000000000000" pitchFamily="2" charset="-78"/>
                      </a:endParaRPr>
                    </a:p>
                    <a:p>
                      <a:pPr algn="ctr" rtl="1">
                        <a:lnSpc>
                          <a:spcPct val="90000"/>
                        </a:lnSpc>
                        <a:spcAft>
                          <a:spcPts val="0"/>
                        </a:spcAft>
                      </a:pPr>
                      <a:r>
                        <a:rPr lang="fa-IR" sz="1100">
                          <a:effectLst/>
                          <a:cs typeface="B Koodak" panose="00000700000000000000" pitchFamily="2" charset="-78"/>
                        </a:rPr>
                        <a:t>اشتغال نفر</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100" dirty="0">
                          <a:effectLst/>
                          <a:cs typeface="B Koodak" panose="00000700000000000000" pitchFamily="2" charset="-78"/>
                        </a:rPr>
                        <a:t>محل اجرا</a:t>
                      </a:r>
                      <a:endParaRPr lang="en-US" sz="1400" dirty="0">
                        <a:effectLst/>
                        <a:cs typeface="B Koodak" panose="00000700000000000000" pitchFamily="2" charset="-78"/>
                      </a:endParaRPr>
                    </a:p>
                    <a:p>
                      <a:pPr algn="ctr" rtl="1">
                        <a:lnSpc>
                          <a:spcPct val="90000"/>
                        </a:lnSpc>
                        <a:spcAft>
                          <a:spcPts val="0"/>
                        </a:spcAft>
                      </a:pPr>
                      <a:r>
                        <a:rPr lang="fa-IR" sz="1100" dirty="0">
                          <a:effectLst/>
                          <a:cs typeface="B Koodak" panose="00000700000000000000" pitchFamily="2" charset="-78"/>
                        </a:rPr>
                        <a:t>نام روستا</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100" dirty="0">
                          <a:effectLst/>
                          <a:cs typeface="B Koodak" panose="00000700000000000000" pitchFamily="2" charset="-78"/>
                        </a:rPr>
                        <a:t>کد موضوعی طرح 2</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100" dirty="0">
                          <a:effectLst/>
                          <a:cs typeface="B Koodak" panose="00000700000000000000" pitchFamily="2" charset="-78"/>
                        </a:rPr>
                        <a:t>الویت طرح در سطح بخش 4</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100">
                          <a:effectLst/>
                          <a:cs typeface="B Koodak" panose="00000700000000000000" pitchFamily="2" charset="-78"/>
                        </a:rPr>
                        <a:t>کد دستگاه اجرائی مرتبط 5</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1586525075"/>
                  </a:ext>
                </a:extLst>
              </a:tr>
              <a:tr h="368985">
                <a:tc gridSpan="8">
                  <a:txBody>
                    <a:bodyPr/>
                    <a:lstStyle/>
                    <a:p>
                      <a:pPr marL="342900" lvl="0" indent="-342900" algn="justLow" rtl="1">
                        <a:lnSpc>
                          <a:spcPct val="90000"/>
                        </a:lnSpc>
                        <a:spcAft>
                          <a:spcPts val="0"/>
                        </a:spcAft>
                        <a:buFont typeface="Wingdings" panose="05000000000000000000" pitchFamily="2" charset="2"/>
                        <a:buChar char=""/>
                      </a:pPr>
                      <a:r>
                        <a:rPr lang="fa-IR" sz="1400" dirty="0">
                          <a:effectLst/>
                          <a:cs typeface="B Koodak" panose="00000700000000000000" pitchFamily="2" charset="-78"/>
                        </a:rPr>
                        <a:t>راهبرد: توسعه زنجیره دامپروری صنعتی و دامداری روستایی مدرن</a:t>
                      </a:r>
                      <a:endParaRPr lang="en-US" sz="1400" dirty="0">
                        <a:effectLst/>
                        <a:cs typeface="B Koodak" panose="00000700000000000000" pitchFamily="2" charset="-78"/>
                      </a:endParaRPr>
                    </a:p>
                    <a:p>
                      <a:pPr marL="342900" lvl="0" indent="-342900" algn="justLow" rtl="1">
                        <a:lnSpc>
                          <a:spcPct val="90000"/>
                        </a:lnSpc>
                        <a:spcAft>
                          <a:spcPts val="0"/>
                        </a:spcAft>
                        <a:buFont typeface="Wingdings" panose="05000000000000000000" pitchFamily="2" charset="2"/>
                        <a:buChar char=""/>
                      </a:pPr>
                      <a:r>
                        <a:rPr lang="fa-IR" sz="1400" dirty="0">
                          <a:effectLst/>
                          <a:cs typeface="B Koodak" panose="00000700000000000000" pitchFamily="2" charset="-78"/>
                        </a:rPr>
                        <a:t>برنامه اقدام ( پیشران ): ایجاد و مدرن سازی واحدهای دامداری روستایی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9346769"/>
                  </a:ext>
                </a:extLst>
              </a:tr>
              <a:tr h="368985">
                <a:tc>
                  <a:txBody>
                    <a:bodyPr/>
                    <a:lstStyle/>
                    <a:p>
                      <a:pPr algn="ctr" rtl="1">
                        <a:lnSpc>
                          <a:spcPct val="90000"/>
                        </a:lnSpc>
                        <a:spcAft>
                          <a:spcPts val="0"/>
                        </a:spcAft>
                      </a:pPr>
                      <a:r>
                        <a:rPr lang="fa-IR" sz="1400" dirty="0" smtClean="0">
                          <a:effectLst/>
                          <a:cs typeface="B Koodak" panose="00000700000000000000" pitchFamily="2" charset="-78"/>
                        </a:rPr>
                        <a:t>18</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90000"/>
                        </a:lnSpc>
                        <a:spcAft>
                          <a:spcPts val="0"/>
                        </a:spcAft>
                      </a:pPr>
                      <a:r>
                        <a:rPr lang="fa-IR" sz="1400">
                          <a:effectLst/>
                          <a:cs typeface="B Koodak" panose="00000700000000000000" pitchFamily="2" charset="-78"/>
                        </a:rPr>
                        <a:t>اصلاح نژاد دام سبک ( رمانوف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400">
                          <a:effectLst/>
                          <a:cs typeface="B Koodak" panose="00000700000000000000" pitchFamily="2" charset="-78"/>
                        </a:rPr>
                        <a:t>20000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400">
                          <a:effectLst/>
                          <a:cs typeface="B Koodak" panose="00000700000000000000" pitchFamily="2" charset="-78"/>
                        </a:rPr>
                        <a:t>50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400">
                          <a:effectLst/>
                          <a:cs typeface="B Koodak" panose="00000700000000000000" pitchFamily="2" charset="-78"/>
                        </a:rPr>
                        <a:t>تمامی روستاهای با بیش از 20 خانوار</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400">
                          <a:effectLst/>
                          <a:cs typeface="B Koodak" panose="00000700000000000000" pitchFamily="2" charset="-78"/>
                        </a:rPr>
                        <a:t>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400">
                          <a:effectLst/>
                          <a:cs typeface="B Koodak" panose="00000700000000000000" pitchFamily="2" charset="-78"/>
                        </a:rPr>
                        <a:t>الویت دوم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400">
                          <a:effectLst/>
                          <a:cs typeface="B Koodak" panose="00000700000000000000" pitchFamily="2" charset="-78"/>
                        </a:rPr>
                        <a:t>سازمان جهادکشاورزی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259893492"/>
                  </a:ext>
                </a:extLst>
              </a:tr>
              <a:tr h="553477">
                <a:tc>
                  <a:txBody>
                    <a:bodyPr/>
                    <a:lstStyle/>
                    <a:p>
                      <a:pPr algn="ctr" rtl="1">
                        <a:lnSpc>
                          <a:spcPct val="90000"/>
                        </a:lnSpc>
                        <a:spcAft>
                          <a:spcPts val="0"/>
                        </a:spcAft>
                      </a:pPr>
                      <a:r>
                        <a:rPr lang="fa-IR" sz="1400" dirty="0">
                          <a:effectLst/>
                          <a:cs typeface="B Koodak" panose="00000700000000000000" pitchFamily="2" charset="-78"/>
                        </a:rPr>
                        <a:t>19</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90000"/>
                        </a:lnSpc>
                        <a:spcAft>
                          <a:spcPts val="0"/>
                        </a:spcAft>
                      </a:pPr>
                      <a:r>
                        <a:rPr lang="fa-IR" sz="1400">
                          <a:effectLst/>
                          <a:cs typeface="B Koodak" panose="00000700000000000000" pitchFamily="2" charset="-78"/>
                        </a:rPr>
                        <a:t>ساماندهی و  مدرن سازی واحدهای دامداری روستایی در مقیاس خانگی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400">
                          <a:effectLst/>
                          <a:cs typeface="B Koodak" panose="00000700000000000000" pitchFamily="2" charset="-78"/>
                        </a:rPr>
                        <a:t>5000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400">
                          <a:effectLst/>
                          <a:cs typeface="B Koodak" panose="00000700000000000000" pitchFamily="2" charset="-78"/>
                        </a:rPr>
                        <a:t>15</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400">
                          <a:effectLst/>
                          <a:cs typeface="B Koodak" panose="00000700000000000000" pitchFamily="2" charset="-78"/>
                        </a:rPr>
                        <a:t>تمامی روستاهای با بیش از 20 خانوار</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400">
                          <a:effectLst/>
                          <a:cs typeface="B Koodak" panose="00000700000000000000" pitchFamily="2" charset="-78"/>
                        </a:rPr>
                        <a:t>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400">
                          <a:effectLst/>
                          <a:cs typeface="B Koodak" panose="00000700000000000000" pitchFamily="2" charset="-78"/>
                        </a:rPr>
                        <a:t>الویت دوم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400">
                          <a:effectLst/>
                          <a:cs typeface="B Koodak" panose="00000700000000000000" pitchFamily="2" charset="-78"/>
                        </a:rPr>
                        <a:t>سازمان جهادکشاورزی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2929989731"/>
                  </a:ext>
                </a:extLst>
              </a:tr>
              <a:tr h="368985">
                <a:tc gridSpan="8">
                  <a:txBody>
                    <a:bodyPr/>
                    <a:lstStyle/>
                    <a:p>
                      <a:pPr marL="342900" lvl="0" indent="-342900" algn="justLow" rtl="1">
                        <a:lnSpc>
                          <a:spcPct val="90000"/>
                        </a:lnSpc>
                        <a:spcAft>
                          <a:spcPts val="0"/>
                        </a:spcAft>
                        <a:buFont typeface="Wingdings" panose="05000000000000000000" pitchFamily="2" charset="2"/>
                        <a:buChar char=""/>
                      </a:pPr>
                      <a:r>
                        <a:rPr lang="fa-IR" sz="1400" dirty="0">
                          <a:effectLst/>
                          <a:cs typeface="B Koodak" panose="00000700000000000000" pitchFamily="2" charset="-78"/>
                        </a:rPr>
                        <a:t>راهبرد: توانمند سازی جامعه محلی با محوریت زنان برای مشارکت فعال در توسعه پایدار روستایی</a:t>
                      </a:r>
                      <a:endParaRPr lang="en-US" sz="1400" dirty="0">
                        <a:effectLst/>
                        <a:cs typeface="B Koodak" panose="00000700000000000000" pitchFamily="2" charset="-78"/>
                      </a:endParaRPr>
                    </a:p>
                    <a:p>
                      <a:pPr marL="342900" lvl="0" indent="-342900" algn="justLow" rtl="1">
                        <a:lnSpc>
                          <a:spcPct val="90000"/>
                        </a:lnSpc>
                        <a:spcAft>
                          <a:spcPts val="0"/>
                        </a:spcAft>
                        <a:buFont typeface="Wingdings" panose="05000000000000000000" pitchFamily="2" charset="2"/>
                        <a:buChar char=""/>
                      </a:pPr>
                      <a:r>
                        <a:rPr lang="fa-IR" sz="1400" dirty="0">
                          <a:effectLst/>
                          <a:cs typeface="B Koodak" panose="00000700000000000000" pitchFamily="2" charset="-78"/>
                        </a:rPr>
                        <a:t>برنامه اقدام : ایجاد خوشه تخصصی صنایع دستی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3044563"/>
                  </a:ext>
                </a:extLst>
              </a:tr>
              <a:tr h="1106955">
                <a:tc>
                  <a:txBody>
                    <a:bodyPr/>
                    <a:lstStyle/>
                    <a:p>
                      <a:pPr algn="justLow" rtl="1">
                        <a:lnSpc>
                          <a:spcPct val="90000"/>
                        </a:lnSpc>
                        <a:spcAft>
                          <a:spcPts val="0"/>
                        </a:spcAft>
                      </a:pPr>
                      <a:r>
                        <a:rPr lang="fa-IR" sz="1400" dirty="0" smtClean="0">
                          <a:effectLst/>
                          <a:cs typeface="B Koodak" panose="00000700000000000000" pitchFamily="2" charset="-78"/>
                        </a:rPr>
                        <a:t>20</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90000"/>
                        </a:lnSpc>
                        <a:spcAft>
                          <a:spcPts val="0"/>
                        </a:spcAft>
                      </a:pPr>
                      <a:r>
                        <a:rPr lang="fa-IR" sz="1400">
                          <a:effectLst/>
                          <a:cs typeface="B Koodak" panose="00000700000000000000" pitchFamily="2" charset="-78"/>
                        </a:rPr>
                        <a:t>ایجاد و فعال سازي صنايع دستي خانگي و بومي( گلیم بافی، قالی بافی ) ( 60 واحد خانگی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400">
                          <a:effectLst/>
                          <a:cs typeface="B Koodak" panose="00000700000000000000" pitchFamily="2" charset="-78"/>
                        </a:rPr>
                        <a:t>10000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400">
                          <a:effectLst/>
                          <a:cs typeface="B Koodak" panose="00000700000000000000" pitchFamily="2" charset="-78"/>
                        </a:rPr>
                        <a:t>60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90000"/>
                        </a:lnSpc>
                        <a:spcAft>
                          <a:spcPts val="0"/>
                        </a:spcAft>
                      </a:pPr>
                      <a:r>
                        <a:rPr lang="fa-IR" sz="1400">
                          <a:effectLst/>
                          <a:cs typeface="B Koodak" panose="00000700000000000000" pitchFamily="2" charset="-78"/>
                        </a:rPr>
                        <a:t>محور سنبل آباد، والایش، حسین آباد، بویین و دوسنگان </a:t>
                      </a:r>
                      <a:endParaRPr lang="en-US" sz="1400">
                        <a:effectLst/>
                        <a:cs typeface="B Koodak" panose="00000700000000000000" pitchFamily="2" charset="-78"/>
                      </a:endParaRPr>
                    </a:p>
                    <a:p>
                      <a:pPr algn="justLow" rtl="1">
                        <a:lnSpc>
                          <a:spcPct val="90000"/>
                        </a:lnSpc>
                        <a:spcAft>
                          <a:spcPts val="0"/>
                        </a:spcAft>
                      </a:pPr>
                      <a:r>
                        <a:rPr lang="fa-IR" sz="1400">
                          <a:effectLst/>
                          <a:cs typeface="B Koodak" panose="00000700000000000000" pitchFamily="2" charset="-78"/>
                        </a:rPr>
                        <a:t>محور ویر، قیاسیه، اولنگ، ارجین، ترکانده، دربندخرابه، چشمه سار، ندیرآباد، چپ دره، طهماسب آباد</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400">
                          <a:effectLst/>
                          <a:cs typeface="B Koodak" panose="00000700000000000000" pitchFamily="2" charset="-78"/>
                        </a:rPr>
                        <a:t>صنعت</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400">
                          <a:effectLst/>
                          <a:cs typeface="B Koodak" panose="00000700000000000000" pitchFamily="2" charset="-78"/>
                        </a:rPr>
                        <a:t>اولویت دوم</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a:lnSpc>
                          <a:spcPct val="90000"/>
                        </a:lnSpc>
                        <a:spcAft>
                          <a:spcPts val="0"/>
                        </a:spcAft>
                      </a:pPr>
                      <a:r>
                        <a:rPr lang="fa-IR" sz="1400" dirty="0" smtClean="0">
                          <a:effectLst/>
                          <a:cs typeface="B Koodak" panose="00000700000000000000" pitchFamily="2" charset="-78"/>
                        </a:rPr>
                        <a:t>صنعت</a:t>
                      </a:r>
                      <a:r>
                        <a:rPr lang="fa-IR" sz="1400" dirty="0">
                          <a:effectLst/>
                          <a:cs typeface="B Koodak" panose="00000700000000000000" pitchFamily="2" charset="-78"/>
                        </a:rPr>
                        <a:t>، معدن تجارت</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708562631"/>
                  </a:ext>
                </a:extLst>
              </a:tr>
            </a:tbl>
          </a:graphicData>
        </a:graphic>
      </p:graphicFrame>
    </p:spTree>
    <p:extLst>
      <p:ext uri="{BB962C8B-B14F-4D97-AF65-F5344CB8AC3E}">
        <p14:creationId xmlns:p14="http://schemas.microsoft.com/office/powerpoint/2010/main" val="2385607466"/>
      </p:ext>
    </p:extLst>
  </p:cSld>
  <p:clrMapOvr>
    <a:masterClrMapping/>
  </p:clrMapOvr>
  <p:transition spd="slow">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1-12- منظومه مرکزی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3819893258"/>
              </p:ext>
            </p:extLst>
          </p:nvPr>
        </p:nvGraphicFramePr>
        <p:xfrm>
          <a:off x="228601" y="1029612"/>
          <a:ext cx="8723859" cy="4224165"/>
        </p:xfrm>
        <a:graphic>
          <a:graphicData uri="http://schemas.openxmlformats.org/drawingml/2006/table">
            <a:tbl>
              <a:tblPr rtl="1" firstRow="1" firstCol="1" bandRow="1">
                <a:tableStyleId>{00A15C55-8517-42AA-B614-E9B94910E393}</a:tableStyleId>
              </a:tblPr>
              <a:tblGrid>
                <a:gridCol w="452048">
                  <a:extLst>
                    <a:ext uri="{9D8B030D-6E8A-4147-A177-3AD203B41FA5}">
                      <a16:colId xmlns:a16="http://schemas.microsoft.com/office/drawing/2014/main" val="3457638094"/>
                    </a:ext>
                  </a:extLst>
                </a:gridCol>
                <a:gridCol w="1796950">
                  <a:extLst>
                    <a:ext uri="{9D8B030D-6E8A-4147-A177-3AD203B41FA5}">
                      <a16:colId xmlns:a16="http://schemas.microsoft.com/office/drawing/2014/main" val="1214730593"/>
                    </a:ext>
                  </a:extLst>
                </a:gridCol>
                <a:gridCol w="667950">
                  <a:extLst>
                    <a:ext uri="{9D8B030D-6E8A-4147-A177-3AD203B41FA5}">
                      <a16:colId xmlns:a16="http://schemas.microsoft.com/office/drawing/2014/main" val="856137538"/>
                    </a:ext>
                  </a:extLst>
                </a:gridCol>
                <a:gridCol w="580240">
                  <a:extLst>
                    <a:ext uri="{9D8B030D-6E8A-4147-A177-3AD203B41FA5}">
                      <a16:colId xmlns:a16="http://schemas.microsoft.com/office/drawing/2014/main" val="1602055215"/>
                    </a:ext>
                  </a:extLst>
                </a:gridCol>
                <a:gridCol w="1961125">
                  <a:extLst>
                    <a:ext uri="{9D8B030D-6E8A-4147-A177-3AD203B41FA5}">
                      <a16:colId xmlns:a16="http://schemas.microsoft.com/office/drawing/2014/main" val="1206939865"/>
                    </a:ext>
                  </a:extLst>
                </a:gridCol>
                <a:gridCol w="1205464">
                  <a:extLst>
                    <a:ext uri="{9D8B030D-6E8A-4147-A177-3AD203B41FA5}">
                      <a16:colId xmlns:a16="http://schemas.microsoft.com/office/drawing/2014/main" val="3767000653"/>
                    </a:ext>
                  </a:extLst>
                </a:gridCol>
                <a:gridCol w="800644">
                  <a:extLst>
                    <a:ext uri="{9D8B030D-6E8A-4147-A177-3AD203B41FA5}">
                      <a16:colId xmlns:a16="http://schemas.microsoft.com/office/drawing/2014/main" val="1287439117"/>
                    </a:ext>
                  </a:extLst>
                </a:gridCol>
                <a:gridCol w="1259438">
                  <a:extLst>
                    <a:ext uri="{9D8B030D-6E8A-4147-A177-3AD203B41FA5}">
                      <a16:colId xmlns:a16="http://schemas.microsoft.com/office/drawing/2014/main" val="1028921546"/>
                    </a:ext>
                  </a:extLst>
                </a:gridCol>
              </a:tblGrid>
              <a:tr h="792734">
                <a:tc>
                  <a:txBody>
                    <a:bodyPr/>
                    <a:lstStyle/>
                    <a:p>
                      <a:pPr algn="ctr" rtl="1">
                        <a:lnSpc>
                          <a:spcPct val="90000"/>
                        </a:lnSpc>
                        <a:spcAft>
                          <a:spcPts val="0"/>
                        </a:spcAft>
                      </a:pPr>
                      <a:r>
                        <a:rPr lang="fa-IR" sz="1100" dirty="0">
                          <a:effectLst/>
                          <a:cs typeface="B Koodak" panose="00000700000000000000" pitchFamily="2" charset="-78"/>
                        </a:rPr>
                        <a:t>ردیف</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100">
                          <a:effectLst/>
                          <a:cs typeface="B Koodak" panose="00000700000000000000" pitchFamily="2" charset="-78"/>
                        </a:rPr>
                        <a:t>عنوان طرح</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100">
                          <a:effectLst/>
                          <a:cs typeface="B Koodak" panose="00000700000000000000" pitchFamily="2" charset="-78"/>
                        </a:rPr>
                        <a:t>اعتبار مورد نیاز</a:t>
                      </a:r>
                      <a:endParaRPr lang="en-US" sz="1400">
                        <a:effectLst/>
                        <a:cs typeface="B Koodak" panose="00000700000000000000" pitchFamily="2" charset="-78"/>
                      </a:endParaRPr>
                    </a:p>
                    <a:p>
                      <a:pPr algn="ctr" rtl="1">
                        <a:lnSpc>
                          <a:spcPct val="90000"/>
                        </a:lnSpc>
                        <a:spcAft>
                          <a:spcPts val="0"/>
                        </a:spcAft>
                      </a:pPr>
                      <a:r>
                        <a:rPr lang="fa-IR" sz="1100">
                          <a:effectLst/>
                          <a:cs typeface="B Koodak" panose="00000700000000000000" pitchFamily="2" charset="-78"/>
                        </a:rPr>
                        <a:t>میلیون ریال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100">
                          <a:effectLst/>
                          <a:cs typeface="B Koodak" panose="00000700000000000000" pitchFamily="2" charset="-78"/>
                        </a:rPr>
                        <a:t>میزان</a:t>
                      </a:r>
                      <a:endParaRPr lang="en-US" sz="1400">
                        <a:effectLst/>
                        <a:cs typeface="B Koodak" panose="00000700000000000000" pitchFamily="2" charset="-78"/>
                      </a:endParaRPr>
                    </a:p>
                    <a:p>
                      <a:pPr algn="ctr" rtl="1">
                        <a:lnSpc>
                          <a:spcPct val="90000"/>
                        </a:lnSpc>
                        <a:spcAft>
                          <a:spcPts val="0"/>
                        </a:spcAft>
                      </a:pPr>
                      <a:r>
                        <a:rPr lang="fa-IR" sz="1100">
                          <a:effectLst/>
                          <a:cs typeface="B Koodak" panose="00000700000000000000" pitchFamily="2" charset="-78"/>
                        </a:rPr>
                        <a:t>اشتغال نفر</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100" dirty="0">
                          <a:effectLst/>
                          <a:cs typeface="B Koodak" panose="00000700000000000000" pitchFamily="2" charset="-78"/>
                        </a:rPr>
                        <a:t>محل اجرا</a:t>
                      </a:r>
                      <a:endParaRPr lang="en-US" sz="1400" dirty="0">
                        <a:effectLst/>
                        <a:cs typeface="B Koodak" panose="00000700000000000000" pitchFamily="2" charset="-78"/>
                      </a:endParaRPr>
                    </a:p>
                    <a:p>
                      <a:pPr algn="ctr" rtl="1">
                        <a:lnSpc>
                          <a:spcPct val="90000"/>
                        </a:lnSpc>
                        <a:spcAft>
                          <a:spcPts val="0"/>
                        </a:spcAft>
                      </a:pPr>
                      <a:r>
                        <a:rPr lang="fa-IR" sz="1100" dirty="0">
                          <a:effectLst/>
                          <a:cs typeface="B Koodak" panose="00000700000000000000" pitchFamily="2" charset="-78"/>
                        </a:rPr>
                        <a:t>نام روستا</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100" dirty="0">
                          <a:effectLst/>
                          <a:cs typeface="B Koodak" panose="00000700000000000000" pitchFamily="2" charset="-78"/>
                        </a:rPr>
                        <a:t>کد موضوعی طرح 2</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100" dirty="0">
                          <a:effectLst/>
                          <a:cs typeface="B Koodak" panose="00000700000000000000" pitchFamily="2" charset="-78"/>
                        </a:rPr>
                        <a:t>الویت طرح در سطح بخش 4</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100">
                          <a:effectLst/>
                          <a:cs typeface="B Koodak" panose="00000700000000000000" pitchFamily="2" charset="-78"/>
                        </a:rPr>
                        <a:t>کد دستگاه اجرائی مرتبط 5</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1586525075"/>
                  </a:ext>
                </a:extLst>
              </a:tr>
              <a:tr h="368985">
                <a:tc gridSpan="8">
                  <a:txBody>
                    <a:bodyPr/>
                    <a:lstStyle/>
                    <a:p>
                      <a:pPr marL="342900" lvl="0" indent="-342900" algn="justLow" rtl="1">
                        <a:lnSpc>
                          <a:spcPct val="90000"/>
                        </a:lnSpc>
                        <a:spcAft>
                          <a:spcPts val="0"/>
                        </a:spcAft>
                        <a:buFont typeface="Wingdings" panose="05000000000000000000" pitchFamily="2" charset="2"/>
                        <a:buChar char=""/>
                      </a:pPr>
                      <a:r>
                        <a:rPr lang="fa-IR" sz="1400" dirty="0">
                          <a:effectLst/>
                          <a:cs typeface="B Koodak" panose="00000700000000000000" pitchFamily="2" charset="-78"/>
                        </a:rPr>
                        <a:t>راهبرد: توانمند سازی جامعه محلی با محوریت زنان برای مشارکت فعال در توسعه پایدار روستایی</a:t>
                      </a:r>
                      <a:endParaRPr lang="en-US" sz="1400" dirty="0">
                        <a:effectLst/>
                        <a:cs typeface="B Koodak" panose="00000700000000000000" pitchFamily="2" charset="-78"/>
                      </a:endParaRPr>
                    </a:p>
                    <a:p>
                      <a:pPr marL="342900" lvl="0" indent="-342900" algn="justLow" rtl="1">
                        <a:lnSpc>
                          <a:spcPct val="90000"/>
                        </a:lnSpc>
                        <a:spcAft>
                          <a:spcPts val="0"/>
                        </a:spcAft>
                        <a:buFont typeface="Wingdings" panose="05000000000000000000" pitchFamily="2" charset="2"/>
                        <a:buChar char=""/>
                      </a:pPr>
                      <a:r>
                        <a:rPr lang="fa-IR" sz="1400" dirty="0">
                          <a:effectLst/>
                          <a:cs typeface="B Koodak" panose="00000700000000000000" pitchFamily="2" charset="-78"/>
                        </a:rPr>
                        <a:t>برنامه اقدام : ایجاد خوشه تخصصی صنایع دستی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3044563"/>
                  </a:ext>
                </a:extLst>
              </a:tr>
              <a:tr h="553477">
                <a:tc>
                  <a:txBody>
                    <a:bodyPr/>
                    <a:lstStyle/>
                    <a:p>
                      <a:pPr algn="r" rtl="1" fontAlgn="base">
                        <a:lnSpc>
                          <a:spcPct val="90000"/>
                        </a:lnSpc>
                        <a:spcAft>
                          <a:spcPts val="0"/>
                        </a:spcAft>
                      </a:pPr>
                      <a:r>
                        <a:rPr lang="fa-IR" sz="1400" dirty="0" smtClean="0">
                          <a:effectLst/>
                          <a:cs typeface="B Koodak" panose="00000700000000000000" pitchFamily="2" charset="-78"/>
                        </a:rPr>
                        <a:t>21</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fontAlgn="base">
                        <a:lnSpc>
                          <a:spcPct val="90000"/>
                        </a:lnSpc>
                        <a:spcAft>
                          <a:spcPts val="0"/>
                        </a:spcAft>
                      </a:pPr>
                      <a:r>
                        <a:rPr lang="fa-IR" sz="1400" dirty="0">
                          <a:effectLst/>
                          <a:cs typeface="B Koodak" panose="00000700000000000000" pitchFamily="2" charset="-78"/>
                        </a:rPr>
                        <a:t>ايجاد مركز آموزش صنايع دستي</a:t>
                      </a:r>
                      <a:endParaRPr lang="en-US" sz="1400" dirty="0">
                        <a:effectLst/>
                        <a:cs typeface="B Koodak" panose="00000700000000000000" pitchFamily="2" charset="-78"/>
                      </a:endParaRPr>
                    </a:p>
                    <a:p>
                      <a:pPr algn="r" rtl="1" fontAlgn="base">
                        <a:lnSpc>
                          <a:spcPct val="90000"/>
                        </a:lnSpc>
                        <a:spcAft>
                          <a:spcPts val="0"/>
                        </a:spcAft>
                      </a:pPr>
                      <a:r>
                        <a:rPr lang="en-US" sz="1400" dirty="0">
                          <a:effectLst/>
                          <a:cs typeface="B Koodak" panose="00000700000000000000" pitchFamily="2" charset="-78"/>
                        </a:rPr>
                        <a:t>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fontAlgn="base">
                        <a:lnSpc>
                          <a:spcPct val="90000"/>
                        </a:lnSpc>
                        <a:spcAft>
                          <a:spcPts val="0"/>
                        </a:spcAft>
                      </a:pPr>
                      <a:r>
                        <a:rPr lang="en-US"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400">
                          <a:effectLst/>
                          <a:cs typeface="B Koodak" panose="00000700000000000000" pitchFamily="2" charset="-78"/>
                        </a:rPr>
                        <a:t>10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fontAlgn="base">
                        <a:lnSpc>
                          <a:spcPct val="90000"/>
                        </a:lnSpc>
                        <a:spcAft>
                          <a:spcPts val="0"/>
                        </a:spcAft>
                      </a:pPr>
                      <a:r>
                        <a:rPr lang="fa-IR" sz="1400" dirty="0">
                          <a:effectLst/>
                          <a:cs typeface="B Koodak" panose="00000700000000000000" pitchFamily="2" charset="-78"/>
                        </a:rPr>
                        <a:t>ویر، بویین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400" dirty="0" smtClean="0">
                          <a:effectLst/>
                          <a:cs typeface="B Koodak" panose="00000700000000000000" pitchFamily="2" charset="-78"/>
                        </a:rPr>
                        <a:t>صنایع </a:t>
                      </a:r>
                      <a:r>
                        <a:rPr lang="fa-IR" sz="1400" dirty="0">
                          <a:effectLst/>
                          <a:cs typeface="B Koodak" panose="00000700000000000000" pitchFamily="2" charset="-78"/>
                        </a:rPr>
                        <a:t>تبدیلی و </a:t>
                      </a:r>
                      <a:r>
                        <a:rPr lang="fa-IR" sz="1400" dirty="0" smtClean="0">
                          <a:effectLst/>
                          <a:cs typeface="B Koodak" panose="00000700000000000000" pitchFamily="2" charset="-78"/>
                        </a:rPr>
                        <a:t>تکمیلی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0">
                        <a:lnSpc>
                          <a:spcPct val="90000"/>
                        </a:lnSpc>
                        <a:spcAft>
                          <a:spcPts val="0"/>
                        </a:spcAft>
                      </a:pPr>
                      <a:r>
                        <a:rPr lang="fa-IR" sz="1400" dirty="0">
                          <a:effectLst/>
                          <a:cs typeface="B Koodak" panose="00000700000000000000" pitchFamily="2" charset="-78"/>
                        </a:rPr>
                        <a:t>الویت اول</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400" dirty="0" smtClean="0">
                          <a:effectLst/>
                          <a:cs typeface="B Koodak" panose="00000700000000000000" pitchFamily="2" charset="-78"/>
                        </a:rPr>
                        <a:t>سازمان</a:t>
                      </a:r>
                      <a:r>
                        <a:rPr lang="fa-IR" sz="1400" baseline="0" dirty="0" smtClean="0">
                          <a:effectLst/>
                          <a:cs typeface="B Koodak" panose="00000700000000000000" pitchFamily="2" charset="-78"/>
                        </a:rPr>
                        <a:t> آموزش فنی حرفه ایی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3152245144"/>
                  </a:ext>
                </a:extLst>
              </a:tr>
              <a:tr h="743095">
                <a:tc>
                  <a:txBody>
                    <a:bodyPr/>
                    <a:lstStyle/>
                    <a:p>
                      <a:pPr algn="r" rtl="1" fontAlgn="base">
                        <a:lnSpc>
                          <a:spcPct val="90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22</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fontAlgn="base" latinLnBrk="0" hangingPunct="1">
                        <a:lnSpc>
                          <a:spcPct val="90000"/>
                        </a:lnSpc>
                        <a:spcAft>
                          <a:spcPts val="0"/>
                        </a:spcAft>
                      </a:pPr>
                      <a:r>
                        <a:rPr lang="fa-IR" sz="1400" kern="1200" dirty="0">
                          <a:solidFill>
                            <a:schemeClr val="dk1"/>
                          </a:solidFill>
                          <a:effectLst/>
                          <a:latin typeface="+mn-lt"/>
                          <a:ea typeface="+mn-ea"/>
                          <a:cs typeface="B Koodak" panose="00000700000000000000" pitchFamily="2" charset="-78"/>
                        </a:rPr>
                        <a:t>ایجاد بنگاه تأمین مواد اولیه و خام ، جمع آوري، بازاريابي و عرضه مصنوعات دستي</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fontAlgn="base" latinLnBrk="0" hangingPunct="1">
                        <a:lnSpc>
                          <a:spcPct val="90000"/>
                        </a:lnSpc>
                        <a:spcAft>
                          <a:spcPts val="0"/>
                        </a:spcAft>
                      </a:pP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90000"/>
                        </a:lnSpc>
                        <a:spcAft>
                          <a:spcPts val="0"/>
                        </a:spcAft>
                      </a:pPr>
                      <a:r>
                        <a:rPr lang="fa-IR" sz="1400" kern="1200" dirty="0" smtClean="0">
                          <a:solidFill>
                            <a:schemeClr val="dk1"/>
                          </a:solidFill>
                          <a:effectLst/>
                          <a:latin typeface="+mn-lt"/>
                          <a:ea typeface="+mn-ea"/>
                          <a:cs typeface="B Koodak" panose="00000700000000000000" pitchFamily="2" charset="-78"/>
                        </a:rPr>
                        <a:t>5</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fontAlgn="base" latinLnBrk="0" hangingPunct="1">
                        <a:lnSpc>
                          <a:spcPct val="90000"/>
                        </a:lnSpc>
                        <a:spcAft>
                          <a:spcPts val="0"/>
                        </a:spcAft>
                      </a:pPr>
                      <a:r>
                        <a:rPr lang="fa-IR" sz="1400" kern="1200">
                          <a:solidFill>
                            <a:schemeClr val="dk1"/>
                          </a:solidFill>
                          <a:effectLst/>
                          <a:latin typeface="+mn-lt"/>
                          <a:ea typeface="+mn-ea"/>
                          <a:cs typeface="B Koodak" panose="00000700000000000000" pitchFamily="2" charset="-78"/>
                        </a:rPr>
                        <a:t>ویر، بویین</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90000"/>
                        </a:lnSpc>
                        <a:spcAft>
                          <a:spcPts val="0"/>
                        </a:spcAft>
                      </a:pPr>
                      <a:r>
                        <a:rPr lang="fa-IR" sz="1400" kern="1200">
                          <a:solidFill>
                            <a:schemeClr val="dk1"/>
                          </a:solidFill>
                          <a:effectLst/>
                          <a:latin typeface="+mn-lt"/>
                          <a:ea typeface="+mn-ea"/>
                          <a:cs typeface="B Koodak" panose="00000700000000000000" pitchFamily="2" charset="-78"/>
                        </a:rPr>
                        <a:t>صنعت ( با الویت صنایع تبدیلی و تکمیلی) و معدن</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90000"/>
                        </a:lnSpc>
                        <a:spcAft>
                          <a:spcPts val="0"/>
                        </a:spcAft>
                      </a:pPr>
                      <a:r>
                        <a:rPr lang="fa-IR" sz="1400" kern="1200">
                          <a:solidFill>
                            <a:schemeClr val="dk1"/>
                          </a:solidFill>
                          <a:effectLst/>
                          <a:latin typeface="+mn-lt"/>
                          <a:ea typeface="+mn-ea"/>
                          <a:cs typeface="B Koodak" panose="00000700000000000000" pitchFamily="2" charset="-78"/>
                        </a:rPr>
                        <a:t>الویت اول</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90000"/>
                        </a:lnSpc>
                        <a:spcAft>
                          <a:spcPts val="0"/>
                        </a:spcAft>
                      </a:pPr>
                      <a:r>
                        <a:rPr lang="fa-IR" sz="1400" kern="1200">
                          <a:solidFill>
                            <a:schemeClr val="dk1"/>
                          </a:solidFill>
                          <a:effectLst/>
                          <a:latin typeface="+mn-lt"/>
                          <a:ea typeface="+mn-ea"/>
                          <a:cs typeface="B Koodak" panose="00000700000000000000" pitchFamily="2" charset="-78"/>
                        </a:rPr>
                        <a:t>سازمان صنعت معدن و تجارت</a:t>
                      </a:r>
                      <a:endParaRPr lang="en-US" sz="1400" kern="120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3517433648"/>
                  </a:ext>
                </a:extLst>
              </a:tr>
              <a:tr h="743095">
                <a:tc>
                  <a:txBody>
                    <a:bodyPr/>
                    <a:lstStyle/>
                    <a:p>
                      <a:pPr algn="r" rtl="1" fontAlgn="base">
                        <a:lnSpc>
                          <a:spcPct val="90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23</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fontAlgn="base" latinLnBrk="0" hangingPunct="1">
                        <a:lnSpc>
                          <a:spcPct val="90000"/>
                        </a:lnSpc>
                        <a:spcAft>
                          <a:spcPts val="0"/>
                        </a:spcAft>
                      </a:pPr>
                      <a:r>
                        <a:rPr lang="ar-SA" sz="1400" kern="1200" dirty="0">
                          <a:solidFill>
                            <a:schemeClr val="dk1"/>
                          </a:solidFill>
                          <a:effectLst/>
                          <a:latin typeface="+mn-lt"/>
                          <a:ea typeface="+mn-ea"/>
                          <a:cs typeface="B Koodak" panose="00000700000000000000" pitchFamily="2" charset="-78"/>
                        </a:rPr>
                        <a:t>ایجاد رشته های جدید آموزشی در مدارس کار و دانش شهر سلطانیه (گیاهان دارویی، کشاورزی و...)</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fontAlgn="base" latinLnBrk="0" hangingPunct="1">
                        <a:lnSpc>
                          <a:spcPct val="90000"/>
                        </a:lnSpc>
                        <a:spcAft>
                          <a:spcPts val="0"/>
                        </a:spcAft>
                      </a:pP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90000"/>
                        </a:lnSpc>
                        <a:spcAft>
                          <a:spcPts val="0"/>
                        </a:spcAft>
                      </a:pP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fontAlgn="base" latinLnBrk="0" hangingPunct="1">
                        <a:lnSpc>
                          <a:spcPct val="90000"/>
                        </a:lnSpc>
                        <a:spcAft>
                          <a:spcPts val="0"/>
                        </a:spcAft>
                      </a:pPr>
                      <a:r>
                        <a:rPr lang="fa-IR" sz="1400" kern="1200" dirty="0">
                          <a:solidFill>
                            <a:schemeClr val="dk1"/>
                          </a:solidFill>
                          <a:effectLst/>
                          <a:latin typeface="+mn-lt"/>
                          <a:ea typeface="+mn-ea"/>
                          <a:cs typeface="B Koodak" panose="00000700000000000000" pitchFamily="2" charset="-78"/>
                        </a:rPr>
                        <a:t>شهر سلطانیه</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90000"/>
                        </a:lnSpc>
                        <a:spcAft>
                          <a:spcPts val="0"/>
                        </a:spcAft>
                      </a:pPr>
                      <a:r>
                        <a:rPr lang="fa-IR" sz="1400" kern="1200" dirty="0">
                          <a:solidFill>
                            <a:schemeClr val="dk1"/>
                          </a:solidFill>
                          <a:effectLst/>
                          <a:latin typeface="+mn-lt"/>
                          <a:ea typeface="+mn-ea"/>
                          <a:cs typeface="B Koodak" panose="00000700000000000000" pitchFamily="2" charset="-78"/>
                        </a:rPr>
                        <a:t>آموزش</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90000"/>
                        </a:lnSpc>
                        <a:spcAft>
                          <a:spcPts val="0"/>
                        </a:spcAft>
                      </a:pPr>
                      <a:r>
                        <a:rPr lang="fa-IR" sz="1400" kern="1200" dirty="0">
                          <a:solidFill>
                            <a:schemeClr val="dk1"/>
                          </a:solidFill>
                          <a:effectLst/>
                          <a:latin typeface="+mn-lt"/>
                          <a:ea typeface="+mn-ea"/>
                          <a:cs typeface="B Koodak" panose="00000700000000000000" pitchFamily="2" charset="-78"/>
                        </a:rPr>
                        <a:t>الویت دوم</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90000"/>
                        </a:lnSpc>
                        <a:spcAft>
                          <a:spcPts val="0"/>
                        </a:spcAft>
                      </a:pPr>
                      <a:r>
                        <a:rPr lang="fa-IR" sz="1400" kern="1200" dirty="0">
                          <a:solidFill>
                            <a:schemeClr val="dk1"/>
                          </a:solidFill>
                          <a:effectLst/>
                          <a:latin typeface="+mn-lt"/>
                          <a:ea typeface="+mn-ea"/>
                          <a:cs typeface="B Koodak" panose="00000700000000000000" pitchFamily="2" charset="-78"/>
                        </a:rPr>
                        <a:t>اداره کل آموزش و پرورش</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918374095"/>
                  </a:ext>
                </a:extLst>
              </a:tr>
              <a:tr h="743095">
                <a:tc>
                  <a:txBody>
                    <a:bodyPr/>
                    <a:lstStyle/>
                    <a:p>
                      <a:pPr algn="r" rtl="1" fontAlgn="base">
                        <a:lnSpc>
                          <a:spcPct val="90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24</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fontAlgn="base" latinLnBrk="0" hangingPunct="1">
                        <a:lnSpc>
                          <a:spcPct val="90000"/>
                        </a:lnSpc>
                        <a:spcAft>
                          <a:spcPts val="0"/>
                        </a:spcAft>
                      </a:pPr>
                      <a:r>
                        <a:rPr lang="fa-IR" sz="1400" kern="1200" dirty="0" smtClean="0">
                          <a:solidFill>
                            <a:schemeClr val="dk1"/>
                          </a:solidFill>
                          <a:effectLst/>
                          <a:latin typeface="+mn-lt"/>
                          <a:ea typeface="+mn-ea"/>
                          <a:cs typeface="B Koodak" panose="00000700000000000000" pitchFamily="2" charset="-78"/>
                        </a:rPr>
                        <a:t>آموزش جامعه محلی و تسهیلگری اجتماعی برای توانمندسازی افراد و نحوه استفاده از قابلیت ها و امکانات موجود</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fontAlgn="base" latinLnBrk="0" hangingPunct="1">
                        <a:lnSpc>
                          <a:spcPct val="90000"/>
                        </a:lnSpc>
                        <a:spcAft>
                          <a:spcPts val="0"/>
                        </a:spcAft>
                      </a:pP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90000"/>
                        </a:lnSpc>
                        <a:spcAft>
                          <a:spcPts val="0"/>
                        </a:spcAft>
                      </a:pP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fontAlgn="base" latinLnBrk="0" hangingPunct="1">
                        <a:lnSpc>
                          <a:spcPct val="90000"/>
                        </a:lnSpc>
                        <a:spcAft>
                          <a:spcPts val="0"/>
                        </a:spcAft>
                      </a:pPr>
                      <a:r>
                        <a:rPr lang="fa-IR" sz="1400" kern="1200" dirty="0" smtClean="0">
                          <a:solidFill>
                            <a:schemeClr val="dk1"/>
                          </a:solidFill>
                          <a:effectLst/>
                          <a:latin typeface="+mn-lt"/>
                          <a:ea typeface="+mn-ea"/>
                          <a:cs typeface="B Koodak" panose="00000700000000000000" pitchFamily="2" charset="-78"/>
                        </a:rPr>
                        <a:t>تمام روستاها</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90000"/>
                        </a:lnSpc>
                        <a:spcAft>
                          <a:spcPts val="0"/>
                        </a:spcAft>
                      </a:pPr>
                      <a:r>
                        <a:rPr lang="fa-IR" sz="1400" kern="1200" dirty="0" smtClean="0">
                          <a:solidFill>
                            <a:schemeClr val="dk1"/>
                          </a:solidFill>
                          <a:effectLst/>
                          <a:latin typeface="+mn-lt"/>
                          <a:ea typeface="+mn-ea"/>
                          <a:cs typeface="B Koodak" panose="00000700000000000000" pitchFamily="2" charset="-78"/>
                        </a:rPr>
                        <a:t>آموزش</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90000"/>
                        </a:lnSpc>
                        <a:spcAft>
                          <a:spcPts val="0"/>
                        </a:spcAft>
                      </a:pPr>
                      <a:r>
                        <a:rPr lang="fa-IR" sz="1400" kern="1200" dirty="0">
                          <a:solidFill>
                            <a:schemeClr val="dk1"/>
                          </a:solidFill>
                          <a:effectLst/>
                          <a:latin typeface="+mn-lt"/>
                          <a:ea typeface="+mn-ea"/>
                          <a:cs typeface="B Koodak" panose="00000700000000000000" pitchFamily="2" charset="-78"/>
                        </a:rPr>
                        <a:t>الویت اول</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90000"/>
                        </a:lnSpc>
                        <a:spcAft>
                          <a:spcPts val="0"/>
                        </a:spcAft>
                      </a:pPr>
                      <a:r>
                        <a:rPr lang="fa-IR" sz="1400" kern="1200" dirty="0">
                          <a:solidFill>
                            <a:schemeClr val="dk1"/>
                          </a:solidFill>
                          <a:effectLst/>
                          <a:latin typeface="+mn-lt"/>
                          <a:ea typeface="+mn-ea"/>
                          <a:cs typeface="B Koodak" panose="00000700000000000000" pitchFamily="2" charset="-78"/>
                        </a:rPr>
                        <a:t>سازمان آموزش فنی و حرفه ایی</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2589424391"/>
                  </a:ext>
                </a:extLst>
              </a:tr>
            </a:tbl>
          </a:graphicData>
        </a:graphic>
      </p:graphicFrame>
    </p:spTree>
    <p:extLst>
      <p:ext uri="{BB962C8B-B14F-4D97-AF65-F5344CB8AC3E}">
        <p14:creationId xmlns:p14="http://schemas.microsoft.com/office/powerpoint/2010/main" val="2590630464"/>
      </p:ext>
    </p:extLst>
  </p:cSld>
  <p:clrMapOvr>
    <a:masterClrMapping/>
  </p:clrMapOvr>
  <p:transition spd="slow">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1-12- منظومه مرکزی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3949341690"/>
              </p:ext>
            </p:extLst>
          </p:nvPr>
        </p:nvGraphicFramePr>
        <p:xfrm>
          <a:off x="76200" y="1066800"/>
          <a:ext cx="8915400" cy="5681731"/>
        </p:xfrm>
        <a:graphic>
          <a:graphicData uri="http://schemas.openxmlformats.org/drawingml/2006/table">
            <a:tbl>
              <a:tblPr rtl="1" firstRow="1" firstCol="1" bandRow="1">
                <a:tableStyleId>{00A15C55-8517-42AA-B614-E9B94910E393}</a:tableStyleId>
              </a:tblPr>
              <a:tblGrid>
                <a:gridCol w="432745">
                  <a:extLst>
                    <a:ext uri="{9D8B030D-6E8A-4147-A177-3AD203B41FA5}">
                      <a16:colId xmlns:a16="http://schemas.microsoft.com/office/drawing/2014/main" val="2909691984"/>
                    </a:ext>
                  </a:extLst>
                </a:gridCol>
                <a:gridCol w="2333807">
                  <a:extLst>
                    <a:ext uri="{9D8B030D-6E8A-4147-A177-3AD203B41FA5}">
                      <a16:colId xmlns:a16="http://schemas.microsoft.com/office/drawing/2014/main" val="1630498980"/>
                    </a:ext>
                  </a:extLst>
                </a:gridCol>
                <a:gridCol w="798749">
                  <a:extLst>
                    <a:ext uri="{9D8B030D-6E8A-4147-A177-3AD203B41FA5}">
                      <a16:colId xmlns:a16="http://schemas.microsoft.com/office/drawing/2014/main" val="2642706223"/>
                    </a:ext>
                  </a:extLst>
                </a:gridCol>
                <a:gridCol w="514557">
                  <a:extLst>
                    <a:ext uri="{9D8B030D-6E8A-4147-A177-3AD203B41FA5}">
                      <a16:colId xmlns:a16="http://schemas.microsoft.com/office/drawing/2014/main" val="1711003"/>
                    </a:ext>
                  </a:extLst>
                </a:gridCol>
                <a:gridCol w="2163723">
                  <a:extLst>
                    <a:ext uri="{9D8B030D-6E8A-4147-A177-3AD203B41FA5}">
                      <a16:colId xmlns:a16="http://schemas.microsoft.com/office/drawing/2014/main" val="1684284823"/>
                    </a:ext>
                  </a:extLst>
                </a:gridCol>
                <a:gridCol w="723394">
                  <a:extLst>
                    <a:ext uri="{9D8B030D-6E8A-4147-A177-3AD203B41FA5}">
                      <a16:colId xmlns:a16="http://schemas.microsoft.com/office/drawing/2014/main" val="1626339838"/>
                    </a:ext>
                  </a:extLst>
                </a:gridCol>
                <a:gridCol w="719087">
                  <a:extLst>
                    <a:ext uri="{9D8B030D-6E8A-4147-A177-3AD203B41FA5}">
                      <a16:colId xmlns:a16="http://schemas.microsoft.com/office/drawing/2014/main" val="1908936793"/>
                    </a:ext>
                  </a:extLst>
                </a:gridCol>
                <a:gridCol w="1229338">
                  <a:extLst>
                    <a:ext uri="{9D8B030D-6E8A-4147-A177-3AD203B41FA5}">
                      <a16:colId xmlns:a16="http://schemas.microsoft.com/office/drawing/2014/main" val="2037782934"/>
                    </a:ext>
                  </a:extLst>
                </a:gridCol>
              </a:tblGrid>
              <a:tr h="699409">
                <a:tc>
                  <a:txBody>
                    <a:bodyPr/>
                    <a:lstStyle/>
                    <a:p>
                      <a:pPr algn="ctr" rtl="1">
                        <a:lnSpc>
                          <a:spcPct val="89000"/>
                        </a:lnSpc>
                        <a:spcAft>
                          <a:spcPts val="0"/>
                        </a:spcAft>
                      </a:pPr>
                      <a:r>
                        <a:rPr lang="fa-IR" sz="1100">
                          <a:effectLst/>
                          <a:cs typeface="B Koodak" panose="00000700000000000000" pitchFamily="2" charset="-78"/>
                        </a:rPr>
                        <a:t>ردیف</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100">
                          <a:effectLst/>
                          <a:cs typeface="B Koodak" panose="00000700000000000000" pitchFamily="2" charset="-78"/>
                        </a:rPr>
                        <a:t>عنوان طرح</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100">
                          <a:effectLst/>
                          <a:cs typeface="B Koodak" panose="00000700000000000000" pitchFamily="2" charset="-78"/>
                        </a:rPr>
                        <a:t>اعتبار مورد نیاز</a:t>
                      </a:r>
                      <a:endParaRPr lang="en-US" sz="1200">
                        <a:effectLst/>
                        <a:cs typeface="B Koodak" panose="00000700000000000000" pitchFamily="2" charset="-78"/>
                      </a:endParaRPr>
                    </a:p>
                    <a:p>
                      <a:pPr algn="ctr" rtl="1">
                        <a:lnSpc>
                          <a:spcPct val="89000"/>
                        </a:lnSpc>
                        <a:spcAft>
                          <a:spcPts val="0"/>
                        </a:spcAft>
                      </a:pPr>
                      <a:r>
                        <a:rPr lang="fa-IR" sz="1100">
                          <a:effectLst/>
                          <a:cs typeface="B Koodak" panose="00000700000000000000" pitchFamily="2" charset="-78"/>
                        </a:rPr>
                        <a:t>میلیون ریال</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100">
                          <a:effectLst/>
                          <a:cs typeface="B Koodak" panose="00000700000000000000" pitchFamily="2" charset="-78"/>
                        </a:rPr>
                        <a:t>میزان</a:t>
                      </a:r>
                      <a:endParaRPr lang="en-US" sz="1200">
                        <a:effectLst/>
                        <a:cs typeface="B Koodak" panose="00000700000000000000" pitchFamily="2" charset="-78"/>
                      </a:endParaRPr>
                    </a:p>
                    <a:p>
                      <a:pPr algn="ctr" rtl="1">
                        <a:lnSpc>
                          <a:spcPct val="89000"/>
                        </a:lnSpc>
                        <a:spcAft>
                          <a:spcPts val="0"/>
                        </a:spcAft>
                      </a:pPr>
                      <a:r>
                        <a:rPr lang="fa-IR" sz="1100">
                          <a:effectLst/>
                          <a:cs typeface="B Koodak" panose="00000700000000000000" pitchFamily="2" charset="-78"/>
                        </a:rPr>
                        <a:t>اشتغال نفر</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100">
                          <a:effectLst/>
                          <a:cs typeface="B Koodak" panose="00000700000000000000" pitchFamily="2" charset="-78"/>
                        </a:rPr>
                        <a:t>محل اجرا</a:t>
                      </a:r>
                      <a:endParaRPr lang="en-US" sz="1200">
                        <a:effectLst/>
                        <a:cs typeface="B Koodak" panose="00000700000000000000" pitchFamily="2" charset="-78"/>
                      </a:endParaRPr>
                    </a:p>
                    <a:p>
                      <a:pPr algn="ctr" rtl="1">
                        <a:lnSpc>
                          <a:spcPct val="89000"/>
                        </a:lnSpc>
                        <a:spcAft>
                          <a:spcPts val="0"/>
                        </a:spcAft>
                      </a:pPr>
                      <a:r>
                        <a:rPr lang="fa-IR" sz="1100">
                          <a:effectLst/>
                          <a:cs typeface="B Koodak" panose="00000700000000000000" pitchFamily="2" charset="-78"/>
                        </a:rPr>
                        <a:t>نام روستا</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100" dirty="0">
                          <a:effectLst/>
                          <a:cs typeface="B Koodak" panose="00000700000000000000" pitchFamily="2" charset="-78"/>
                        </a:rPr>
                        <a:t>کد موضوعی طرح 2</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100" dirty="0">
                          <a:effectLst/>
                          <a:cs typeface="B Koodak" panose="00000700000000000000" pitchFamily="2" charset="-78"/>
                        </a:rPr>
                        <a:t>الویت طرح در سطح بخش 4</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100">
                          <a:effectLst/>
                          <a:cs typeface="B Koodak" panose="00000700000000000000" pitchFamily="2" charset="-78"/>
                        </a:rPr>
                        <a:t>کد دستگاه اجرائی مرتبط 5</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extLst>
                  <a:ext uri="{0D108BD9-81ED-4DB2-BD59-A6C34878D82A}">
                    <a16:rowId xmlns:a16="http://schemas.microsoft.com/office/drawing/2014/main" val="4133019507"/>
                  </a:ext>
                </a:extLst>
              </a:tr>
              <a:tr h="316163">
                <a:tc gridSpan="8">
                  <a:txBody>
                    <a:bodyPr/>
                    <a:lstStyle/>
                    <a:p>
                      <a:pPr marL="342900" lvl="0" indent="-342900" algn="justLow" rtl="1">
                        <a:lnSpc>
                          <a:spcPct val="89000"/>
                        </a:lnSpc>
                        <a:spcAft>
                          <a:spcPts val="0"/>
                        </a:spcAft>
                        <a:buFont typeface="Wingdings" panose="05000000000000000000" pitchFamily="2" charset="2"/>
                        <a:buChar char=""/>
                      </a:pPr>
                      <a:r>
                        <a:rPr lang="fa-IR" sz="1200" dirty="0">
                          <a:effectLst/>
                          <a:cs typeface="B Koodak" panose="00000700000000000000" pitchFamily="2" charset="-78"/>
                        </a:rPr>
                        <a:t>راهبرد:  توسعه سازمان یافته گردشگری روستایی</a:t>
                      </a:r>
                      <a:endParaRPr lang="en-US" sz="1200" dirty="0">
                        <a:effectLst/>
                        <a:cs typeface="B Koodak" panose="00000700000000000000" pitchFamily="2" charset="-78"/>
                      </a:endParaRPr>
                    </a:p>
                    <a:p>
                      <a:pPr marL="342900" lvl="0" indent="-342900" algn="justLow" rtl="1">
                        <a:lnSpc>
                          <a:spcPct val="89000"/>
                        </a:lnSpc>
                        <a:spcAft>
                          <a:spcPts val="0"/>
                        </a:spcAft>
                        <a:buFont typeface="Wingdings" panose="05000000000000000000" pitchFamily="2" charset="2"/>
                        <a:buChar char=""/>
                      </a:pPr>
                      <a:r>
                        <a:rPr lang="fa-IR" sz="1200" dirty="0">
                          <a:effectLst/>
                          <a:cs typeface="B Koodak" panose="00000700000000000000" pitchFamily="2" charset="-78"/>
                        </a:rPr>
                        <a:t>برنامه اقدام 1: ایجاد و ساماندهی کلبه های ( کاشانه های ) روستایی  محور گردشگری مرکز و جنوب غربی منظومه</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93620328"/>
                  </a:ext>
                </a:extLst>
              </a:tr>
              <a:tr h="769482">
                <a:tc>
                  <a:txBody>
                    <a:bodyPr/>
                    <a:lstStyle/>
                    <a:p>
                      <a:pPr algn="ctr" rtl="1">
                        <a:lnSpc>
                          <a:spcPct val="89000"/>
                        </a:lnSpc>
                        <a:spcAft>
                          <a:spcPts val="0"/>
                        </a:spcAft>
                      </a:pPr>
                      <a:r>
                        <a:rPr lang="fa-IR" sz="1200">
                          <a:effectLst/>
                          <a:cs typeface="B Koodak" panose="00000700000000000000" pitchFamily="2" charset="-78"/>
                        </a:rPr>
                        <a:t>24</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justLow" rtl="1">
                        <a:lnSpc>
                          <a:spcPct val="89000"/>
                        </a:lnSpc>
                        <a:spcAft>
                          <a:spcPts val="0"/>
                        </a:spcAft>
                      </a:pPr>
                      <a:r>
                        <a:rPr lang="fa-IR" sz="1200">
                          <a:effectLst/>
                          <a:cs typeface="B Koodak" panose="00000700000000000000" pitchFamily="2" charset="-78"/>
                        </a:rPr>
                        <a:t>ایجاد و تجهیز اقامتگاه های بوم گردی</a:t>
                      </a:r>
                      <a:endParaRPr lang="en-US" sz="1200">
                        <a:effectLst/>
                        <a:cs typeface="B Koodak" panose="00000700000000000000" pitchFamily="2" charset="-78"/>
                      </a:endParaRPr>
                    </a:p>
                    <a:p>
                      <a:pPr algn="justLow" rtl="1">
                        <a:lnSpc>
                          <a:spcPct val="89000"/>
                        </a:lnSpc>
                        <a:spcAft>
                          <a:spcPts val="0"/>
                        </a:spcAft>
                      </a:pPr>
                      <a:r>
                        <a:rPr lang="fa-IR" sz="1200">
                          <a:effectLst/>
                          <a:cs typeface="B Koodak" panose="00000700000000000000" pitchFamily="2" charset="-78"/>
                        </a:rPr>
                        <a:t>( 7 واحد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justLow" rtl="1">
                        <a:lnSpc>
                          <a:spcPct val="89000"/>
                        </a:lnSpc>
                        <a:spcAft>
                          <a:spcPts val="0"/>
                        </a:spcAft>
                      </a:pPr>
                      <a:r>
                        <a:rPr lang="fa-IR" sz="1200" dirty="0" smtClean="0">
                          <a:effectLst/>
                          <a:cs typeface="B Koodak" panose="00000700000000000000" pitchFamily="2" charset="-78"/>
                        </a:rPr>
                        <a:t>محور شمال شرق ( بویین، دوسنگان)</a:t>
                      </a:r>
                    </a:p>
                    <a:p>
                      <a:pPr algn="justLow" rtl="1">
                        <a:lnSpc>
                          <a:spcPct val="89000"/>
                        </a:lnSpc>
                        <a:spcAft>
                          <a:spcPts val="0"/>
                        </a:spcAft>
                      </a:pPr>
                      <a:r>
                        <a:rPr lang="fa-IR" sz="1200" dirty="0" smtClean="0">
                          <a:effectLst/>
                          <a:cs typeface="B Koodak" panose="00000700000000000000" pitchFamily="2" charset="-78"/>
                        </a:rPr>
                        <a:t>محور گردشگری جنوب غربی  (ویر، سنبل آباد، اسدآباد، قیاسیه، چپدره )</a:t>
                      </a:r>
                      <a:endParaRPr lang="fa-IR" sz="1200" dirty="0">
                        <a:effectLst/>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a:effectLst/>
                          <a:cs typeface="B Koodak" panose="00000700000000000000" pitchFamily="2" charset="-78"/>
                        </a:rPr>
                        <a:t>گردشگری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a:effectLst/>
                          <a:cs typeface="B Koodak" panose="00000700000000000000" pitchFamily="2" charset="-78"/>
                        </a:rPr>
                        <a:t>الویت اول</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a:effectLst/>
                          <a:cs typeface="B Koodak" panose="00000700000000000000" pitchFamily="2" charset="-78"/>
                        </a:rPr>
                        <a:t>اداره کل میراث فرهنگی، صنایع دستی و گردشگری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extLst>
                  <a:ext uri="{0D108BD9-81ED-4DB2-BD59-A6C34878D82A}">
                    <a16:rowId xmlns:a16="http://schemas.microsoft.com/office/drawing/2014/main" val="2158725343"/>
                  </a:ext>
                </a:extLst>
              </a:tr>
              <a:tr h="316163">
                <a:tc gridSpan="8">
                  <a:txBody>
                    <a:bodyPr/>
                    <a:lstStyle/>
                    <a:p>
                      <a:pPr marL="342900" lvl="0" indent="-342900" algn="justLow" rtl="1">
                        <a:lnSpc>
                          <a:spcPct val="89000"/>
                        </a:lnSpc>
                        <a:spcAft>
                          <a:spcPts val="0"/>
                        </a:spcAft>
                        <a:buFont typeface="Wingdings" panose="05000000000000000000" pitchFamily="2" charset="2"/>
                        <a:buChar char=""/>
                      </a:pPr>
                      <a:r>
                        <a:rPr lang="fa-IR" sz="1200">
                          <a:effectLst/>
                          <a:cs typeface="B Koodak" panose="00000700000000000000" pitchFamily="2" charset="-78"/>
                        </a:rPr>
                        <a:t>راهبرد:  توسعه سازمان یافته گردشگری روستایی</a:t>
                      </a:r>
                      <a:endParaRPr lang="en-US" sz="1200">
                        <a:effectLst/>
                        <a:cs typeface="B Koodak" panose="00000700000000000000" pitchFamily="2" charset="-78"/>
                      </a:endParaRPr>
                    </a:p>
                    <a:p>
                      <a:pPr marL="342900" lvl="0" indent="-342900" algn="justLow" rtl="1">
                        <a:lnSpc>
                          <a:spcPct val="89000"/>
                        </a:lnSpc>
                        <a:spcAft>
                          <a:spcPts val="0"/>
                        </a:spcAft>
                        <a:buFont typeface="Wingdings" panose="05000000000000000000" pitchFamily="2" charset="2"/>
                        <a:buChar char=""/>
                      </a:pPr>
                      <a:r>
                        <a:rPr lang="fa-IR" sz="1200">
                          <a:effectLst/>
                          <a:cs typeface="B Koodak" panose="00000700000000000000" pitchFamily="2" charset="-78"/>
                        </a:rPr>
                        <a:t>برنامه اقدام 2: توسعه زیرساخت ها، امکانات و خدمات پشتیبان گردشگری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14148825"/>
                  </a:ext>
                </a:extLst>
              </a:tr>
              <a:tr h="474245">
                <a:tc>
                  <a:txBody>
                    <a:bodyPr/>
                    <a:lstStyle/>
                    <a:p>
                      <a:pPr algn="ctr" rtl="1">
                        <a:lnSpc>
                          <a:spcPct val="89000"/>
                        </a:lnSpc>
                        <a:spcAft>
                          <a:spcPts val="0"/>
                        </a:spcAft>
                      </a:pPr>
                      <a:r>
                        <a:rPr lang="fa-IR" sz="1200">
                          <a:effectLst/>
                          <a:cs typeface="B Koodak" panose="00000700000000000000" pitchFamily="2" charset="-78"/>
                        </a:rPr>
                        <a:t>25</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r" rtl="1">
                        <a:lnSpc>
                          <a:spcPct val="89000"/>
                        </a:lnSpc>
                        <a:spcAft>
                          <a:spcPts val="0"/>
                        </a:spcAft>
                      </a:pPr>
                      <a:r>
                        <a:rPr lang="fa-IR" sz="1200" dirty="0">
                          <a:effectLst/>
                          <a:cs typeface="B Koodak" panose="00000700000000000000" pitchFamily="2" charset="-78"/>
                        </a:rPr>
                        <a:t>ایجاد زیرساخت های عمومی – رفاهی گردشگری (ایجاد سایت گردشگری)</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justLow" rtl="1">
                        <a:lnSpc>
                          <a:spcPct val="89000"/>
                        </a:lnSpc>
                        <a:spcAft>
                          <a:spcPts val="0"/>
                        </a:spcAft>
                      </a:pPr>
                      <a:r>
                        <a:rPr lang="fa-IR" sz="1200" dirty="0" smtClean="0">
                          <a:effectLst/>
                          <a:cs typeface="B Koodak" panose="00000700000000000000" pitchFamily="2" charset="-78"/>
                        </a:rPr>
                        <a:t>سنبل آباد، چپدره، ترکانده، قلعه، بویین</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dirty="0">
                          <a:effectLst/>
                          <a:cs typeface="B Koodak" panose="00000700000000000000" pitchFamily="2" charset="-78"/>
                        </a:rPr>
                        <a:t>گردشگری</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dirty="0">
                          <a:effectLst/>
                          <a:cs typeface="B Koodak" panose="00000700000000000000" pitchFamily="2" charset="-78"/>
                        </a:rPr>
                        <a:t>الویت اول</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dirty="0">
                          <a:effectLst/>
                          <a:cs typeface="B Koodak" panose="00000700000000000000" pitchFamily="2" charset="-78"/>
                        </a:rPr>
                        <a:t>اداره کل میراث فرهنگی، صنایع دستی و گردشگری</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extLst>
                  <a:ext uri="{0D108BD9-81ED-4DB2-BD59-A6C34878D82A}">
                    <a16:rowId xmlns:a16="http://schemas.microsoft.com/office/drawing/2014/main" val="4069460456"/>
                  </a:ext>
                </a:extLst>
              </a:tr>
              <a:tr h="474245">
                <a:tc>
                  <a:txBody>
                    <a:bodyPr/>
                    <a:lstStyle/>
                    <a:p>
                      <a:pPr algn="ctr" rtl="1">
                        <a:lnSpc>
                          <a:spcPct val="89000"/>
                        </a:lnSpc>
                        <a:spcAft>
                          <a:spcPts val="0"/>
                        </a:spcAft>
                      </a:pPr>
                      <a:r>
                        <a:rPr lang="fa-IR" sz="1200" dirty="0" smtClean="0">
                          <a:effectLst/>
                          <a:latin typeface="Calibri" panose="020F0502020204030204" pitchFamily="34" charset="0"/>
                          <a:ea typeface="Calibri" panose="020F0502020204030204" pitchFamily="34" charset="0"/>
                          <a:cs typeface="B Koodak" panose="00000700000000000000" pitchFamily="2" charset="-78"/>
                        </a:rPr>
                        <a:t>26</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r" rtl="1">
                        <a:lnSpc>
                          <a:spcPct val="89000"/>
                        </a:lnSpc>
                        <a:spcAft>
                          <a:spcPts val="0"/>
                        </a:spcAft>
                      </a:pPr>
                      <a:r>
                        <a:rPr lang="fa-IR" sz="1200" dirty="0" smtClean="0">
                          <a:effectLst/>
                          <a:latin typeface="Calibri" panose="020F0502020204030204" pitchFamily="34" charset="0"/>
                          <a:ea typeface="Calibri" panose="020F0502020204030204" pitchFamily="34" charset="0"/>
                          <a:cs typeface="B Koodak" panose="00000700000000000000" pitchFamily="2" charset="-78"/>
                        </a:rPr>
                        <a:t>ایجاد مجتمع گردشگری</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justLow" rtl="1">
                        <a:lnSpc>
                          <a:spcPct val="89000"/>
                        </a:lnSpc>
                        <a:spcAft>
                          <a:spcPts val="0"/>
                        </a:spcAft>
                      </a:pPr>
                      <a:r>
                        <a:rPr lang="fa-IR" sz="1200" dirty="0" smtClean="0">
                          <a:effectLst/>
                          <a:latin typeface="Calibri" panose="020F0502020204030204" pitchFamily="34" charset="0"/>
                          <a:ea typeface="Calibri" panose="020F0502020204030204" pitchFamily="34" charset="0"/>
                          <a:cs typeface="B Koodak" panose="00000700000000000000" pitchFamily="2" charset="-78"/>
                        </a:rPr>
                        <a:t>ویر</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dirty="0">
                          <a:effectLst/>
                          <a:cs typeface="B Koodak" panose="00000700000000000000" pitchFamily="2" charset="-78"/>
                        </a:rPr>
                        <a:t>گردشگری</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dirty="0">
                          <a:effectLst/>
                          <a:cs typeface="B Koodak" panose="00000700000000000000" pitchFamily="2" charset="-78"/>
                        </a:rPr>
                        <a:t>الویت اول</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dirty="0">
                          <a:effectLst/>
                          <a:cs typeface="B Koodak" panose="00000700000000000000" pitchFamily="2" charset="-78"/>
                        </a:rPr>
                        <a:t>اداره کل میراث فرهنگی، صنایع دستی و گردشگری</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extLst>
                  <a:ext uri="{0D108BD9-81ED-4DB2-BD59-A6C34878D82A}">
                    <a16:rowId xmlns:a16="http://schemas.microsoft.com/office/drawing/2014/main" val="713506632"/>
                  </a:ext>
                </a:extLst>
              </a:tr>
              <a:tr h="474245">
                <a:tc>
                  <a:txBody>
                    <a:bodyPr/>
                    <a:lstStyle/>
                    <a:p>
                      <a:pPr algn="ctr" rtl="1">
                        <a:lnSpc>
                          <a:spcPct val="89000"/>
                        </a:lnSpc>
                        <a:spcAft>
                          <a:spcPts val="0"/>
                        </a:spcAft>
                      </a:pPr>
                      <a:r>
                        <a:rPr lang="fa-IR" sz="1200" dirty="0" smtClean="0">
                          <a:effectLst/>
                          <a:cs typeface="B Koodak" panose="00000700000000000000" pitchFamily="2" charset="-78"/>
                        </a:rPr>
                        <a:t>27</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r" rtl="1" fontAlgn="base">
                        <a:lnSpc>
                          <a:spcPct val="89000"/>
                        </a:lnSpc>
                        <a:spcAft>
                          <a:spcPts val="0"/>
                        </a:spcAft>
                      </a:pPr>
                      <a:r>
                        <a:rPr lang="fa-IR" sz="1200" kern="1200">
                          <a:effectLst/>
                          <a:cs typeface="B Koodak" panose="00000700000000000000" pitchFamily="2" charset="-78"/>
                        </a:rPr>
                        <a:t>ايجاد رستوران هاي محلي و واحدهای ارائه غذای خانگی و فرآورده های بومی</a:t>
                      </a:r>
                      <a:endParaRPr lang="en-US" sz="1200">
                        <a:effectLst/>
                        <a:cs typeface="B Koodak" panose="00000700000000000000" pitchFamily="2" charset="-78"/>
                      </a:endParaRPr>
                    </a:p>
                    <a:p>
                      <a:pPr algn="r" rtl="1" fontAlgn="base">
                        <a:lnSpc>
                          <a:spcPct val="89000"/>
                        </a:lnSpc>
                        <a:spcAft>
                          <a:spcPts val="0"/>
                        </a:spcAft>
                      </a:pPr>
                      <a:r>
                        <a:rPr lang="fa-IR" sz="1200" kern="1200">
                          <a:effectLst/>
                          <a:cs typeface="B Koodak" panose="00000700000000000000" pitchFamily="2" charset="-78"/>
                        </a:rPr>
                        <a:t>(5 واحد)</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justLow" rtl="1">
                        <a:lnSpc>
                          <a:spcPct val="89000"/>
                        </a:lnSpc>
                        <a:spcAft>
                          <a:spcPts val="0"/>
                        </a:spcAft>
                      </a:pPr>
                      <a:r>
                        <a:rPr lang="fa-IR" sz="1200" dirty="0" smtClean="0">
                          <a:effectLst/>
                          <a:cs typeface="B Koodak" panose="00000700000000000000" pitchFamily="2" charset="-78"/>
                        </a:rPr>
                        <a:t>ویر، سنبل آباد، چپدره، قلعه</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a:effectLst/>
                          <a:cs typeface="B Koodak" panose="00000700000000000000" pitchFamily="2" charset="-78"/>
                        </a:rPr>
                        <a:t>گردشگری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a:effectLst/>
                          <a:cs typeface="B Koodak" panose="00000700000000000000" pitchFamily="2" charset="-78"/>
                        </a:rPr>
                        <a:t>الویت اول</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a:effectLst/>
                          <a:cs typeface="B Koodak" panose="00000700000000000000" pitchFamily="2" charset="-78"/>
                        </a:rPr>
                        <a:t>اداره کل میراث فرهنگی، صنایع دستی و گردشگری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extLst>
                  <a:ext uri="{0D108BD9-81ED-4DB2-BD59-A6C34878D82A}">
                    <a16:rowId xmlns:a16="http://schemas.microsoft.com/office/drawing/2014/main" val="180606776"/>
                  </a:ext>
                </a:extLst>
              </a:tr>
              <a:tr h="474245">
                <a:tc>
                  <a:txBody>
                    <a:bodyPr/>
                    <a:lstStyle/>
                    <a:p>
                      <a:pPr algn="ctr" rtl="1">
                        <a:lnSpc>
                          <a:spcPct val="89000"/>
                        </a:lnSpc>
                        <a:spcAft>
                          <a:spcPts val="0"/>
                        </a:spcAft>
                      </a:pPr>
                      <a:r>
                        <a:rPr lang="fa-IR" sz="1200" dirty="0" smtClean="0">
                          <a:effectLst/>
                          <a:cs typeface="B Koodak" panose="00000700000000000000" pitchFamily="2" charset="-78"/>
                        </a:rPr>
                        <a:t>28</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r" rtl="1" fontAlgn="base">
                        <a:lnSpc>
                          <a:spcPct val="89000"/>
                        </a:lnSpc>
                        <a:spcAft>
                          <a:spcPts val="0"/>
                        </a:spcAft>
                      </a:pPr>
                      <a:r>
                        <a:rPr lang="fa-IR" sz="1200" kern="1200">
                          <a:effectLst/>
                          <a:cs typeface="B Koodak" panose="00000700000000000000" pitchFamily="2" charset="-78"/>
                        </a:rPr>
                        <a:t>ايجاد اورژانس جاده اي در فواصل مناسب خوشه های گردشگری</a:t>
                      </a:r>
                      <a:endParaRPr lang="en-US" sz="1200">
                        <a:effectLst/>
                        <a:cs typeface="B Koodak" panose="00000700000000000000" pitchFamily="2" charset="-78"/>
                      </a:endParaRPr>
                    </a:p>
                    <a:p>
                      <a:pPr algn="r" rtl="1" fontAlgn="base">
                        <a:lnSpc>
                          <a:spcPct val="89000"/>
                        </a:lnSpc>
                        <a:spcAft>
                          <a:spcPts val="0"/>
                        </a:spcAft>
                      </a:pPr>
                      <a:r>
                        <a:rPr lang="fa-IR" sz="1200" kern="1200">
                          <a:effectLst/>
                          <a:cs typeface="B Koodak" panose="00000700000000000000" pitchFamily="2" charset="-78"/>
                        </a:rPr>
                        <a:t> (2 واحد)</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justLow" rtl="1">
                        <a:lnSpc>
                          <a:spcPct val="89000"/>
                        </a:lnSpc>
                        <a:spcAft>
                          <a:spcPts val="0"/>
                        </a:spcAft>
                      </a:pPr>
                      <a:r>
                        <a:rPr lang="fa-IR" sz="1200">
                          <a:effectLst/>
                          <a:cs typeface="B Koodak" panose="00000700000000000000" pitchFamily="2" charset="-78"/>
                        </a:rPr>
                        <a:t>محور شمال شرق </a:t>
                      </a:r>
                      <a:endParaRPr lang="en-US" sz="1200">
                        <a:effectLst/>
                        <a:cs typeface="B Koodak" panose="00000700000000000000" pitchFamily="2" charset="-78"/>
                      </a:endParaRPr>
                    </a:p>
                    <a:p>
                      <a:pPr algn="justLow" rtl="1">
                        <a:lnSpc>
                          <a:spcPct val="89000"/>
                        </a:lnSpc>
                        <a:spcAft>
                          <a:spcPts val="0"/>
                        </a:spcAft>
                      </a:pPr>
                      <a:r>
                        <a:rPr lang="fa-IR" sz="1200">
                          <a:effectLst/>
                          <a:cs typeface="B Koodak" panose="00000700000000000000" pitchFamily="2" charset="-78"/>
                        </a:rPr>
                        <a:t>محور گردشگری جنوب غربی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a:effectLst/>
                          <a:cs typeface="B Koodak" panose="00000700000000000000" pitchFamily="2" charset="-78"/>
                        </a:rPr>
                        <a:t>گردشگری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a:effectLst/>
                          <a:cs typeface="B Koodak" panose="00000700000000000000" pitchFamily="2" charset="-78"/>
                        </a:rPr>
                        <a:t>الویت اول</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dirty="0" smtClean="0">
                          <a:effectLst/>
                          <a:cs typeface="B Koodak" panose="00000700000000000000" pitchFamily="2" charset="-78"/>
                        </a:rPr>
                        <a:t>شبکه بهداشت و درمان</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extLst>
                  <a:ext uri="{0D108BD9-81ED-4DB2-BD59-A6C34878D82A}">
                    <a16:rowId xmlns:a16="http://schemas.microsoft.com/office/drawing/2014/main" val="893133045"/>
                  </a:ext>
                </a:extLst>
              </a:tr>
              <a:tr h="474245">
                <a:tc>
                  <a:txBody>
                    <a:bodyPr/>
                    <a:lstStyle/>
                    <a:p>
                      <a:pPr algn="ctr" rtl="1">
                        <a:lnSpc>
                          <a:spcPct val="89000"/>
                        </a:lnSpc>
                        <a:spcAft>
                          <a:spcPts val="0"/>
                        </a:spcAft>
                      </a:pPr>
                      <a:r>
                        <a:rPr lang="fa-IR" sz="1200" dirty="0" smtClean="0">
                          <a:effectLst/>
                          <a:cs typeface="B Koodak" panose="00000700000000000000" pitchFamily="2" charset="-78"/>
                        </a:rPr>
                        <a:t>29</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r" rtl="1" fontAlgn="base">
                        <a:lnSpc>
                          <a:spcPct val="89000"/>
                        </a:lnSpc>
                        <a:spcAft>
                          <a:spcPts val="0"/>
                        </a:spcAft>
                      </a:pPr>
                      <a:r>
                        <a:rPr lang="fa-IR" sz="1200" kern="1200">
                          <a:effectLst/>
                          <a:cs typeface="B Koodak" panose="00000700000000000000" pitchFamily="2" charset="-78"/>
                        </a:rPr>
                        <a:t>تجهيز مراكز بهداشتي براي ارائه خدمات اورژانسي </a:t>
                      </a:r>
                      <a:endParaRPr lang="en-US" sz="1200">
                        <a:effectLst/>
                        <a:cs typeface="B Koodak" panose="00000700000000000000" pitchFamily="2" charset="-78"/>
                      </a:endParaRPr>
                    </a:p>
                    <a:p>
                      <a:pPr algn="r" rtl="1" fontAlgn="base">
                        <a:lnSpc>
                          <a:spcPct val="89000"/>
                        </a:lnSpc>
                        <a:spcAft>
                          <a:spcPts val="0"/>
                        </a:spcAft>
                      </a:pPr>
                      <a:r>
                        <a:rPr lang="fa-IR" sz="1200" kern="1200">
                          <a:effectLst/>
                          <a:cs typeface="B Koodak" panose="00000700000000000000" pitchFamily="2" charset="-78"/>
                        </a:rPr>
                        <a:t>(2 واحد)</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justLow" rtl="1">
                        <a:lnSpc>
                          <a:spcPct val="89000"/>
                        </a:lnSpc>
                        <a:spcAft>
                          <a:spcPts val="0"/>
                        </a:spcAft>
                      </a:pPr>
                      <a:r>
                        <a:rPr lang="fa-IR" sz="1200">
                          <a:effectLst/>
                          <a:cs typeface="B Koodak" panose="00000700000000000000" pitchFamily="2" charset="-78"/>
                        </a:rPr>
                        <a:t>ویر و بویین</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a:effectLst/>
                          <a:cs typeface="B Koodak" panose="00000700000000000000" pitchFamily="2" charset="-78"/>
                        </a:rPr>
                        <a:t>گردشگری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a:effectLst/>
                          <a:cs typeface="B Koodak" panose="00000700000000000000" pitchFamily="2" charset="-78"/>
                        </a:rPr>
                        <a:t>الویت اول</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dirty="0" smtClean="0">
                          <a:effectLst/>
                          <a:cs typeface="B Koodak" panose="00000700000000000000" pitchFamily="2" charset="-78"/>
                        </a:rPr>
                        <a:t>شبکه بهداشت و درمان</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extLst>
                  <a:ext uri="{0D108BD9-81ED-4DB2-BD59-A6C34878D82A}">
                    <a16:rowId xmlns:a16="http://schemas.microsoft.com/office/drawing/2014/main" val="3112271940"/>
                  </a:ext>
                </a:extLst>
              </a:tr>
              <a:tr h="632326">
                <a:tc>
                  <a:txBody>
                    <a:bodyPr/>
                    <a:lstStyle/>
                    <a:p>
                      <a:pPr algn="ctr" rtl="1">
                        <a:lnSpc>
                          <a:spcPct val="89000"/>
                        </a:lnSpc>
                        <a:spcAft>
                          <a:spcPts val="0"/>
                        </a:spcAft>
                      </a:pPr>
                      <a:r>
                        <a:rPr lang="fa-IR" sz="1200" dirty="0" smtClean="0">
                          <a:effectLst/>
                          <a:cs typeface="B Koodak" panose="00000700000000000000" pitchFamily="2" charset="-78"/>
                        </a:rPr>
                        <a:t>30</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r" rtl="1" fontAlgn="base">
                        <a:lnSpc>
                          <a:spcPct val="89000"/>
                        </a:lnSpc>
                        <a:spcAft>
                          <a:spcPts val="0"/>
                        </a:spcAft>
                      </a:pPr>
                      <a:r>
                        <a:rPr lang="fa-IR" sz="1200" kern="1200">
                          <a:effectLst/>
                          <a:cs typeface="B Koodak" panose="00000700000000000000" pitchFamily="2" charset="-78"/>
                        </a:rPr>
                        <a:t>ايجاد واحدهاي خدمات توريستي مدرن براي بازاريابي فروش تور و  تور گرداني و تبلیغات (در مقياس ملي و محلي)</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justLow" rtl="1">
                        <a:lnSpc>
                          <a:spcPct val="89000"/>
                        </a:lnSpc>
                        <a:spcAft>
                          <a:spcPts val="0"/>
                        </a:spcAft>
                      </a:pPr>
                      <a:r>
                        <a:rPr lang="fa-IR" sz="1200">
                          <a:effectLst/>
                          <a:cs typeface="B Koodak" panose="00000700000000000000" pitchFamily="2" charset="-78"/>
                        </a:rPr>
                        <a:t>سلطانیه</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a:effectLst/>
                          <a:cs typeface="B Koodak" panose="00000700000000000000" pitchFamily="2" charset="-78"/>
                        </a:rPr>
                        <a:t>گردشگری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a:effectLst/>
                          <a:cs typeface="B Koodak" panose="00000700000000000000" pitchFamily="2" charset="-78"/>
                        </a:rPr>
                        <a:t>الویت اول</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a:effectLst/>
                          <a:cs typeface="B Koodak" panose="00000700000000000000" pitchFamily="2" charset="-78"/>
                        </a:rPr>
                        <a:t>اداره کل میراث فرهنگی، صنایع دستی و گردشگری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extLst>
                  <a:ext uri="{0D108BD9-81ED-4DB2-BD59-A6C34878D82A}">
                    <a16:rowId xmlns:a16="http://schemas.microsoft.com/office/drawing/2014/main" val="480948760"/>
                  </a:ext>
                </a:extLst>
              </a:tr>
              <a:tr h="474245">
                <a:tc>
                  <a:txBody>
                    <a:bodyPr/>
                    <a:lstStyle/>
                    <a:p>
                      <a:pPr algn="ctr" rtl="1">
                        <a:lnSpc>
                          <a:spcPct val="89000"/>
                        </a:lnSpc>
                        <a:spcAft>
                          <a:spcPts val="0"/>
                        </a:spcAft>
                      </a:pPr>
                      <a:r>
                        <a:rPr lang="fa-IR" sz="1200" dirty="0" smtClean="0">
                          <a:effectLst/>
                          <a:cs typeface="B Koodak" panose="00000700000000000000" pitchFamily="2" charset="-78"/>
                        </a:rPr>
                        <a:t>31</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r" rtl="1" fontAlgn="base">
                        <a:lnSpc>
                          <a:spcPct val="89000"/>
                        </a:lnSpc>
                        <a:spcAft>
                          <a:spcPts val="0"/>
                        </a:spcAft>
                      </a:pPr>
                      <a:r>
                        <a:rPr lang="fa-IR" sz="1200" kern="1200">
                          <a:effectLst/>
                          <a:cs typeface="B Koodak" panose="00000700000000000000" pitchFamily="2" charset="-78"/>
                        </a:rPr>
                        <a:t>احداث فروشگاه هاي عرضه محصولات محلی، فرهنگي، صنايع دستي (3 واحد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justLow" rtl="1">
                        <a:lnSpc>
                          <a:spcPct val="89000"/>
                        </a:lnSpc>
                        <a:spcAft>
                          <a:spcPts val="0"/>
                        </a:spcAft>
                      </a:pPr>
                      <a:r>
                        <a:rPr lang="fa-IR" sz="1200">
                          <a:effectLst/>
                          <a:cs typeface="B Koodak" panose="00000700000000000000" pitchFamily="2" charset="-78"/>
                        </a:rPr>
                        <a:t>ویر،  بویین و قلعه</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a:effectLst/>
                          <a:cs typeface="B Koodak" panose="00000700000000000000" pitchFamily="2" charset="-78"/>
                        </a:rPr>
                        <a:t>گردشگری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a:effectLst/>
                          <a:cs typeface="B Koodak" panose="00000700000000000000" pitchFamily="2" charset="-78"/>
                        </a:rPr>
                        <a:t>الویت اول</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tc>
                  <a:txBody>
                    <a:bodyPr/>
                    <a:lstStyle/>
                    <a:p>
                      <a:pPr algn="ctr" rtl="1">
                        <a:lnSpc>
                          <a:spcPct val="89000"/>
                        </a:lnSpc>
                        <a:spcAft>
                          <a:spcPts val="0"/>
                        </a:spcAft>
                      </a:pPr>
                      <a:r>
                        <a:rPr lang="fa-IR" sz="1200" dirty="0">
                          <a:effectLst/>
                          <a:cs typeface="B Koodak" panose="00000700000000000000" pitchFamily="2" charset="-78"/>
                        </a:rPr>
                        <a:t>اداره کل میراث فرهنگی، صنایع دستی و گردشگری</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685" marR="60685" marT="0" marB="0" anchor="ctr"/>
                </a:tc>
                <a:extLst>
                  <a:ext uri="{0D108BD9-81ED-4DB2-BD59-A6C34878D82A}">
                    <a16:rowId xmlns:a16="http://schemas.microsoft.com/office/drawing/2014/main" val="2123654548"/>
                  </a:ext>
                </a:extLst>
              </a:tr>
            </a:tbl>
          </a:graphicData>
        </a:graphic>
      </p:graphicFrame>
    </p:spTree>
    <p:extLst>
      <p:ext uri="{BB962C8B-B14F-4D97-AF65-F5344CB8AC3E}">
        <p14:creationId xmlns:p14="http://schemas.microsoft.com/office/powerpoint/2010/main" val="4046288004"/>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400" y="609600"/>
            <a:ext cx="7886700" cy="701675"/>
          </a:xfrm>
        </p:spPr>
        <p:txBody>
          <a:bodyPr/>
          <a:lstStyle/>
          <a:p>
            <a:pPr algn="r"/>
            <a:r>
              <a:rPr lang="fa-IR" altLang="fa-IR" dirty="0" smtClean="0">
                <a:cs typeface="B Homa" pitchFamily="2" charset="-78"/>
              </a:rPr>
              <a:t>اهداف مطالعات</a:t>
            </a:r>
          </a:p>
        </p:txBody>
      </p:sp>
      <p:sp>
        <p:nvSpPr>
          <p:cNvPr id="12291" name="Content Placeholder 2"/>
          <p:cNvSpPr>
            <a:spLocks noGrp="1"/>
          </p:cNvSpPr>
          <p:nvPr>
            <p:ph idx="1"/>
          </p:nvPr>
        </p:nvSpPr>
        <p:spPr>
          <a:xfrm>
            <a:off x="533400" y="1447800"/>
            <a:ext cx="8229600" cy="4967287"/>
          </a:xfrm>
          <a:ln w="25400">
            <a:solidFill>
              <a:schemeClr val="tx2"/>
            </a:solidFill>
            <a:miter lim="800000"/>
            <a:headEnd/>
            <a:tailEnd/>
          </a:ln>
        </p:spPr>
        <p:txBody>
          <a:bodyPr>
            <a:normAutofit/>
          </a:bodyPr>
          <a:lstStyle/>
          <a:p>
            <a:pPr algn="justLow" rtl="1">
              <a:lnSpc>
                <a:spcPct val="150000"/>
              </a:lnSpc>
            </a:pPr>
            <a:r>
              <a:rPr lang="fa-IR" altLang="fa-IR" sz="3200" b="1" smtClean="0">
                <a:cs typeface="B Mitra" panose="00000400000000000000" pitchFamily="2" charset="-78"/>
              </a:rPr>
              <a:t>هدف اصلي طرح توسعه پايدار منظومه روستايي، «توسعه منظومه روستايي» مبتني بر اصول توسعه پايدار براساس ظرفيت هاي محيطي، اقتصادي، اجتماعي و فرهنگي با مشاركت جامعه محلي و هماهنگ سازي مجموعه اقدامات زيربنايي، اقتصادي و سياسي صورت بندی می شود. </a:t>
            </a:r>
            <a:endParaRPr lang="en-US" altLang="fa-IR" sz="3200" b="1" smtClean="0">
              <a:cs typeface="B Mitra" panose="00000400000000000000" pitchFamily="2" charset="-78"/>
            </a:endParaRPr>
          </a:p>
          <a:p>
            <a:pPr algn="justLow" rtl="1">
              <a:lnSpc>
                <a:spcPct val="150000"/>
              </a:lnSpc>
            </a:pPr>
            <a:endParaRPr lang="fa-IR" altLang="fa-IR" sz="3200" b="1" smtClean="0">
              <a:cs typeface="B Mitra" panose="00000400000000000000" pitchFamily="2" charset="-78"/>
            </a:endParaRPr>
          </a:p>
        </p:txBody>
      </p:sp>
    </p:spTree>
    <p:extLst>
      <p:ext uri="{BB962C8B-B14F-4D97-AF65-F5344CB8AC3E}">
        <p14:creationId xmlns:p14="http://schemas.microsoft.com/office/powerpoint/2010/main" val="783026504"/>
      </p:ext>
    </p:extLst>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1-12- منظومه مرکزی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483818138"/>
              </p:ext>
            </p:extLst>
          </p:nvPr>
        </p:nvGraphicFramePr>
        <p:xfrm>
          <a:off x="304798" y="1295400"/>
          <a:ext cx="8610601" cy="4773841"/>
        </p:xfrm>
        <a:graphic>
          <a:graphicData uri="http://schemas.openxmlformats.org/drawingml/2006/table">
            <a:tbl>
              <a:tblPr rtl="1" firstRow="1" firstCol="1" bandRow="1">
                <a:tableStyleId>{00A15C55-8517-42AA-B614-E9B94910E393}</a:tableStyleId>
              </a:tblPr>
              <a:tblGrid>
                <a:gridCol w="627445">
                  <a:extLst>
                    <a:ext uri="{9D8B030D-6E8A-4147-A177-3AD203B41FA5}">
                      <a16:colId xmlns:a16="http://schemas.microsoft.com/office/drawing/2014/main" val="353603724"/>
                    </a:ext>
                  </a:extLst>
                </a:gridCol>
                <a:gridCol w="1921797">
                  <a:extLst>
                    <a:ext uri="{9D8B030D-6E8A-4147-A177-3AD203B41FA5}">
                      <a16:colId xmlns:a16="http://schemas.microsoft.com/office/drawing/2014/main" val="4062965020"/>
                    </a:ext>
                  </a:extLst>
                </a:gridCol>
                <a:gridCol w="895787">
                  <a:extLst>
                    <a:ext uri="{9D8B030D-6E8A-4147-A177-3AD203B41FA5}">
                      <a16:colId xmlns:a16="http://schemas.microsoft.com/office/drawing/2014/main" val="311580207"/>
                    </a:ext>
                  </a:extLst>
                </a:gridCol>
                <a:gridCol w="716235">
                  <a:extLst>
                    <a:ext uri="{9D8B030D-6E8A-4147-A177-3AD203B41FA5}">
                      <a16:colId xmlns:a16="http://schemas.microsoft.com/office/drawing/2014/main" val="1604050607"/>
                    </a:ext>
                  </a:extLst>
                </a:gridCol>
                <a:gridCol w="1343680">
                  <a:extLst>
                    <a:ext uri="{9D8B030D-6E8A-4147-A177-3AD203B41FA5}">
                      <a16:colId xmlns:a16="http://schemas.microsoft.com/office/drawing/2014/main" val="273673842"/>
                    </a:ext>
                  </a:extLst>
                </a:gridCol>
                <a:gridCol w="895787">
                  <a:extLst>
                    <a:ext uri="{9D8B030D-6E8A-4147-A177-3AD203B41FA5}">
                      <a16:colId xmlns:a16="http://schemas.microsoft.com/office/drawing/2014/main" val="694641889"/>
                    </a:ext>
                  </a:extLst>
                </a:gridCol>
                <a:gridCol w="538656">
                  <a:extLst>
                    <a:ext uri="{9D8B030D-6E8A-4147-A177-3AD203B41FA5}">
                      <a16:colId xmlns:a16="http://schemas.microsoft.com/office/drawing/2014/main" val="1078149405"/>
                    </a:ext>
                  </a:extLst>
                </a:gridCol>
                <a:gridCol w="629812">
                  <a:extLst>
                    <a:ext uri="{9D8B030D-6E8A-4147-A177-3AD203B41FA5}">
                      <a16:colId xmlns:a16="http://schemas.microsoft.com/office/drawing/2014/main" val="2417437388"/>
                    </a:ext>
                  </a:extLst>
                </a:gridCol>
                <a:gridCol w="121938">
                  <a:extLst>
                    <a:ext uri="{9D8B030D-6E8A-4147-A177-3AD203B41FA5}">
                      <a16:colId xmlns:a16="http://schemas.microsoft.com/office/drawing/2014/main" val="1445230973"/>
                    </a:ext>
                  </a:extLst>
                </a:gridCol>
                <a:gridCol w="919464">
                  <a:extLst>
                    <a:ext uri="{9D8B030D-6E8A-4147-A177-3AD203B41FA5}">
                      <a16:colId xmlns:a16="http://schemas.microsoft.com/office/drawing/2014/main" val="1556225706"/>
                    </a:ext>
                  </a:extLst>
                </a:gridCol>
              </a:tblGrid>
              <a:tr h="1160720">
                <a:tc>
                  <a:txBody>
                    <a:bodyPr/>
                    <a:lstStyle/>
                    <a:p>
                      <a:pPr algn="ctr" rtl="1">
                        <a:lnSpc>
                          <a:spcPct val="115000"/>
                        </a:lnSpc>
                        <a:spcAft>
                          <a:spcPts val="0"/>
                        </a:spcAft>
                      </a:pPr>
                      <a:r>
                        <a:rPr lang="fa-IR" sz="1100">
                          <a:effectLst/>
                          <a:cs typeface="B Koodak" panose="00000700000000000000" pitchFamily="2" charset="-78"/>
                        </a:rPr>
                        <a:t>ردیف</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dirty="0">
                          <a:effectLst/>
                          <a:cs typeface="B Koodak" panose="00000700000000000000" pitchFamily="2" charset="-78"/>
                        </a:rPr>
                        <a:t>عنوان طرح</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a:effectLst/>
                          <a:cs typeface="B Koodak" panose="00000700000000000000" pitchFamily="2" charset="-78"/>
                        </a:rPr>
                        <a:t>اعتبار مورد نیاز</a:t>
                      </a:r>
                      <a:endParaRPr lang="en-US" sz="1400">
                        <a:effectLst/>
                        <a:cs typeface="B Koodak" panose="00000700000000000000" pitchFamily="2" charset="-78"/>
                      </a:endParaRPr>
                    </a:p>
                    <a:p>
                      <a:pPr algn="ctr" rtl="1">
                        <a:lnSpc>
                          <a:spcPct val="115000"/>
                        </a:lnSpc>
                        <a:spcAft>
                          <a:spcPts val="0"/>
                        </a:spcAft>
                      </a:pPr>
                      <a:r>
                        <a:rPr lang="fa-IR" sz="1100">
                          <a:effectLst/>
                          <a:cs typeface="B Koodak" panose="00000700000000000000" pitchFamily="2" charset="-78"/>
                        </a:rPr>
                        <a:t>میلیون ریال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a:effectLst/>
                          <a:cs typeface="B Koodak" panose="00000700000000000000" pitchFamily="2" charset="-78"/>
                        </a:rPr>
                        <a:t>میزان</a:t>
                      </a:r>
                      <a:endParaRPr lang="en-US" sz="1400">
                        <a:effectLst/>
                        <a:cs typeface="B Koodak" panose="00000700000000000000" pitchFamily="2" charset="-78"/>
                      </a:endParaRPr>
                    </a:p>
                    <a:p>
                      <a:pPr algn="ctr" rtl="1">
                        <a:lnSpc>
                          <a:spcPct val="115000"/>
                        </a:lnSpc>
                        <a:spcAft>
                          <a:spcPts val="0"/>
                        </a:spcAft>
                      </a:pPr>
                      <a:r>
                        <a:rPr lang="fa-IR" sz="1100">
                          <a:effectLst/>
                          <a:cs typeface="B Koodak" panose="00000700000000000000" pitchFamily="2" charset="-78"/>
                        </a:rPr>
                        <a:t>اشتغال نفر</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a:effectLst/>
                          <a:cs typeface="B Koodak" panose="00000700000000000000" pitchFamily="2" charset="-78"/>
                        </a:rPr>
                        <a:t>محل اجرا</a:t>
                      </a:r>
                      <a:endParaRPr lang="en-US" sz="1400">
                        <a:effectLst/>
                        <a:cs typeface="B Koodak" panose="00000700000000000000" pitchFamily="2" charset="-78"/>
                      </a:endParaRPr>
                    </a:p>
                    <a:p>
                      <a:pPr algn="ctr" rtl="1">
                        <a:lnSpc>
                          <a:spcPct val="115000"/>
                        </a:lnSpc>
                        <a:spcAft>
                          <a:spcPts val="0"/>
                        </a:spcAft>
                      </a:pPr>
                      <a:r>
                        <a:rPr lang="fa-IR" sz="1100">
                          <a:effectLst/>
                          <a:cs typeface="B Koodak" panose="00000700000000000000" pitchFamily="2" charset="-78"/>
                        </a:rPr>
                        <a:t>نام روستا</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dirty="0">
                          <a:effectLst/>
                          <a:cs typeface="B Koodak" panose="00000700000000000000" pitchFamily="2" charset="-78"/>
                        </a:rPr>
                        <a:t>کد موضوعی طرح 2</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a:effectLst/>
                          <a:cs typeface="B Koodak" panose="00000700000000000000" pitchFamily="2" charset="-78"/>
                        </a:rPr>
                        <a:t>کد کارآفرین محوری 3</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100">
                          <a:effectLst/>
                          <a:cs typeface="B Koodak" panose="00000700000000000000" pitchFamily="2" charset="-78"/>
                        </a:rPr>
                        <a:t>الویت طرح در سطح بخش 4</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r>
                        <a:rPr lang="fa-IR" sz="1100" dirty="0">
                          <a:effectLst/>
                          <a:cs typeface="B Koodak" panose="00000700000000000000" pitchFamily="2" charset="-78"/>
                        </a:rPr>
                        <a:t>کد دستگاه اجرائی مرتبط 5</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2632779955"/>
                  </a:ext>
                </a:extLst>
              </a:tr>
              <a:tr h="358562">
                <a:tc gridSpan="10">
                  <a:txBody>
                    <a:bodyPr/>
                    <a:lstStyle/>
                    <a:p>
                      <a:pPr marL="342900" lvl="0" indent="-342900" algn="justLow" rtl="1">
                        <a:lnSpc>
                          <a:spcPct val="80000"/>
                        </a:lnSpc>
                        <a:spcAft>
                          <a:spcPts val="0"/>
                        </a:spcAft>
                        <a:buFont typeface="Wingdings" panose="05000000000000000000" pitchFamily="2" charset="2"/>
                        <a:buChar char=""/>
                      </a:pPr>
                      <a:r>
                        <a:rPr lang="fa-IR" sz="1400" dirty="0">
                          <a:effectLst/>
                          <a:cs typeface="B Koodak" panose="00000700000000000000" pitchFamily="2" charset="-78"/>
                        </a:rPr>
                        <a:t>راهبرد: توسعه کشاورزی</a:t>
                      </a:r>
                      <a:endParaRPr lang="en-US" sz="1400" dirty="0">
                        <a:effectLst/>
                        <a:cs typeface="B Koodak" panose="00000700000000000000" pitchFamily="2" charset="-78"/>
                      </a:endParaRPr>
                    </a:p>
                    <a:p>
                      <a:pPr marL="342900" lvl="0" indent="-342900" algn="justLow" rtl="1">
                        <a:lnSpc>
                          <a:spcPct val="80000"/>
                        </a:lnSpc>
                        <a:spcAft>
                          <a:spcPts val="0"/>
                        </a:spcAft>
                        <a:buFont typeface="Wingdings" panose="05000000000000000000" pitchFamily="2" charset="2"/>
                        <a:buChar char=""/>
                      </a:pPr>
                      <a:r>
                        <a:rPr lang="fa-IR" sz="1400" dirty="0">
                          <a:effectLst/>
                          <a:cs typeface="B Koodak" panose="00000700000000000000" pitchFamily="2" charset="-78"/>
                        </a:rPr>
                        <a:t>برنامه اقدام ( پیشران ): توسعه زنجیره فعالیت های باغداری و افزایش تولید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28830699"/>
                  </a:ext>
                </a:extLst>
              </a:tr>
              <a:tr h="1021434">
                <a:tc>
                  <a:txBody>
                    <a:bodyPr/>
                    <a:lstStyle/>
                    <a:p>
                      <a:pPr algn="ctr" rtl="1">
                        <a:lnSpc>
                          <a:spcPct val="115000"/>
                        </a:lnSpc>
                        <a:spcAft>
                          <a:spcPts val="0"/>
                        </a:spcAft>
                      </a:pPr>
                      <a:r>
                        <a:rPr lang="fa-IR" sz="1400">
                          <a:effectLst/>
                          <a:cs typeface="B Koodak" panose="00000700000000000000" pitchFamily="2" charset="-78"/>
                        </a:rPr>
                        <a:t>31</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115000"/>
                        </a:lnSpc>
                        <a:spcAft>
                          <a:spcPts val="0"/>
                        </a:spcAft>
                      </a:pPr>
                      <a:r>
                        <a:rPr lang="fa-IR" sz="1400">
                          <a:effectLst/>
                          <a:cs typeface="B Koodak" panose="00000700000000000000" pitchFamily="2" charset="-78"/>
                        </a:rPr>
                        <a:t>اصلاح و نوسازی باغات</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40800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طهماسب آباد، چپ دره، ندیرآباد، کبود گنبد، اسدآباد، چشمه سار</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خیر</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الویت اول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400">
                          <a:effectLst/>
                          <a:cs typeface="B Koodak" panose="00000700000000000000" pitchFamily="2" charset="-78"/>
                        </a:rPr>
                        <a:t>سازمان جهادکشاورزی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algn="ctr" rtl="1">
                        <a:lnSpc>
                          <a:spcPct val="115000"/>
                        </a:lnSpc>
                        <a:spcAft>
                          <a:spcPts val="0"/>
                        </a:spcAft>
                      </a:pP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3026118146"/>
                  </a:ext>
                </a:extLst>
              </a:tr>
              <a:tr h="358562">
                <a:tc gridSpan="10">
                  <a:txBody>
                    <a:bodyPr/>
                    <a:lstStyle/>
                    <a:p>
                      <a:pPr marL="342900" lvl="0" indent="-342900" algn="justLow" rtl="1">
                        <a:lnSpc>
                          <a:spcPct val="80000"/>
                        </a:lnSpc>
                        <a:spcAft>
                          <a:spcPts val="0"/>
                        </a:spcAft>
                        <a:buFont typeface="Wingdings" panose="05000000000000000000" pitchFamily="2" charset="2"/>
                        <a:buChar char=""/>
                      </a:pPr>
                      <a:r>
                        <a:rPr lang="fa-IR" sz="1400">
                          <a:effectLst/>
                          <a:cs typeface="B Koodak" panose="00000700000000000000" pitchFamily="2" charset="-78"/>
                        </a:rPr>
                        <a:t>راهبرد: توسعه کشاورزی</a:t>
                      </a:r>
                      <a:endParaRPr lang="en-US" sz="1400">
                        <a:effectLst/>
                        <a:cs typeface="B Koodak" panose="00000700000000000000" pitchFamily="2" charset="-78"/>
                      </a:endParaRPr>
                    </a:p>
                    <a:p>
                      <a:pPr marL="342900" lvl="0" indent="-342900" algn="justLow" rtl="1">
                        <a:lnSpc>
                          <a:spcPct val="80000"/>
                        </a:lnSpc>
                        <a:spcAft>
                          <a:spcPts val="0"/>
                        </a:spcAft>
                        <a:buFont typeface="Wingdings" panose="05000000000000000000" pitchFamily="2" charset="2"/>
                        <a:buChar char=""/>
                      </a:pPr>
                      <a:r>
                        <a:rPr lang="fa-IR" sz="1400">
                          <a:effectLst/>
                          <a:cs typeface="B Koodak" panose="00000700000000000000" pitchFamily="2" charset="-78"/>
                        </a:rPr>
                        <a:t>برنامه اقدام ( پیشران ): توسعه زنجیره فعالیت های زنبورداری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04224984"/>
                  </a:ext>
                </a:extLst>
              </a:tr>
              <a:tr h="766075">
                <a:tc>
                  <a:txBody>
                    <a:bodyPr/>
                    <a:lstStyle/>
                    <a:p>
                      <a:pPr algn="justLow" rtl="1">
                        <a:lnSpc>
                          <a:spcPct val="115000"/>
                        </a:lnSpc>
                        <a:spcAft>
                          <a:spcPts val="0"/>
                        </a:spcAft>
                      </a:pPr>
                      <a:r>
                        <a:rPr lang="fa-IR" sz="1400">
                          <a:effectLst/>
                          <a:cs typeface="B Koodak" panose="00000700000000000000" pitchFamily="2" charset="-78"/>
                        </a:rPr>
                        <a:t>32</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115000"/>
                        </a:lnSpc>
                        <a:spcAft>
                          <a:spcPts val="0"/>
                        </a:spcAft>
                      </a:pPr>
                      <a:r>
                        <a:rPr lang="fa-IR" sz="1400">
                          <a:effectLst/>
                          <a:cs typeface="B Koodak" panose="00000700000000000000" pitchFamily="2" charset="-78"/>
                        </a:rPr>
                        <a:t>ایجاد و توسعه واحدهای فعالیت زنبورداری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400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4</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چپدره، اسدآباد، قلعه، قیاسیه، اولنگ، کبودگنبد، ترکانده،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بله</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الویت اول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400">
                          <a:effectLst/>
                          <a:cs typeface="B Koodak" panose="00000700000000000000" pitchFamily="2" charset="-78"/>
                        </a:rPr>
                        <a:t>سازمان جهادکشاورزی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algn="ctr" rtl="1">
                        <a:lnSpc>
                          <a:spcPct val="115000"/>
                        </a:lnSpc>
                        <a:spcAft>
                          <a:spcPts val="0"/>
                        </a:spcAft>
                      </a:pP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2316928138"/>
                  </a:ext>
                </a:extLst>
              </a:tr>
              <a:tr h="358562">
                <a:tc gridSpan="10">
                  <a:txBody>
                    <a:bodyPr/>
                    <a:lstStyle/>
                    <a:p>
                      <a:pPr marL="342900" lvl="0" indent="-342900" algn="justLow" rtl="1">
                        <a:lnSpc>
                          <a:spcPct val="80000"/>
                        </a:lnSpc>
                        <a:spcAft>
                          <a:spcPts val="0"/>
                        </a:spcAft>
                        <a:buFont typeface="Wingdings" panose="05000000000000000000" pitchFamily="2" charset="2"/>
                        <a:buChar char=""/>
                      </a:pPr>
                      <a:r>
                        <a:rPr lang="fa-IR" sz="1400">
                          <a:effectLst/>
                          <a:cs typeface="B Koodak" panose="00000700000000000000" pitchFamily="2" charset="-78"/>
                        </a:rPr>
                        <a:t>راهبرد: توسعه کشاورزی</a:t>
                      </a:r>
                      <a:endParaRPr lang="en-US" sz="1400">
                        <a:effectLst/>
                        <a:cs typeface="B Koodak" panose="00000700000000000000" pitchFamily="2" charset="-78"/>
                      </a:endParaRPr>
                    </a:p>
                    <a:p>
                      <a:pPr marL="342900" lvl="0" indent="-342900" algn="justLow" rtl="1">
                        <a:lnSpc>
                          <a:spcPct val="80000"/>
                        </a:lnSpc>
                        <a:spcAft>
                          <a:spcPts val="0"/>
                        </a:spcAft>
                        <a:buFont typeface="Wingdings" panose="05000000000000000000" pitchFamily="2" charset="2"/>
                        <a:buChar char=""/>
                      </a:pPr>
                      <a:r>
                        <a:rPr lang="fa-IR" sz="1400">
                          <a:effectLst/>
                          <a:cs typeface="B Koodak" panose="00000700000000000000" pitchFamily="2" charset="-78"/>
                        </a:rPr>
                        <a:t>برنامه اقدام ( پیشران ): توسعه زنجیره فعالیت های پرورش ماهی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9184158"/>
                  </a:ext>
                </a:extLst>
              </a:tr>
              <a:tr h="749926">
                <a:tc>
                  <a:txBody>
                    <a:bodyPr/>
                    <a:lstStyle/>
                    <a:p>
                      <a:pPr algn="ctr" rtl="1">
                        <a:lnSpc>
                          <a:spcPct val="115000"/>
                        </a:lnSpc>
                        <a:spcAft>
                          <a:spcPts val="0"/>
                        </a:spcAft>
                      </a:pPr>
                      <a:r>
                        <a:rPr lang="fa-IR" sz="1400">
                          <a:effectLst/>
                          <a:cs typeface="B Koodak" panose="00000700000000000000" pitchFamily="2" charset="-78"/>
                        </a:rPr>
                        <a:t>33</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115000"/>
                        </a:lnSpc>
                        <a:spcAft>
                          <a:spcPts val="0"/>
                        </a:spcAft>
                      </a:pPr>
                      <a:r>
                        <a:rPr lang="fa-IR" sz="1400">
                          <a:effectLst/>
                          <a:cs typeface="B Koodak" panose="00000700000000000000" pitchFamily="2" charset="-78"/>
                        </a:rPr>
                        <a:t>احداث مزرعه پرورش ماهی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2000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12</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بویین، طهماسب آباد، المکی، ویک</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کشاورزی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خیر</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الویت دوم</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400" dirty="0">
                          <a:effectLst/>
                          <a:cs typeface="B Koodak" panose="00000700000000000000" pitchFamily="2" charset="-78"/>
                        </a:rPr>
                        <a:t>سازمان جهادکشاورزی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algn="ctr" rtl="1">
                        <a:lnSpc>
                          <a:spcPct val="115000"/>
                        </a:lnSpc>
                        <a:spcAft>
                          <a:spcPts val="0"/>
                        </a:spcAft>
                      </a:pP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1319221361"/>
                  </a:ext>
                </a:extLst>
              </a:tr>
            </a:tbl>
          </a:graphicData>
        </a:graphic>
      </p:graphicFrame>
    </p:spTree>
    <p:extLst>
      <p:ext uri="{BB962C8B-B14F-4D97-AF65-F5344CB8AC3E}">
        <p14:creationId xmlns:p14="http://schemas.microsoft.com/office/powerpoint/2010/main" val="2481054894"/>
      </p:ext>
    </p:extLst>
  </p:cSld>
  <p:clrMapOvr>
    <a:masterClrMapping/>
  </p:clrMapOvr>
  <p:transition spd="slow">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1-12- منظومه مرکزی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1391239231"/>
              </p:ext>
            </p:extLst>
          </p:nvPr>
        </p:nvGraphicFramePr>
        <p:xfrm>
          <a:off x="76197" y="1295400"/>
          <a:ext cx="8991602" cy="5778720"/>
        </p:xfrm>
        <a:graphic>
          <a:graphicData uri="http://schemas.openxmlformats.org/drawingml/2006/table">
            <a:tbl>
              <a:tblPr rtl="1" firstRow="1" firstCol="1" bandRow="1">
                <a:tableStyleId>{00A15C55-8517-42AA-B614-E9B94910E393}</a:tableStyleId>
              </a:tblPr>
              <a:tblGrid>
                <a:gridCol w="429214">
                  <a:extLst>
                    <a:ext uri="{9D8B030D-6E8A-4147-A177-3AD203B41FA5}">
                      <a16:colId xmlns:a16="http://schemas.microsoft.com/office/drawing/2014/main" val="3668732471"/>
                    </a:ext>
                  </a:extLst>
                </a:gridCol>
                <a:gridCol w="4259293">
                  <a:extLst>
                    <a:ext uri="{9D8B030D-6E8A-4147-A177-3AD203B41FA5}">
                      <a16:colId xmlns:a16="http://schemas.microsoft.com/office/drawing/2014/main" val="2291406348"/>
                    </a:ext>
                  </a:extLst>
                </a:gridCol>
                <a:gridCol w="556228">
                  <a:extLst>
                    <a:ext uri="{9D8B030D-6E8A-4147-A177-3AD203B41FA5}">
                      <a16:colId xmlns:a16="http://schemas.microsoft.com/office/drawing/2014/main" val="820149110"/>
                    </a:ext>
                  </a:extLst>
                </a:gridCol>
                <a:gridCol w="525570">
                  <a:extLst>
                    <a:ext uri="{9D8B030D-6E8A-4147-A177-3AD203B41FA5}">
                      <a16:colId xmlns:a16="http://schemas.microsoft.com/office/drawing/2014/main" val="2775548477"/>
                    </a:ext>
                  </a:extLst>
                </a:gridCol>
                <a:gridCol w="989821">
                  <a:extLst>
                    <a:ext uri="{9D8B030D-6E8A-4147-A177-3AD203B41FA5}">
                      <a16:colId xmlns:a16="http://schemas.microsoft.com/office/drawing/2014/main" val="218075456"/>
                    </a:ext>
                  </a:extLst>
                </a:gridCol>
                <a:gridCol w="687619">
                  <a:extLst>
                    <a:ext uri="{9D8B030D-6E8A-4147-A177-3AD203B41FA5}">
                      <a16:colId xmlns:a16="http://schemas.microsoft.com/office/drawing/2014/main" val="2626332056"/>
                    </a:ext>
                  </a:extLst>
                </a:gridCol>
                <a:gridCol w="578654">
                  <a:extLst>
                    <a:ext uri="{9D8B030D-6E8A-4147-A177-3AD203B41FA5}">
                      <a16:colId xmlns:a16="http://schemas.microsoft.com/office/drawing/2014/main" val="2593152053"/>
                    </a:ext>
                  </a:extLst>
                </a:gridCol>
                <a:gridCol w="965203">
                  <a:extLst>
                    <a:ext uri="{9D8B030D-6E8A-4147-A177-3AD203B41FA5}">
                      <a16:colId xmlns:a16="http://schemas.microsoft.com/office/drawing/2014/main" val="2434075984"/>
                    </a:ext>
                  </a:extLst>
                </a:gridCol>
              </a:tblGrid>
              <a:tr h="1010857">
                <a:tc>
                  <a:txBody>
                    <a:bodyPr/>
                    <a:lstStyle/>
                    <a:p>
                      <a:pPr algn="ctr" rtl="1">
                        <a:lnSpc>
                          <a:spcPct val="115000"/>
                        </a:lnSpc>
                        <a:spcAft>
                          <a:spcPts val="0"/>
                        </a:spcAft>
                      </a:pPr>
                      <a:r>
                        <a:rPr lang="fa-IR" sz="1200">
                          <a:effectLst/>
                          <a:cs typeface="B Koodak" panose="00000700000000000000" pitchFamily="2" charset="-78"/>
                        </a:rPr>
                        <a:t>ردیف</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200">
                          <a:effectLst/>
                          <a:cs typeface="B Koodak" panose="00000700000000000000" pitchFamily="2" charset="-78"/>
                        </a:rPr>
                        <a:t>عنوان طرح</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200">
                          <a:effectLst/>
                          <a:cs typeface="B Koodak" panose="00000700000000000000" pitchFamily="2" charset="-78"/>
                        </a:rPr>
                        <a:t>اعتبار مورد نیاز</a:t>
                      </a:r>
                      <a:endParaRPr lang="en-US" sz="1400">
                        <a:effectLst/>
                        <a:cs typeface="B Koodak" panose="00000700000000000000" pitchFamily="2" charset="-78"/>
                      </a:endParaRPr>
                    </a:p>
                    <a:p>
                      <a:pPr algn="ctr" rtl="1">
                        <a:lnSpc>
                          <a:spcPct val="115000"/>
                        </a:lnSpc>
                        <a:spcAft>
                          <a:spcPts val="0"/>
                        </a:spcAft>
                      </a:pPr>
                      <a:r>
                        <a:rPr lang="fa-IR" sz="1200">
                          <a:effectLst/>
                          <a:cs typeface="B Koodak" panose="00000700000000000000" pitchFamily="2" charset="-78"/>
                        </a:rPr>
                        <a:t>میلیون ریال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200" dirty="0">
                          <a:effectLst/>
                          <a:cs typeface="B Koodak" panose="00000700000000000000" pitchFamily="2" charset="-78"/>
                        </a:rPr>
                        <a:t>میزان</a:t>
                      </a:r>
                      <a:endParaRPr lang="en-US" sz="1400" dirty="0">
                        <a:effectLst/>
                        <a:cs typeface="B Koodak" panose="00000700000000000000" pitchFamily="2" charset="-78"/>
                      </a:endParaRPr>
                    </a:p>
                    <a:p>
                      <a:pPr algn="ctr" rtl="1">
                        <a:lnSpc>
                          <a:spcPct val="115000"/>
                        </a:lnSpc>
                        <a:spcAft>
                          <a:spcPts val="0"/>
                        </a:spcAft>
                      </a:pPr>
                      <a:r>
                        <a:rPr lang="fa-IR" sz="1200" dirty="0">
                          <a:effectLst/>
                          <a:cs typeface="B Koodak" panose="00000700000000000000" pitchFamily="2" charset="-78"/>
                        </a:rPr>
                        <a:t>اشتغال نفر</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200">
                          <a:effectLst/>
                          <a:cs typeface="B Koodak" panose="00000700000000000000" pitchFamily="2" charset="-78"/>
                        </a:rPr>
                        <a:t>محل اجرا</a:t>
                      </a:r>
                      <a:endParaRPr lang="en-US" sz="1400">
                        <a:effectLst/>
                        <a:cs typeface="B Koodak" panose="00000700000000000000" pitchFamily="2" charset="-78"/>
                      </a:endParaRPr>
                    </a:p>
                    <a:p>
                      <a:pPr algn="ctr" rtl="1">
                        <a:lnSpc>
                          <a:spcPct val="115000"/>
                        </a:lnSpc>
                        <a:spcAft>
                          <a:spcPts val="0"/>
                        </a:spcAft>
                      </a:pPr>
                      <a:r>
                        <a:rPr lang="fa-IR" sz="1200">
                          <a:effectLst/>
                          <a:cs typeface="B Koodak" panose="00000700000000000000" pitchFamily="2" charset="-78"/>
                        </a:rPr>
                        <a:t>نام روستا</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200" dirty="0">
                          <a:effectLst/>
                          <a:cs typeface="B Koodak" panose="00000700000000000000" pitchFamily="2" charset="-78"/>
                        </a:rPr>
                        <a:t>کد موضوعی طرح 2</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200" dirty="0">
                          <a:effectLst/>
                          <a:cs typeface="B Koodak" panose="00000700000000000000" pitchFamily="2" charset="-78"/>
                        </a:rPr>
                        <a:t>الویت طرح در سطح بخش 4</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200">
                          <a:effectLst/>
                          <a:cs typeface="B Koodak" panose="00000700000000000000" pitchFamily="2" charset="-78"/>
                        </a:rPr>
                        <a:t>کد دستگاه اجرائی مرتبط 5</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extLst>
                  <a:ext uri="{0D108BD9-81ED-4DB2-BD59-A6C34878D82A}">
                    <a16:rowId xmlns:a16="http://schemas.microsoft.com/office/drawing/2014/main" val="330983244"/>
                  </a:ext>
                </a:extLst>
              </a:tr>
              <a:tr h="555972">
                <a:tc>
                  <a:txBody>
                    <a:bodyPr/>
                    <a:lstStyle/>
                    <a:p>
                      <a:pPr algn="ctr" rtl="1">
                        <a:lnSpc>
                          <a:spcPct val="115000"/>
                        </a:lnSpc>
                        <a:spcAft>
                          <a:spcPts val="0"/>
                        </a:spcAft>
                      </a:pPr>
                      <a:r>
                        <a:rPr lang="ar-SA" sz="1400" dirty="0">
                          <a:effectLst/>
                          <a:cs typeface="B Koodak" panose="00000700000000000000" pitchFamily="2" charset="-78"/>
                        </a:rPr>
                        <a:t/>
                      </a:r>
                      <a:br>
                        <a:rPr lang="ar-SA" sz="1400" dirty="0">
                          <a:effectLst/>
                          <a:cs typeface="B Koodak" panose="00000700000000000000" pitchFamily="2" charset="-78"/>
                        </a:rPr>
                      </a:br>
                      <a:r>
                        <a:rPr lang="fa-IR" sz="1400" dirty="0">
                          <a:effectLst/>
                          <a:cs typeface="B Koodak" panose="00000700000000000000" pitchFamily="2" charset="-78"/>
                        </a:rPr>
                        <a:t>34</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justLow" rtl="1">
                        <a:lnSpc>
                          <a:spcPct val="115000"/>
                        </a:lnSpc>
                        <a:spcAft>
                          <a:spcPts val="0"/>
                        </a:spcAft>
                      </a:pPr>
                      <a:r>
                        <a:rPr lang="fa-IR" sz="1400">
                          <a:effectLst/>
                          <a:cs typeface="B Koodak" panose="00000700000000000000" pitchFamily="2" charset="-78"/>
                        </a:rPr>
                        <a:t>ارتقای شاخص بهره بروری آب از طریق:</a:t>
                      </a:r>
                      <a:endParaRPr lang="en-US" sz="1400">
                        <a:effectLst/>
                        <a:cs typeface="B Koodak" panose="00000700000000000000" pitchFamily="2" charset="-78"/>
                      </a:endParaRPr>
                    </a:p>
                    <a:p>
                      <a:pPr algn="justLow" rtl="1">
                        <a:lnSpc>
                          <a:spcPct val="115000"/>
                        </a:lnSpc>
                        <a:spcAft>
                          <a:spcPts val="0"/>
                        </a:spcAft>
                      </a:pPr>
                      <a:r>
                        <a:rPr lang="fa-IR" sz="1400">
                          <a:effectLst/>
                          <a:cs typeface="B Koodak" panose="00000700000000000000" pitchFamily="2" charset="-78"/>
                        </a:rPr>
                        <a:t>الف- آموزش ب-عملیات اجرایی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400">
                          <a:effectLst/>
                          <a:cs typeface="B Koodak" panose="00000700000000000000" pitchFamily="2" charset="-78"/>
                        </a:rPr>
                        <a:t>تمام روستاهای بخش مرکزی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extLst>
                  <a:ext uri="{0D108BD9-81ED-4DB2-BD59-A6C34878D82A}">
                    <a16:rowId xmlns:a16="http://schemas.microsoft.com/office/drawing/2014/main" val="3044536241"/>
                  </a:ext>
                </a:extLst>
              </a:tr>
              <a:tr h="2965183">
                <a:tc>
                  <a:txBody>
                    <a:bodyPr/>
                    <a:lstStyle/>
                    <a:p>
                      <a:pPr algn="ctr" rtl="1">
                        <a:lnSpc>
                          <a:spcPct val="115000"/>
                        </a:lnSpc>
                        <a:spcAft>
                          <a:spcPts val="0"/>
                        </a:spcAft>
                      </a:pPr>
                      <a:r>
                        <a:rPr lang="fa-IR" sz="1400">
                          <a:effectLst/>
                          <a:cs typeface="B Koodak" panose="00000700000000000000" pitchFamily="2" charset="-78"/>
                        </a:rPr>
                        <a:t>الف</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marL="228600" algn="justLow" rtl="1">
                        <a:lnSpc>
                          <a:spcPct val="115000"/>
                        </a:lnSpc>
                        <a:spcAft>
                          <a:spcPts val="0"/>
                        </a:spcAft>
                      </a:pPr>
                      <a:r>
                        <a:rPr lang="fa-IR" sz="1400">
                          <a:effectLst/>
                          <a:cs typeface="B Koodak" panose="00000700000000000000" pitchFamily="2" charset="-78"/>
                        </a:rPr>
                        <a:t>الف- برگزاری کلاس های آموزشی و ترویجی در موضوعات زیر:</a:t>
                      </a:r>
                      <a:endParaRPr lang="en-US" sz="1400">
                        <a:effectLst/>
                        <a:cs typeface="B Koodak" panose="00000700000000000000" pitchFamily="2" charset="-78"/>
                      </a:endParaRPr>
                    </a:p>
                    <a:p>
                      <a:pPr marL="228600" algn="justLow" rtl="1">
                        <a:lnSpc>
                          <a:spcPct val="115000"/>
                        </a:lnSpc>
                        <a:spcAft>
                          <a:spcPts val="0"/>
                        </a:spcAft>
                      </a:pPr>
                      <a:r>
                        <a:rPr lang="fa-IR" sz="1400">
                          <a:effectLst/>
                          <a:cs typeface="B Koodak" panose="00000700000000000000" pitchFamily="2" charset="-78"/>
                        </a:rPr>
                        <a:t>-اصلاح برنامه کود دهی(تغذیه)-تغییر رقم محصولات -بهبود مدیریت های زراعی (زمان کاشت، نحو هی تهیه زمین، ماشی ن کاشت، کنترل عل فهای هرز، مبارزه با آفات بیمار یها و ......)-شناخت مصارف غیرمفید آب مصرفی و انجام تمهیدات برای کنترل آنها -اصلاح عملیات زراعی برای کاهش آب مصرفی مثل اصلاح تاریخ کشت -تغییر شیوه کشت مثلاً اجرای کشت نشایی -اصلاح روش آبیاری(از رو شهای سنتی به سامانه های نوین آبیاری) -اصلاح رو ش آبیاری همراه با اصلاح مدیریت مصرف کود و عملیات زراعی -تمهیدات لازم برای کاهش ضایعات مانند تنظیم ادوات، اصلاح زمان برداشت، بسته بندی مناسب، ایجاد واحدهای فرآوری و ایجاد زنجیره تولید تا مصرف -کاهش ضایعات محصول از زمان برداشت تا رسیدن بدست مصرف کننده -آبشویی کودها و خسارات ناشی از مخاطرات بخش کشاورزی  راهکارهای مقابله با سرمازدگی محصولات (استفاده از دمنده ها، تغییر واریته و رقم محصولات، تغییر رژیم کوددهی،ایجاد بادشکن ها و تقویم آبیاری و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400">
                          <a:effectLst/>
                          <a:cs typeface="B Koodak" panose="00000700000000000000" pitchFamily="2" charset="-78"/>
                        </a:rPr>
                        <a:t>500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400">
                          <a:effectLst/>
                          <a:cs typeface="B Koodak" panose="00000700000000000000" pitchFamily="2" charset="-78"/>
                        </a:rPr>
                        <a:t>تمام روستاهای بخش مرکزی (پهنه بندی جهاد 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400">
                          <a:effectLst/>
                          <a:cs typeface="B Koodak" panose="00000700000000000000" pitchFamily="2" charset="-78"/>
                        </a:rPr>
                        <a:t>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400">
                          <a:effectLst/>
                          <a:cs typeface="B Koodak" panose="00000700000000000000" pitchFamily="2" charset="-78"/>
                        </a:rPr>
                        <a:t>الویت 1</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400" dirty="0">
                          <a:effectLst/>
                          <a:cs typeface="B Koodak" panose="00000700000000000000" pitchFamily="2" charset="-78"/>
                        </a:rPr>
                        <a:t>سازمان </a:t>
                      </a:r>
                      <a:r>
                        <a:rPr lang="fa-IR" sz="1400" dirty="0" smtClean="0">
                          <a:effectLst/>
                          <a:cs typeface="B Koodak" panose="00000700000000000000" pitchFamily="2" charset="-78"/>
                        </a:rPr>
                        <a:t>جهادکشاورزی – سازمان آموزش فنی حرفه ایی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extLst>
                  <a:ext uri="{0D108BD9-81ED-4DB2-BD59-A6C34878D82A}">
                    <a16:rowId xmlns:a16="http://schemas.microsoft.com/office/drawing/2014/main" val="80407950"/>
                  </a:ext>
                </a:extLst>
              </a:tr>
            </a:tbl>
          </a:graphicData>
        </a:graphic>
      </p:graphicFrame>
    </p:spTree>
    <p:extLst>
      <p:ext uri="{BB962C8B-B14F-4D97-AF65-F5344CB8AC3E}">
        <p14:creationId xmlns:p14="http://schemas.microsoft.com/office/powerpoint/2010/main" val="4267938720"/>
      </p:ext>
    </p:extLst>
  </p:cSld>
  <p:clrMapOvr>
    <a:masterClrMapping/>
  </p:clrMapOvr>
  <p:transition spd="slow">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1-12- منظومه مرکزی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2052348727"/>
              </p:ext>
            </p:extLst>
          </p:nvPr>
        </p:nvGraphicFramePr>
        <p:xfrm>
          <a:off x="76200" y="1371600"/>
          <a:ext cx="8937567" cy="4276344"/>
        </p:xfrm>
        <a:graphic>
          <a:graphicData uri="http://schemas.openxmlformats.org/drawingml/2006/table">
            <a:tbl>
              <a:tblPr rtl="1" firstRow="1" firstCol="1" bandRow="1">
                <a:tableStyleId>{00A15C55-8517-42AA-B614-E9B94910E393}</a:tableStyleId>
              </a:tblPr>
              <a:tblGrid>
                <a:gridCol w="464973">
                  <a:extLst>
                    <a:ext uri="{9D8B030D-6E8A-4147-A177-3AD203B41FA5}">
                      <a16:colId xmlns:a16="http://schemas.microsoft.com/office/drawing/2014/main" val="3513559419"/>
                    </a:ext>
                  </a:extLst>
                </a:gridCol>
                <a:gridCol w="2031304">
                  <a:extLst>
                    <a:ext uri="{9D8B030D-6E8A-4147-A177-3AD203B41FA5}">
                      <a16:colId xmlns:a16="http://schemas.microsoft.com/office/drawing/2014/main" val="1279801313"/>
                    </a:ext>
                  </a:extLst>
                </a:gridCol>
                <a:gridCol w="907276">
                  <a:extLst>
                    <a:ext uri="{9D8B030D-6E8A-4147-A177-3AD203B41FA5}">
                      <a16:colId xmlns:a16="http://schemas.microsoft.com/office/drawing/2014/main" val="1381062157"/>
                    </a:ext>
                  </a:extLst>
                </a:gridCol>
                <a:gridCol w="634382">
                  <a:extLst>
                    <a:ext uri="{9D8B030D-6E8A-4147-A177-3AD203B41FA5}">
                      <a16:colId xmlns:a16="http://schemas.microsoft.com/office/drawing/2014/main" val="899618468"/>
                    </a:ext>
                  </a:extLst>
                </a:gridCol>
                <a:gridCol w="1698890">
                  <a:extLst>
                    <a:ext uri="{9D8B030D-6E8A-4147-A177-3AD203B41FA5}">
                      <a16:colId xmlns:a16="http://schemas.microsoft.com/office/drawing/2014/main" val="656278848"/>
                    </a:ext>
                  </a:extLst>
                </a:gridCol>
                <a:gridCol w="976992">
                  <a:extLst>
                    <a:ext uri="{9D8B030D-6E8A-4147-A177-3AD203B41FA5}">
                      <a16:colId xmlns:a16="http://schemas.microsoft.com/office/drawing/2014/main" val="902096453"/>
                    </a:ext>
                  </a:extLst>
                </a:gridCol>
                <a:gridCol w="945376">
                  <a:extLst>
                    <a:ext uri="{9D8B030D-6E8A-4147-A177-3AD203B41FA5}">
                      <a16:colId xmlns:a16="http://schemas.microsoft.com/office/drawing/2014/main" val="97754770"/>
                    </a:ext>
                  </a:extLst>
                </a:gridCol>
                <a:gridCol w="121242">
                  <a:extLst>
                    <a:ext uri="{9D8B030D-6E8A-4147-A177-3AD203B41FA5}">
                      <a16:colId xmlns:a16="http://schemas.microsoft.com/office/drawing/2014/main" val="723143308"/>
                    </a:ext>
                  </a:extLst>
                </a:gridCol>
                <a:gridCol w="1157132">
                  <a:extLst>
                    <a:ext uri="{9D8B030D-6E8A-4147-A177-3AD203B41FA5}">
                      <a16:colId xmlns:a16="http://schemas.microsoft.com/office/drawing/2014/main" val="210579752"/>
                    </a:ext>
                  </a:extLst>
                </a:gridCol>
              </a:tblGrid>
              <a:tr h="0">
                <a:tc>
                  <a:txBody>
                    <a:bodyPr/>
                    <a:lstStyle/>
                    <a:p>
                      <a:pPr algn="ctr" rtl="1">
                        <a:lnSpc>
                          <a:spcPct val="115000"/>
                        </a:lnSpc>
                        <a:spcAft>
                          <a:spcPts val="0"/>
                        </a:spcAft>
                      </a:pPr>
                      <a:r>
                        <a:rPr lang="fa-IR" sz="1200">
                          <a:effectLst/>
                          <a:cs typeface="B Koodak" panose="00000700000000000000" pitchFamily="2" charset="-78"/>
                        </a:rPr>
                        <a:t>ردیف</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200">
                          <a:effectLst/>
                          <a:cs typeface="B Koodak" panose="00000700000000000000" pitchFamily="2" charset="-78"/>
                        </a:rPr>
                        <a:t>عنوان طرح</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200">
                          <a:effectLst/>
                          <a:cs typeface="B Koodak" panose="00000700000000000000" pitchFamily="2" charset="-78"/>
                        </a:rPr>
                        <a:t>اعتبار مورد نیاز</a:t>
                      </a:r>
                      <a:endParaRPr lang="en-US" sz="1600">
                        <a:effectLst/>
                        <a:cs typeface="B Koodak" panose="00000700000000000000" pitchFamily="2" charset="-78"/>
                      </a:endParaRPr>
                    </a:p>
                    <a:p>
                      <a:pPr algn="ctr" rtl="1">
                        <a:lnSpc>
                          <a:spcPct val="115000"/>
                        </a:lnSpc>
                        <a:spcAft>
                          <a:spcPts val="0"/>
                        </a:spcAft>
                      </a:pPr>
                      <a:r>
                        <a:rPr lang="fa-IR" sz="1200">
                          <a:effectLst/>
                          <a:cs typeface="B Koodak" panose="00000700000000000000" pitchFamily="2" charset="-78"/>
                        </a:rPr>
                        <a:t>میلیون ریال</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200">
                          <a:effectLst/>
                          <a:cs typeface="B Koodak" panose="00000700000000000000" pitchFamily="2" charset="-78"/>
                        </a:rPr>
                        <a:t>میزان</a:t>
                      </a:r>
                      <a:endParaRPr lang="en-US" sz="1600">
                        <a:effectLst/>
                        <a:cs typeface="B Koodak" panose="00000700000000000000" pitchFamily="2" charset="-78"/>
                      </a:endParaRPr>
                    </a:p>
                    <a:p>
                      <a:pPr algn="ctr" rtl="1">
                        <a:lnSpc>
                          <a:spcPct val="115000"/>
                        </a:lnSpc>
                        <a:spcAft>
                          <a:spcPts val="0"/>
                        </a:spcAft>
                      </a:pPr>
                      <a:r>
                        <a:rPr lang="fa-IR" sz="1200">
                          <a:effectLst/>
                          <a:cs typeface="B Koodak" panose="00000700000000000000" pitchFamily="2" charset="-78"/>
                        </a:rPr>
                        <a:t>اشتغال نفر</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200">
                          <a:effectLst/>
                          <a:cs typeface="B Koodak" panose="00000700000000000000" pitchFamily="2" charset="-78"/>
                        </a:rPr>
                        <a:t>محل اجرا</a:t>
                      </a:r>
                      <a:endParaRPr lang="en-US" sz="1600">
                        <a:effectLst/>
                        <a:cs typeface="B Koodak" panose="00000700000000000000" pitchFamily="2" charset="-78"/>
                      </a:endParaRPr>
                    </a:p>
                    <a:p>
                      <a:pPr algn="ctr" rtl="1">
                        <a:lnSpc>
                          <a:spcPct val="115000"/>
                        </a:lnSpc>
                        <a:spcAft>
                          <a:spcPts val="0"/>
                        </a:spcAft>
                      </a:pPr>
                      <a:r>
                        <a:rPr lang="fa-IR" sz="1200">
                          <a:effectLst/>
                          <a:cs typeface="B Koodak" panose="00000700000000000000" pitchFamily="2" charset="-78"/>
                        </a:rPr>
                        <a:t>نام روستا</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200" dirty="0">
                          <a:effectLst/>
                          <a:cs typeface="B Koodak" panose="00000700000000000000" pitchFamily="2" charset="-78"/>
                        </a:rPr>
                        <a:t>کد موضوعی طرح 2</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200" dirty="0">
                          <a:effectLst/>
                          <a:cs typeface="B Koodak" panose="00000700000000000000" pitchFamily="2" charset="-78"/>
                        </a:rPr>
                        <a:t>الویت طرح در سطح بخش 4</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r>
                        <a:rPr lang="fa-IR" sz="1200">
                          <a:effectLst/>
                          <a:cs typeface="B Koodak" panose="00000700000000000000" pitchFamily="2" charset="-78"/>
                        </a:rPr>
                        <a:t>کد دستگاه اجرائی مرتبط 5</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3414217857"/>
                  </a:ext>
                </a:extLst>
              </a:tr>
              <a:tr h="0">
                <a:tc gridSpan="9">
                  <a:txBody>
                    <a:bodyPr/>
                    <a:lstStyle/>
                    <a:p>
                      <a:pPr algn="r" rtl="1">
                        <a:lnSpc>
                          <a:spcPct val="115000"/>
                        </a:lnSpc>
                        <a:spcAft>
                          <a:spcPts val="0"/>
                        </a:spcAft>
                      </a:pPr>
                      <a:r>
                        <a:rPr lang="fa-IR" sz="1600" dirty="0">
                          <a:effectLst/>
                          <a:cs typeface="B Koodak" panose="00000700000000000000" pitchFamily="2" charset="-78"/>
                        </a:rPr>
                        <a:t>ب- برنامه عملیات اجرایی</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7617808"/>
                  </a:ext>
                </a:extLst>
              </a:tr>
              <a:tr h="0">
                <a:tc>
                  <a:txBody>
                    <a:bodyPr/>
                    <a:lstStyle/>
                    <a:p>
                      <a:pPr algn="ctr" rtl="1">
                        <a:lnSpc>
                          <a:spcPct val="115000"/>
                        </a:lnSpc>
                        <a:spcAft>
                          <a:spcPts val="0"/>
                        </a:spcAft>
                      </a:pPr>
                      <a:r>
                        <a:rPr lang="fa-IR" sz="1600" dirty="0">
                          <a:effectLst/>
                          <a:cs typeface="B Koodak" panose="00000700000000000000" pitchFamily="2" charset="-78"/>
                        </a:rPr>
                        <a:t>ب 1</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115000"/>
                        </a:lnSpc>
                        <a:spcAft>
                          <a:spcPts val="0"/>
                        </a:spcAft>
                      </a:pPr>
                      <a:r>
                        <a:rPr lang="fa-IR" sz="1600">
                          <a:effectLst/>
                          <a:cs typeface="B Koodak" panose="00000700000000000000" pitchFamily="2" charset="-78"/>
                        </a:rPr>
                        <a:t>تجهیز اراضی به سیستم آبیاری تحت فشار</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effectLst/>
                          <a:cs typeface="B Koodak" panose="00000700000000000000" pitchFamily="2" charset="-78"/>
                        </a:rPr>
                        <a:t>395000</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effectLst/>
                          <a:cs typeface="B Koodak" panose="00000700000000000000" pitchFamily="2" charset="-78"/>
                        </a:rPr>
                        <a:t> </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effectLst/>
                          <a:cs typeface="B Koodak" panose="00000700000000000000" pitchFamily="2" charset="-78"/>
                        </a:rPr>
                        <a:t>حسین آباد، ارجین، قیاسیه، قلعه، سنبل آباد، طهماسب آباد، عباس آباد، کبود گنبد، مشک آباد، والایش، ویر، ویک</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effectLst/>
                          <a:cs typeface="B Koodak" panose="00000700000000000000" pitchFamily="2" charset="-78"/>
                        </a:rPr>
                        <a:t>کشاورزی </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effectLst/>
                          <a:cs typeface="B Koodak" panose="00000700000000000000" pitchFamily="2" charset="-78"/>
                        </a:rPr>
                        <a:t>الویت اول</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600">
                          <a:effectLst/>
                          <a:cs typeface="B Koodak" panose="00000700000000000000" pitchFamily="2" charset="-78"/>
                        </a:rPr>
                        <a:t>سازمان جهادکشاورزی</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algn="ctr" rtl="1">
                        <a:lnSpc>
                          <a:spcPct val="115000"/>
                        </a:lnSpc>
                        <a:spcAft>
                          <a:spcPts val="0"/>
                        </a:spcAft>
                      </a:pP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2586119824"/>
                  </a:ext>
                </a:extLst>
              </a:tr>
              <a:tr h="0">
                <a:tc>
                  <a:txBody>
                    <a:bodyPr/>
                    <a:lstStyle/>
                    <a:p>
                      <a:pPr algn="ctr" rtl="1">
                        <a:lnSpc>
                          <a:spcPct val="115000"/>
                        </a:lnSpc>
                        <a:spcAft>
                          <a:spcPts val="0"/>
                        </a:spcAft>
                      </a:pPr>
                      <a:r>
                        <a:rPr lang="fa-IR" sz="1600">
                          <a:effectLst/>
                          <a:cs typeface="B Koodak" panose="00000700000000000000" pitchFamily="2" charset="-78"/>
                        </a:rPr>
                        <a:t>ب 2</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115000"/>
                        </a:lnSpc>
                        <a:spcAft>
                          <a:spcPts val="0"/>
                        </a:spcAft>
                      </a:pPr>
                      <a:r>
                        <a:rPr lang="fa-IR" sz="1600">
                          <a:effectLst/>
                          <a:cs typeface="B Koodak" panose="00000700000000000000" pitchFamily="2" charset="-78"/>
                        </a:rPr>
                        <a:t>اجرای سیستم کم فشار</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effectLst/>
                          <a:cs typeface="B Koodak" panose="00000700000000000000" pitchFamily="2" charset="-78"/>
                        </a:rPr>
                        <a:t>39000</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effectLst/>
                          <a:cs typeface="B Koodak" panose="00000700000000000000" pitchFamily="2" charset="-78"/>
                        </a:rPr>
                        <a:t> </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effectLst/>
                          <a:cs typeface="B Koodak" panose="00000700000000000000" pitchFamily="2" charset="-78"/>
                        </a:rPr>
                        <a:t>اسدآباد، بالوف، ترکانده، چپ دره، دوسنگان، </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effectLst/>
                          <a:cs typeface="B Koodak" panose="00000700000000000000" pitchFamily="2" charset="-78"/>
                        </a:rPr>
                        <a:t>کشاورزی</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effectLst/>
                          <a:cs typeface="B Koodak" panose="00000700000000000000" pitchFamily="2" charset="-78"/>
                        </a:rPr>
                        <a:t>الویت اول</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600">
                          <a:effectLst/>
                          <a:cs typeface="B Koodak" panose="00000700000000000000" pitchFamily="2" charset="-78"/>
                        </a:rPr>
                        <a:t>سازمان جهادکشاورزی</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algn="ctr" rtl="1">
                        <a:lnSpc>
                          <a:spcPct val="115000"/>
                        </a:lnSpc>
                        <a:spcAft>
                          <a:spcPts val="0"/>
                        </a:spcAft>
                      </a:pP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129080163"/>
                  </a:ext>
                </a:extLst>
              </a:tr>
              <a:tr h="0">
                <a:tc>
                  <a:txBody>
                    <a:bodyPr/>
                    <a:lstStyle/>
                    <a:p>
                      <a:pPr algn="ctr" rtl="1">
                        <a:lnSpc>
                          <a:spcPct val="115000"/>
                        </a:lnSpc>
                        <a:spcAft>
                          <a:spcPts val="0"/>
                        </a:spcAft>
                      </a:pPr>
                      <a:r>
                        <a:rPr lang="fa-IR" sz="1600">
                          <a:effectLst/>
                          <a:cs typeface="B Koodak" panose="00000700000000000000" pitchFamily="2" charset="-78"/>
                        </a:rPr>
                        <a:t>ب 3</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115000"/>
                        </a:lnSpc>
                        <a:spcAft>
                          <a:spcPts val="0"/>
                        </a:spcAft>
                      </a:pPr>
                      <a:r>
                        <a:rPr lang="fa-IR" sz="1600">
                          <a:effectLst/>
                          <a:cs typeface="B Koodak" panose="00000700000000000000" pitchFamily="2" charset="-78"/>
                        </a:rPr>
                        <a:t>اجرای طرح یکجاکشتی در روستاهای دارای جمعیت فصلی و غیر ساکن</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effectLst/>
                          <a:cs typeface="B Koodak" panose="00000700000000000000" pitchFamily="2" charset="-78"/>
                        </a:rPr>
                        <a:t> </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effectLst/>
                          <a:cs typeface="B Koodak" panose="00000700000000000000" pitchFamily="2" charset="-78"/>
                        </a:rPr>
                        <a:t> </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effectLst/>
                          <a:cs typeface="B Koodak" panose="00000700000000000000" pitchFamily="2" charset="-78"/>
                        </a:rPr>
                        <a:t>چشمه سار، چپ دره، عباس آباد، ندیرآباد</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effectLst/>
                          <a:cs typeface="B Koodak" panose="00000700000000000000" pitchFamily="2" charset="-78"/>
                        </a:rPr>
                        <a:t>کشاورزی</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effectLst/>
                          <a:cs typeface="B Koodak" panose="00000700000000000000" pitchFamily="2" charset="-78"/>
                        </a:rPr>
                        <a:t>الویت دوم</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600" dirty="0">
                          <a:effectLst/>
                          <a:cs typeface="B Koodak" panose="00000700000000000000" pitchFamily="2" charset="-78"/>
                        </a:rPr>
                        <a:t>سازمان جهادکشاورزی</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algn="ctr" rtl="1">
                        <a:lnSpc>
                          <a:spcPct val="115000"/>
                        </a:lnSpc>
                        <a:spcAft>
                          <a:spcPts val="0"/>
                        </a:spcAft>
                      </a:pP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1101172599"/>
                  </a:ext>
                </a:extLst>
              </a:tr>
            </a:tbl>
          </a:graphicData>
        </a:graphic>
      </p:graphicFrame>
    </p:spTree>
    <p:extLst>
      <p:ext uri="{BB962C8B-B14F-4D97-AF65-F5344CB8AC3E}">
        <p14:creationId xmlns:p14="http://schemas.microsoft.com/office/powerpoint/2010/main" val="3019467778"/>
      </p:ext>
    </p:extLst>
  </p:cSld>
  <p:clrMapOvr>
    <a:masterClrMapping/>
  </p:clrMapOvr>
  <p:transition spd="slow">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1-12- منظومه مرکزی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1754665197"/>
              </p:ext>
            </p:extLst>
          </p:nvPr>
        </p:nvGraphicFramePr>
        <p:xfrm>
          <a:off x="76200" y="990600"/>
          <a:ext cx="8937567" cy="5678424"/>
        </p:xfrm>
        <a:graphic>
          <a:graphicData uri="http://schemas.openxmlformats.org/drawingml/2006/table">
            <a:tbl>
              <a:tblPr rtl="1" firstRow="1" firstCol="1" bandRow="1">
                <a:tableStyleId>{00A15C55-8517-42AA-B614-E9B94910E393}</a:tableStyleId>
              </a:tblPr>
              <a:tblGrid>
                <a:gridCol w="464973">
                  <a:extLst>
                    <a:ext uri="{9D8B030D-6E8A-4147-A177-3AD203B41FA5}">
                      <a16:colId xmlns:a16="http://schemas.microsoft.com/office/drawing/2014/main" val="3513559419"/>
                    </a:ext>
                  </a:extLst>
                </a:gridCol>
                <a:gridCol w="2031304">
                  <a:extLst>
                    <a:ext uri="{9D8B030D-6E8A-4147-A177-3AD203B41FA5}">
                      <a16:colId xmlns:a16="http://schemas.microsoft.com/office/drawing/2014/main" val="1279801313"/>
                    </a:ext>
                  </a:extLst>
                </a:gridCol>
                <a:gridCol w="907276">
                  <a:extLst>
                    <a:ext uri="{9D8B030D-6E8A-4147-A177-3AD203B41FA5}">
                      <a16:colId xmlns:a16="http://schemas.microsoft.com/office/drawing/2014/main" val="1381062157"/>
                    </a:ext>
                  </a:extLst>
                </a:gridCol>
                <a:gridCol w="404230">
                  <a:extLst>
                    <a:ext uri="{9D8B030D-6E8A-4147-A177-3AD203B41FA5}">
                      <a16:colId xmlns:a16="http://schemas.microsoft.com/office/drawing/2014/main" val="899618468"/>
                    </a:ext>
                  </a:extLst>
                </a:gridCol>
                <a:gridCol w="230152">
                  <a:extLst>
                    <a:ext uri="{9D8B030D-6E8A-4147-A177-3AD203B41FA5}">
                      <a16:colId xmlns:a16="http://schemas.microsoft.com/office/drawing/2014/main" val="169264693"/>
                    </a:ext>
                  </a:extLst>
                </a:gridCol>
                <a:gridCol w="1698890">
                  <a:extLst>
                    <a:ext uri="{9D8B030D-6E8A-4147-A177-3AD203B41FA5}">
                      <a16:colId xmlns:a16="http://schemas.microsoft.com/office/drawing/2014/main" val="656278848"/>
                    </a:ext>
                  </a:extLst>
                </a:gridCol>
                <a:gridCol w="976992">
                  <a:extLst>
                    <a:ext uri="{9D8B030D-6E8A-4147-A177-3AD203B41FA5}">
                      <a16:colId xmlns:a16="http://schemas.microsoft.com/office/drawing/2014/main" val="902096453"/>
                    </a:ext>
                  </a:extLst>
                </a:gridCol>
                <a:gridCol w="945376">
                  <a:extLst>
                    <a:ext uri="{9D8B030D-6E8A-4147-A177-3AD203B41FA5}">
                      <a16:colId xmlns:a16="http://schemas.microsoft.com/office/drawing/2014/main" val="97754770"/>
                    </a:ext>
                  </a:extLst>
                </a:gridCol>
                <a:gridCol w="121242">
                  <a:extLst>
                    <a:ext uri="{9D8B030D-6E8A-4147-A177-3AD203B41FA5}">
                      <a16:colId xmlns:a16="http://schemas.microsoft.com/office/drawing/2014/main" val="723143308"/>
                    </a:ext>
                  </a:extLst>
                </a:gridCol>
                <a:gridCol w="1157132">
                  <a:extLst>
                    <a:ext uri="{9D8B030D-6E8A-4147-A177-3AD203B41FA5}">
                      <a16:colId xmlns:a16="http://schemas.microsoft.com/office/drawing/2014/main" val="210579752"/>
                    </a:ext>
                  </a:extLst>
                </a:gridCol>
              </a:tblGrid>
              <a:tr h="0">
                <a:tc>
                  <a:txBody>
                    <a:bodyPr/>
                    <a:lstStyle/>
                    <a:p>
                      <a:pPr algn="ctr" rtl="1">
                        <a:lnSpc>
                          <a:spcPct val="115000"/>
                        </a:lnSpc>
                        <a:spcAft>
                          <a:spcPts val="0"/>
                        </a:spcAft>
                      </a:pPr>
                      <a:r>
                        <a:rPr lang="fa-IR" sz="1200">
                          <a:effectLst/>
                          <a:cs typeface="B Koodak" panose="00000700000000000000" pitchFamily="2" charset="-78"/>
                        </a:rPr>
                        <a:t>ردیف</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200">
                          <a:effectLst/>
                          <a:cs typeface="B Koodak" panose="00000700000000000000" pitchFamily="2" charset="-78"/>
                        </a:rPr>
                        <a:t>عنوان طرح</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200">
                          <a:effectLst/>
                          <a:cs typeface="B Koodak" panose="00000700000000000000" pitchFamily="2" charset="-78"/>
                        </a:rPr>
                        <a:t>اعتبار مورد نیاز</a:t>
                      </a:r>
                      <a:endParaRPr lang="en-US" sz="1600">
                        <a:effectLst/>
                        <a:cs typeface="B Koodak" panose="00000700000000000000" pitchFamily="2" charset="-78"/>
                      </a:endParaRPr>
                    </a:p>
                    <a:p>
                      <a:pPr algn="ctr" rtl="1">
                        <a:lnSpc>
                          <a:spcPct val="115000"/>
                        </a:lnSpc>
                        <a:spcAft>
                          <a:spcPts val="0"/>
                        </a:spcAft>
                      </a:pPr>
                      <a:r>
                        <a:rPr lang="fa-IR" sz="1200">
                          <a:effectLst/>
                          <a:cs typeface="B Koodak" panose="00000700000000000000" pitchFamily="2" charset="-78"/>
                        </a:rPr>
                        <a:t>میلیون ریال</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200">
                          <a:effectLst/>
                          <a:cs typeface="B Koodak" panose="00000700000000000000" pitchFamily="2" charset="-78"/>
                        </a:rPr>
                        <a:t>میزان</a:t>
                      </a:r>
                      <a:endParaRPr lang="en-US" sz="1600">
                        <a:effectLst/>
                        <a:cs typeface="B Koodak" panose="00000700000000000000" pitchFamily="2" charset="-78"/>
                      </a:endParaRPr>
                    </a:p>
                    <a:p>
                      <a:pPr algn="ctr" rtl="1">
                        <a:lnSpc>
                          <a:spcPct val="115000"/>
                        </a:lnSpc>
                        <a:spcAft>
                          <a:spcPts val="0"/>
                        </a:spcAft>
                      </a:pPr>
                      <a:r>
                        <a:rPr lang="fa-IR" sz="1200">
                          <a:effectLst/>
                          <a:cs typeface="B Koodak" panose="00000700000000000000" pitchFamily="2" charset="-78"/>
                        </a:rPr>
                        <a:t>اشتغال نفر</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r>
                        <a:rPr lang="fa-IR" sz="1200">
                          <a:effectLst/>
                          <a:cs typeface="B Koodak" panose="00000700000000000000" pitchFamily="2" charset="-78"/>
                        </a:rPr>
                        <a:t>محل اجرا</a:t>
                      </a:r>
                      <a:endParaRPr lang="en-US" sz="1600">
                        <a:effectLst/>
                        <a:cs typeface="B Koodak" panose="00000700000000000000" pitchFamily="2" charset="-78"/>
                      </a:endParaRPr>
                    </a:p>
                    <a:p>
                      <a:pPr algn="ctr" rtl="1">
                        <a:lnSpc>
                          <a:spcPct val="115000"/>
                        </a:lnSpc>
                        <a:spcAft>
                          <a:spcPts val="0"/>
                        </a:spcAft>
                      </a:pPr>
                      <a:r>
                        <a:rPr lang="fa-IR" sz="1200">
                          <a:effectLst/>
                          <a:cs typeface="B Koodak" panose="00000700000000000000" pitchFamily="2" charset="-78"/>
                        </a:rPr>
                        <a:t>نام روستا</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200" dirty="0">
                          <a:effectLst/>
                          <a:cs typeface="B Koodak" panose="00000700000000000000" pitchFamily="2" charset="-78"/>
                        </a:rPr>
                        <a:t>کد موضوعی طرح 2</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200" dirty="0">
                          <a:effectLst/>
                          <a:cs typeface="B Koodak" panose="00000700000000000000" pitchFamily="2" charset="-78"/>
                        </a:rPr>
                        <a:t>الویت طرح در سطح بخش 4</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r>
                        <a:rPr lang="fa-IR" sz="1200">
                          <a:effectLst/>
                          <a:cs typeface="B Koodak" panose="00000700000000000000" pitchFamily="2" charset="-78"/>
                        </a:rPr>
                        <a:t>کد دستگاه اجرائی مرتبط 5</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3414217857"/>
                  </a:ext>
                </a:extLst>
              </a:tr>
              <a:tr h="0">
                <a:tc gridSpan="10">
                  <a:txBody>
                    <a:bodyPr/>
                    <a:lstStyle/>
                    <a:p>
                      <a:pPr algn="r" rtl="1">
                        <a:lnSpc>
                          <a:spcPct val="115000"/>
                        </a:lnSpc>
                        <a:spcAft>
                          <a:spcPts val="0"/>
                        </a:spcAft>
                      </a:pPr>
                      <a:r>
                        <a:rPr lang="fa-IR" sz="1600" dirty="0" smtClean="0">
                          <a:effectLst/>
                          <a:cs typeface="B Koodak" panose="00000700000000000000" pitchFamily="2" charset="-78"/>
                        </a:rPr>
                        <a:t></a:t>
                      </a:r>
                      <a:r>
                        <a:rPr lang="fa-IR" sz="1600" baseline="0" dirty="0" smtClean="0">
                          <a:effectLst/>
                          <a:cs typeface="B Koodak" panose="00000700000000000000" pitchFamily="2" charset="-78"/>
                        </a:rPr>
                        <a:t> </a:t>
                      </a:r>
                      <a:r>
                        <a:rPr lang="fa-IR" sz="1600" dirty="0" smtClean="0">
                          <a:effectLst/>
                          <a:cs typeface="B Koodak" panose="00000700000000000000" pitchFamily="2" charset="-78"/>
                        </a:rPr>
                        <a:t>راهبرد: توسعه واحدهای صنفی، تعاونی و خدماتی</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7617808"/>
                  </a:ext>
                </a:extLst>
              </a:tr>
              <a:tr h="0">
                <a:tc>
                  <a:txBody>
                    <a:bodyPr/>
                    <a:lstStyle/>
                    <a:p>
                      <a:pPr algn="ctr" rtl="1">
                        <a:lnSpc>
                          <a:spcPct val="115000"/>
                        </a:lnSpc>
                        <a:spcAft>
                          <a:spcPts val="0"/>
                        </a:spcAft>
                      </a:pPr>
                      <a:r>
                        <a:rPr lang="fa-IR" sz="1600" dirty="0" smtClean="0">
                          <a:effectLst/>
                          <a:latin typeface="Calibri" panose="020F0502020204030204" pitchFamily="34" charset="0"/>
                          <a:ea typeface="Calibri" panose="020F0502020204030204" pitchFamily="34" charset="0"/>
                          <a:cs typeface="B Koodak" panose="00000700000000000000" pitchFamily="2" charset="-78"/>
                        </a:rPr>
                        <a:t>1</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SA"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rPr>
                        <a:t>ایجاد الگوی نظام بهره برداری (شرکت تعاونی تولید روستایی)</a:t>
                      </a: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marL="0" algn="ctr" defTabSz="914400" rtl="1" eaLnBrk="1" latinLnBrk="0" hangingPunct="1">
                        <a:lnSpc>
                          <a:spcPct val="115000"/>
                        </a:lnSpc>
                        <a:spcAft>
                          <a:spcPts val="0"/>
                        </a:spcAft>
                      </a:pPr>
                      <a:r>
                        <a:rPr lang="fa-IR"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rPr>
                        <a:t>ویر، قیاسیه، اسدآباد، کبود گنبد، اولنگ، ارجین،  عباس آباد، قلعه، المکی، سنبل آباد، حسین آباد</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marL="0" algn="ctr" defTabSz="914400" rtl="1" eaLnBrk="1" latinLnBrk="0" hangingPunct="1">
                        <a:lnSpc>
                          <a:spcPct val="115000"/>
                        </a:lnSpc>
                        <a:spcAft>
                          <a:spcPts val="0"/>
                        </a:spcAft>
                      </a:pP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rPr>
                        <a:t>کشاورزی</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rPr>
                        <a:t>الویت اول</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600" dirty="0" smtClean="0">
                          <a:effectLst/>
                          <a:latin typeface="Calibri" panose="020F0502020204030204" pitchFamily="34" charset="0"/>
                          <a:ea typeface="Calibri" panose="020F0502020204030204" pitchFamily="34" charset="0"/>
                          <a:cs typeface="B Koodak" panose="00000700000000000000" pitchFamily="2" charset="-78"/>
                        </a:rPr>
                        <a:t>سازمان تعاون روستایی</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algn="ctr" rtl="1">
                        <a:lnSpc>
                          <a:spcPct val="115000"/>
                        </a:lnSpc>
                        <a:spcAft>
                          <a:spcPts val="0"/>
                        </a:spcAft>
                      </a:pP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2586119824"/>
                  </a:ext>
                </a:extLst>
              </a:tr>
              <a:tr h="0">
                <a:tc>
                  <a:txBody>
                    <a:bodyPr/>
                    <a:lstStyle/>
                    <a:p>
                      <a:pPr algn="ctr" rtl="1">
                        <a:lnSpc>
                          <a:spcPct val="115000"/>
                        </a:lnSpc>
                        <a:spcAft>
                          <a:spcPts val="0"/>
                        </a:spcAft>
                      </a:pPr>
                      <a:r>
                        <a:rPr lang="fa-IR" sz="1600" dirty="0" smtClean="0">
                          <a:effectLst/>
                          <a:latin typeface="Calibri" panose="020F0502020204030204" pitchFamily="34" charset="0"/>
                          <a:ea typeface="Calibri" panose="020F0502020204030204" pitchFamily="34" charset="0"/>
                          <a:cs typeface="B Koodak" panose="00000700000000000000" pitchFamily="2" charset="-78"/>
                        </a:rPr>
                        <a:t>2</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SA"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rPr>
                        <a:t>ایجاد اتحادیه تعاونی تولید روستایی در سطح شهرستان یا منطقه</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marL="0" algn="ctr" defTabSz="914400" rtl="1" eaLnBrk="1" latinLnBrk="0" hangingPunct="1">
                        <a:lnSpc>
                          <a:spcPct val="115000"/>
                        </a:lnSpc>
                        <a:spcAft>
                          <a:spcPts val="0"/>
                        </a:spcAft>
                      </a:pPr>
                      <a:r>
                        <a:rPr lang="fa-IR"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rPr>
                        <a:t>تعاونی های تولید ایجاد شده</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marL="0" algn="ctr" defTabSz="914400" rtl="1" eaLnBrk="1" latinLnBrk="0" hangingPunct="1">
                        <a:lnSpc>
                          <a:spcPct val="115000"/>
                        </a:lnSpc>
                        <a:spcAft>
                          <a:spcPts val="0"/>
                        </a:spcAft>
                      </a:pP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rPr>
                        <a:t>کشاورزی</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rPr>
                        <a:t>الویت اول</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600" dirty="0" smtClean="0">
                          <a:effectLst/>
                          <a:latin typeface="Calibri" panose="020F0502020204030204" pitchFamily="34" charset="0"/>
                          <a:ea typeface="Calibri" panose="020F0502020204030204" pitchFamily="34" charset="0"/>
                          <a:cs typeface="B Koodak" panose="00000700000000000000" pitchFamily="2" charset="-78"/>
                        </a:rPr>
                        <a:t>سازمان تعاون روستایی</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algn="ctr" rtl="1">
                        <a:lnSpc>
                          <a:spcPct val="115000"/>
                        </a:lnSpc>
                        <a:spcAft>
                          <a:spcPts val="0"/>
                        </a:spcAft>
                      </a:pP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129080163"/>
                  </a:ext>
                </a:extLst>
              </a:tr>
              <a:tr h="0">
                <a:tc>
                  <a:txBody>
                    <a:bodyPr/>
                    <a:lstStyle/>
                    <a:p>
                      <a:pPr algn="ctr" rtl="1">
                        <a:lnSpc>
                          <a:spcPct val="115000"/>
                        </a:lnSpc>
                        <a:spcAft>
                          <a:spcPts val="0"/>
                        </a:spcAft>
                      </a:pPr>
                      <a:r>
                        <a:rPr lang="fa-IR" sz="1600" dirty="0" smtClean="0">
                          <a:effectLst/>
                          <a:latin typeface="Calibri" panose="020F0502020204030204" pitchFamily="34" charset="0"/>
                          <a:ea typeface="Calibri" panose="020F0502020204030204" pitchFamily="34" charset="0"/>
                          <a:cs typeface="B Koodak" panose="00000700000000000000" pitchFamily="2" charset="-78"/>
                        </a:rPr>
                        <a:t>3</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SA"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rPr>
                        <a:t>ایجاد تعاونی گردشگری</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marL="0" algn="ctr" defTabSz="914400" rtl="1" eaLnBrk="1" latinLnBrk="0" hangingPunct="1">
                        <a:lnSpc>
                          <a:spcPct val="115000"/>
                        </a:lnSpc>
                        <a:spcAft>
                          <a:spcPts val="0"/>
                        </a:spcAft>
                      </a:pPr>
                      <a:r>
                        <a:rPr lang="fa-IR"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rPr>
                        <a:t>ویر، سنبل آباد</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marL="0" algn="ctr" defTabSz="914400" rtl="1" eaLnBrk="1" latinLnBrk="0" hangingPunct="1">
                        <a:lnSpc>
                          <a:spcPct val="115000"/>
                        </a:lnSpc>
                        <a:spcAft>
                          <a:spcPts val="0"/>
                        </a:spcAft>
                      </a:pP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rPr>
                        <a:t>گردشگری</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rPr>
                        <a:t>الویت اول</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600" dirty="0" smtClean="0">
                          <a:effectLst/>
                          <a:latin typeface="Calibri" panose="020F0502020204030204" pitchFamily="34" charset="0"/>
                          <a:ea typeface="Calibri" panose="020F0502020204030204" pitchFamily="34" charset="0"/>
                          <a:cs typeface="B Koodak" panose="00000700000000000000" pitchFamily="2" charset="-78"/>
                        </a:rPr>
                        <a:t>اداره کل تعاون، کار و رفاه اجتماعی</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algn="ctr" rtl="1">
                        <a:lnSpc>
                          <a:spcPct val="115000"/>
                        </a:lnSpc>
                        <a:spcAft>
                          <a:spcPts val="0"/>
                        </a:spcAft>
                      </a:pP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1101172599"/>
                  </a:ext>
                </a:extLst>
              </a:tr>
              <a:tr h="0">
                <a:tc>
                  <a:txBody>
                    <a:bodyPr/>
                    <a:lstStyle/>
                    <a:p>
                      <a:pPr algn="ctr" rtl="1">
                        <a:lnSpc>
                          <a:spcPct val="115000"/>
                        </a:lnSpc>
                        <a:spcAft>
                          <a:spcPts val="0"/>
                        </a:spcAft>
                      </a:pPr>
                      <a:r>
                        <a:rPr lang="fa-IR" sz="1600" dirty="0" smtClean="0">
                          <a:effectLst/>
                          <a:latin typeface="Calibri" panose="020F0502020204030204" pitchFamily="34" charset="0"/>
                          <a:ea typeface="Calibri" panose="020F0502020204030204" pitchFamily="34" charset="0"/>
                          <a:cs typeface="B Koodak" panose="00000700000000000000" pitchFamily="2" charset="-78"/>
                        </a:rPr>
                        <a:t>4</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SA"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rPr>
                        <a:t>ایجاد شرکت تعاونی فرش دست بافت</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marL="0" algn="ctr" defTabSz="914400" rtl="1" eaLnBrk="1" latinLnBrk="0" hangingPunct="1">
                        <a:lnSpc>
                          <a:spcPct val="115000"/>
                        </a:lnSpc>
                        <a:spcAft>
                          <a:spcPts val="0"/>
                        </a:spcAft>
                      </a:pPr>
                      <a:r>
                        <a:rPr lang="fa-IR"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rPr>
                        <a:t>به مرکزیت سلطانیه و عضویت دارندگان کارت فرش بافی و قالی بافی</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marL="0" algn="ctr" defTabSz="914400" rtl="1" eaLnBrk="1" latinLnBrk="0" hangingPunct="1">
                        <a:lnSpc>
                          <a:spcPct val="115000"/>
                        </a:lnSpc>
                        <a:spcAft>
                          <a:spcPts val="0"/>
                        </a:spcAft>
                      </a:pP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rPr>
                        <a:t>صنایع دستی</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rPr>
                        <a:t>الویت اول</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600" dirty="0" smtClean="0">
                          <a:effectLst/>
                          <a:latin typeface="Calibri" panose="020F0502020204030204" pitchFamily="34" charset="0"/>
                          <a:ea typeface="Calibri" panose="020F0502020204030204" pitchFamily="34" charset="0"/>
                          <a:cs typeface="B Koodak" panose="00000700000000000000" pitchFamily="2" charset="-78"/>
                        </a:rPr>
                        <a:t>اداره کل تعاون، کار و رفاه اجتماعی</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extLst>
                  <a:ext uri="{0D108BD9-81ED-4DB2-BD59-A6C34878D82A}">
                    <a16:rowId xmlns:a16="http://schemas.microsoft.com/office/drawing/2014/main" val="874659856"/>
                  </a:ext>
                </a:extLst>
              </a:tr>
              <a:tr h="0">
                <a:tc>
                  <a:txBody>
                    <a:bodyPr/>
                    <a:lstStyle/>
                    <a:p>
                      <a:pPr algn="ctr" rtl="1">
                        <a:lnSpc>
                          <a:spcPct val="115000"/>
                        </a:lnSpc>
                        <a:spcAft>
                          <a:spcPts val="0"/>
                        </a:spcAft>
                      </a:pPr>
                      <a:r>
                        <a:rPr lang="fa-IR" sz="1600" dirty="0" smtClean="0">
                          <a:effectLst/>
                          <a:latin typeface="Calibri" panose="020F0502020204030204" pitchFamily="34" charset="0"/>
                          <a:ea typeface="Calibri" panose="020F0502020204030204" pitchFamily="34" charset="0"/>
                          <a:cs typeface="B Koodak" panose="00000700000000000000" pitchFamily="2" charset="-78"/>
                        </a:rPr>
                        <a:t>5</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rPr>
                        <a:t>ایجاد واحد خدماتی حمل و نقل (باربری)</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marL="0" algn="ctr" defTabSz="914400" rtl="1" eaLnBrk="1" latinLnBrk="0" hangingPunct="1">
                        <a:lnSpc>
                          <a:spcPct val="115000"/>
                        </a:lnSpc>
                        <a:spcAft>
                          <a:spcPts val="0"/>
                        </a:spcAft>
                      </a:pPr>
                      <a:r>
                        <a:rPr lang="fa-IR"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rPr>
                        <a:t>شهر سلطانیه</a:t>
                      </a: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marL="0" algn="ctr" defTabSz="914400" rtl="1" eaLnBrk="1" latinLnBrk="0" hangingPunct="1">
                        <a:lnSpc>
                          <a:spcPct val="115000"/>
                        </a:lnSpc>
                        <a:spcAft>
                          <a:spcPts val="0"/>
                        </a:spcAft>
                      </a:pP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rPr>
                        <a:t>خدمات</a:t>
                      </a: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rPr>
                        <a:t>الویت دوم</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600" dirty="0" smtClean="0">
                          <a:effectLst/>
                          <a:latin typeface="Calibri" panose="020F0502020204030204" pitchFamily="34" charset="0"/>
                          <a:ea typeface="Calibri" panose="020F0502020204030204" pitchFamily="34" charset="0"/>
                          <a:cs typeface="B Koodak" panose="00000700000000000000" pitchFamily="2" charset="-78"/>
                        </a:rPr>
                        <a:t>سازمان حمل و نقل و پایانه ها</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extLst>
                  <a:ext uri="{0D108BD9-81ED-4DB2-BD59-A6C34878D82A}">
                    <a16:rowId xmlns:a16="http://schemas.microsoft.com/office/drawing/2014/main" val="3600016242"/>
                  </a:ext>
                </a:extLst>
              </a:tr>
              <a:tr h="0">
                <a:tc>
                  <a:txBody>
                    <a:bodyPr/>
                    <a:lstStyle/>
                    <a:p>
                      <a:pPr algn="ctr" rtl="1">
                        <a:lnSpc>
                          <a:spcPct val="115000"/>
                        </a:lnSpc>
                        <a:spcAft>
                          <a:spcPts val="0"/>
                        </a:spcAft>
                      </a:pPr>
                      <a:r>
                        <a:rPr lang="fa-IR" sz="1600" dirty="0" smtClean="0">
                          <a:effectLst/>
                          <a:latin typeface="Calibri" panose="020F0502020204030204" pitchFamily="34" charset="0"/>
                          <a:ea typeface="Calibri" panose="020F0502020204030204" pitchFamily="34" charset="0"/>
                          <a:cs typeface="B Koodak" panose="00000700000000000000" pitchFamily="2" charset="-78"/>
                        </a:rPr>
                        <a:t>6</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rPr>
                        <a:t>ایجاد اتحادیه کامیونداران</a:t>
                      </a: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marL="0" algn="ctr" defTabSz="914400" rtl="1" eaLnBrk="1" latinLnBrk="0" hangingPunct="1">
                        <a:lnSpc>
                          <a:spcPct val="115000"/>
                        </a:lnSpc>
                        <a:spcAft>
                          <a:spcPts val="0"/>
                        </a:spcAft>
                      </a:pPr>
                      <a:r>
                        <a:rPr lang="fa-IR"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rPr>
                        <a:t>سنبل آباد</a:t>
                      </a: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marL="0" algn="ctr" defTabSz="914400" rtl="1" eaLnBrk="1" latinLnBrk="0" hangingPunct="1">
                        <a:lnSpc>
                          <a:spcPct val="115000"/>
                        </a:lnSpc>
                        <a:spcAft>
                          <a:spcPts val="0"/>
                        </a:spcAft>
                      </a:pP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rPr>
                        <a:t>خدمات</a:t>
                      </a: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rPr>
                        <a:t>الویت دوم</a:t>
                      </a: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600" dirty="0" smtClean="0">
                          <a:effectLst/>
                          <a:latin typeface="Calibri" panose="020F0502020204030204" pitchFamily="34" charset="0"/>
                          <a:ea typeface="Calibri" panose="020F0502020204030204" pitchFamily="34" charset="0"/>
                          <a:cs typeface="B Koodak" panose="00000700000000000000" pitchFamily="2" charset="-78"/>
                        </a:rPr>
                        <a:t>سازمان حمل و نقل و پایانه ها</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dirty="0"/>
                    </a:p>
                  </a:txBody>
                  <a:tcPr/>
                </a:tc>
                <a:extLst>
                  <a:ext uri="{0D108BD9-81ED-4DB2-BD59-A6C34878D82A}">
                    <a16:rowId xmlns:a16="http://schemas.microsoft.com/office/drawing/2014/main" val="3795834746"/>
                  </a:ext>
                </a:extLst>
              </a:tr>
            </a:tbl>
          </a:graphicData>
        </a:graphic>
      </p:graphicFrame>
    </p:spTree>
    <p:extLst>
      <p:ext uri="{BB962C8B-B14F-4D97-AF65-F5344CB8AC3E}">
        <p14:creationId xmlns:p14="http://schemas.microsoft.com/office/powerpoint/2010/main" val="2844258927"/>
      </p:ext>
    </p:extLst>
  </p:cSld>
  <p:clrMapOvr>
    <a:masterClrMapping/>
  </p:clrMapOvr>
  <p:transition spd="slow">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1-12- منظومه مرکزی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1047560539"/>
              </p:ext>
            </p:extLst>
          </p:nvPr>
        </p:nvGraphicFramePr>
        <p:xfrm>
          <a:off x="228600" y="1219200"/>
          <a:ext cx="8763000" cy="4626864"/>
        </p:xfrm>
        <a:graphic>
          <a:graphicData uri="http://schemas.openxmlformats.org/drawingml/2006/table">
            <a:tbl>
              <a:tblPr rtl="1" firstRow="1" firstCol="1" bandRow="1">
                <a:tableStyleId>{00A15C55-8517-42AA-B614-E9B94910E393}</a:tableStyleId>
              </a:tblPr>
              <a:tblGrid>
                <a:gridCol w="538047">
                  <a:extLst>
                    <a:ext uri="{9D8B030D-6E8A-4147-A177-3AD203B41FA5}">
                      <a16:colId xmlns:a16="http://schemas.microsoft.com/office/drawing/2014/main" val="930869336"/>
                    </a:ext>
                  </a:extLst>
                </a:gridCol>
                <a:gridCol w="3138025">
                  <a:extLst>
                    <a:ext uri="{9D8B030D-6E8A-4147-A177-3AD203B41FA5}">
                      <a16:colId xmlns:a16="http://schemas.microsoft.com/office/drawing/2014/main" val="1938503604"/>
                    </a:ext>
                  </a:extLst>
                </a:gridCol>
                <a:gridCol w="5086928">
                  <a:extLst>
                    <a:ext uri="{9D8B030D-6E8A-4147-A177-3AD203B41FA5}">
                      <a16:colId xmlns:a16="http://schemas.microsoft.com/office/drawing/2014/main" val="2872405953"/>
                    </a:ext>
                  </a:extLst>
                </a:gridCol>
              </a:tblGrid>
              <a:tr h="189428">
                <a:tc gridSpan="3">
                  <a:txBody>
                    <a:bodyPr/>
                    <a:lstStyle/>
                    <a:p>
                      <a:pPr algn="ctr" rtl="1">
                        <a:lnSpc>
                          <a:spcPct val="115000"/>
                        </a:lnSpc>
                        <a:spcAft>
                          <a:spcPts val="0"/>
                        </a:spcAft>
                      </a:pPr>
                      <a:r>
                        <a:rPr lang="fa-IR" sz="1200" dirty="0" smtClean="0">
                          <a:effectLst/>
                          <a:cs typeface="B Koodak" panose="00000700000000000000" pitchFamily="2" charset="-78"/>
                        </a:rPr>
                        <a:t>طرح </a:t>
                      </a:r>
                      <a:r>
                        <a:rPr lang="fa-IR" sz="1200" dirty="0">
                          <a:effectLst/>
                          <a:cs typeface="B Koodak" panose="00000700000000000000" pitchFamily="2" charset="-78"/>
                        </a:rPr>
                        <a:t>های سرمایه </a:t>
                      </a:r>
                      <a:r>
                        <a:rPr lang="fa-IR" sz="1200" dirty="0" smtClean="0">
                          <a:effectLst/>
                          <a:cs typeface="B Koodak" panose="00000700000000000000" pitchFamily="2" charset="-78"/>
                        </a:rPr>
                        <a:t>گذاری</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6995" marR="6699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16422645"/>
                  </a:ext>
                </a:extLst>
              </a:tr>
              <a:tr h="206649">
                <a:tc>
                  <a:txBody>
                    <a:bodyPr/>
                    <a:lstStyle/>
                    <a:p>
                      <a:pPr algn="ctr" rtl="1">
                        <a:lnSpc>
                          <a:spcPct val="115000"/>
                        </a:lnSpc>
                        <a:spcAft>
                          <a:spcPts val="0"/>
                        </a:spcAft>
                      </a:pPr>
                      <a:r>
                        <a:rPr lang="fa-IR" sz="1400">
                          <a:effectLst/>
                          <a:cs typeface="B Koodak" panose="00000700000000000000" pitchFamily="2" charset="-78"/>
                        </a:rPr>
                        <a:t>ردیف</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6995" marR="66995" marT="0" marB="0" anchor="ctr"/>
                </a:tc>
                <a:tc>
                  <a:txBody>
                    <a:bodyPr/>
                    <a:lstStyle/>
                    <a:p>
                      <a:pPr algn="ctr" rtl="1">
                        <a:lnSpc>
                          <a:spcPct val="115000"/>
                        </a:lnSpc>
                        <a:spcAft>
                          <a:spcPts val="0"/>
                        </a:spcAft>
                      </a:pPr>
                      <a:r>
                        <a:rPr lang="fa-IR" sz="1400">
                          <a:effectLst/>
                          <a:cs typeface="B Koodak" panose="00000700000000000000" pitchFamily="2" charset="-78"/>
                        </a:rPr>
                        <a:t>عنوان طرح</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6995" marR="66995" marT="0" marB="0" anchor="ctr"/>
                </a:tc>
                <a:tc>
                  <a:txBody>
                    <a:bodyPr/>
                    <a:lstStyle/>
                    <a:p>
                      <a:pPr algn="ctr" rtl="1">
                        <a:lnSpc>
                          <a:spcPct val="115000"/>
                        </a:lnSpc>
                        <a:spcAft>
                          <a:spcPts val="0"/>
                        </a:spcAft>
                      </a:pPr>
                      <a:r>
                        <a:rPr lang="fa-IR" sz="1400" dirty="0">
                          <a:effectLst/>
                          <a:cs typeface="B Koodak" panose="00000700000000000000" pitchFamily="2" charset="-78"/>
                        </a:rPr>
                        <a:t>توضیحات</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6995" marR="66995" marT="0" marB="0" anchor="ctr"/>
                </a:tc>
                <a:extLst>
                  <a:ext uri="{0D108BD9-81ED-4DB2-BD59-A6C34878D82A}">
                    <a16:rowId xmlns:a16="http://schemas.microsoft.com/office/drawing/2014/main" val="1154818056"/>
                  </a:ext>
                </a:extLst>
              </a:tr>
              <a:tr h="605619">
                <a:tc>
                  <a:txBody>
                    <a:bodyPr/>
                    <a:lstStyle/>
                    <a:p>
                      <a:pPr algn="ctr" rtl="1">
                        <a:lnSpc>
                          <a:spcPct val="115000"/>
                        </a:lnSpc>
                        <a:spcAft>
                          <a:spcPts val="0"/>
                        </a:spcAft>
                      </a:pPr>
                      <a:r>
                        <a:rPr lang="fa-IR" sz="1400">
                          <a:effectLst/>
                          <a:cs typeface="B Koodak" panose="00000700000000000000" pitchFamily="2" charset="-78"/>
                        </a:rPr>
                        <a:t>1</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6995" marR="66995" marT="0" marB="0" anchor="ctr"/>
                </a:tc>
                <a:tc>
                  <a:txBody>
                    <a:bodyPr/>
                    <a:lstStyle/>
                    <a:p>
                      <a:pPr algn="ctr" rtl="1">
                        <a:lnSpc>
                          <a:spcPct val="115000"/>
                        </a:lnSpc>
                        <a:spcAft>
                          <a:spcPts val="0"/>
                        </a:spcAft>
                      </a:pPr>
                      <a:r>
                        <a:rPr lang="fa-IR" sz="1400">
                          <a:effectLst/>
                          <a:cs typeface="B Koodak" panose="00000700000000000000" pitchFamily="2" charset="-78"/>
                        </a:rPr>
                        <a:t>توسعه کشت محصولات تجاری پربازده ( زعفران، گل محمدی )</a:t>
                      </a:r>
                      <a:endParaRPr lang="en-US" sz="1200">
                        <a:effectLst/>
                        <a:cs typeface="B Koodak" panose="00000700000000000000" pitchFamily="2" charset="-78"/>
                      </a:endParaRPr>
                    </a:p>
                    <a:p>
                      <a:pPr algn="ctr" rtl="1">
                        <a:lnSpc>
                          <a:spcPct val="115000"/>
                        </a:lnSpc>
                        <a:spcAft>
                          <a:spcPts val="0"/>
                        </a:spcAft>
                      </a:pPr>
                      <a:r>
                        <a:rPr lang="fa-IR" sz="1400">
                          <a:effectLst/>
                          <a:cs typeface="B Koodak" panose="00000700000000000000" pitchFamily="2" charset="-78"/>
                        </a:rPr>
                        <a:t>9</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6995" marR="66995" marT="0" marB="0" anchor="ctr"/>
                </a:tc>
                <a:tc>
                  <a:txBody>
                    <a:bodyPr/>
                    <a:lstStyle/>
                    <a:p>
                      <a:pPr algn="ctr" rtl="1">
                        <a:lnSpc>
                          <a:spcPct val="115000"/>
                        </a:lnSpc>
                        <a:spcAft>
                          <a:spcPts val="0"/>
                        </a:spcAft>
                      </a:pPr>
                      <a:r>
                        <a:rPr lang="fa-IR" sz="1400">
                          <a:effectLst/>
                          <a:cs typeface="B Koodak" panose="00000700000000000000" pitchFamily="2" charset="-78"/>
                        </a:rPr>
                        <a:t>تحقق طرح در کوتاه مدت</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6995" marR="66995" marT="0" marB="0" anchor="ctr"/>
                </a:tc>
                <a:extLst>
                  <a:ext uri="{0D108BD9-81ED-4DB2-BD59-A6C34878D82A}">
                    <a16:rowId xmlns:a16="http://schemas.microsoft.com/office/drawing/2014/main" val="3550918486"/>
                  </a:ext>
                </a:extLst>
              </a:tr>
              <a:tr h="413297">
                <a:tc>
                  <a:txBody>
                    <a:bodyPr/>
                    <a:lstStyle/>
                    <a:p>
                      <a:pPr algn="ctr" rtl="1">
                        <a:lnSpc>
                          <a:spcPct val="115000"/>
                        </a:lnSpc>
                        <a:spcAft>
                          <a:spcPts val="0"/>
                        </a:spcAft>
                      </a:pPr>
                      <a:r>
                        <a:rPr lang="fa-IR" sz="1400">
                          <a:effectLst/>
                          <a:cs typeface="B Koodak" panose="00000700000000000000" pitchFamily="2" charset="-78"/>
                        </a:rPr>
                        <a:t>2</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6995" marR="66995" marT="0" marB="0" anchor="ctr"/>
                </a:tc>
                <a:tc>
                  <a:txBody>
                    <a:bodyPr/>
                    <a:lstStyle/>
                    <a:p>
                      <a:pPr algn="ctr" rtl="1">
                        <a:lnSpc>
                          <a:spcPct val="115000"/>
                        </a:lnSpc>
                        <a:spcAft>
                          <a:spcPts val="0"/>
                        </a:spcAft>
                      </a:pPr>
                      <a:r>
                        <a:rPr lang="ar-SA" sz="1400">
                          <a:effectLst/>
                          <a:cs typeface="B Koodak" panose="00000700000000000000" pitchFamily="2" charset="-78"/>
                        </a:rPr>
                        <a:t>اعطای تسهیلات جهت ایجاد کارگاههای تولید صنایع دستی روستایی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6995" marR="66995" marT="0" marB="0" anchor="ctr"/>
                </a:tc>
                <a:tc>
                  <a:txBody>
                    <a:bodyPr/>
                    <a:lstStyle/>
                    <a:p>
                      <a:pPr algn="ctr" rtl="1">
                        <a:lnSpc>
                          <a:spcPct val="115000"/>
                        </a:lnSpc>
                        <a:spcAft>
                          <a:spcPts val="0"/>
                        </a:spcAft>
                      </a:pPr>
                      <a:r>
                        <a:rPr lang="fa-IR" sz="1400">
                          <a:effectLst/>
                          <a:cs typeface="B Koodak" panose="00000700000000000000" pitchFamily="2" charset="-78"/>
                        </a:rPr>
                        <a:t>تحقق طرح در کوتاه مدت</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6995" marR="66995" marT="0" marB="0" anchor="ctr"/>
                </a:tc>
                <a:extLst>
                  <a:ext uri="{0D108BD9-81ED-4DB2-BD59-A6C34878D82A}">
                    <a16:rowId xmlns:a16="http://schemas.microsoft.com/office/drawing/2014/main" val="1553032117"/>
                  </a:ext>
                </a:extLst>
              </a:tr>
              <a:tr h="206649">
                <a:tc>
                  <a:txBody>
                    <a:bodyPr/>
                    <a:lstStyle/>
                    <a:p>
                      <a:pPr algn="ctr" rtl="1">
                        <a:lnSpc>
                          <a:spcPct val="115000"/>
                        </a:lnSpc>
                        <a:spcAft>
                          <a:spcPts val="0"/>
                        </a:spcAft>
                      </a:pPr>
                      <a:r>
                        <a:rPr lang="fa-IR" sz="1400">
                          <a:effectLst/>
                          <a:cs typeface="B Koodak" panose="00000700000000000000" pitchFamily="2" charset="-78"/>
                        </a:rPr>
                        <a:t>3</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6995" marR="66995" marT="0" marB="0" anchor="ctr"/>
                </a:tc>
                <a:tc>
                  <a:txBody>
                    <a:bodyPr/>
                    <a:lstStyle/>
                    <a:p>
                      <a:pPr algn="ctr" rtl="1">
                        <a:lnSpc>
                          <a:spcPct val="115000"/>
                        </a:lnSpc>
                        <a:spcAft>
                          <a:spcPts val="0"/>
                        </a:spcAft>
                      </a:pPr>
                      <a:r>
                        <a:rPr lang="ar-SA" sz="1400">
                          <a:effectLst/>
                          <a:cs typeface="B Koodak" panose="00000700000000000000" pitchFamily="2" charset="-78"/>
                        </a:rPr>
                        <a:t>اعطای تسهیلات جهت ایجاد و تجهیز اقامتگاه های بوم گردی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6995" marR="66995" marT="0" marB="0" anchor="ctr"/>
                </a:tc>
                <a:tc>
                  <a:txBody>
                    <a:bodyPr/>
                    <a:lstStyle/>
                    <a:p>
                      <a:pPr algn="ctr" rtl="1">
                        <a:lnSpc>
                          <a:spcPct val="115000"/>
                        </a:lnSpc>
                        <a:spcAft>
                          <a:spcPts val="0"/>
                        </a:spcAft>
                      </a:pPr>
                      <a:r>
                        <a:rPr lang="fa-IR" sz="1400">
                          <a:effectLst/>
                          <a:cs typeface="B Koodak" panose="00000700000000000000" pitchFamily="2" charset="-78"/>
                        </a:rPr>
                        <a:t>تحقق طرح در کوتاه مدت</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6995" marR="66995" marT="0" marB="0" anchor="ctr"/>
                </a:tc>
                <a:extLst>
                  <a:ext uri="{0D108BD9-81ED-4DB2-BD59-A6C34878D82A}">
                    <a16:rowId xmlns:a16="http://schemas.microsoft.com/office/drawing/2014/main" val="3381357984"/>
                  </a:ext>
                </a:extLst>
              </a:tr>
              <a:tr h="619946">
                <a:tc>
                  <a:txBody>
                    <a:bodyPr/>
                    <a:lstStyle/>
                    <a:p>
                      <a:pPr algn="ctr" rtl="1">
                        <a:lnSpc>
                          <a:spcPct val="115000"/>
                        </a:lnSpc>
                        <a:spcAft>
                          <a:spcPts val="0"/>
                        </a:spcAft>
                      </a:pPr>
                      <a:r>
                        <a:rPr lang="fa-IR" sz="1400">
                          <a:effectLst/>
                          <a:cs typeface="B Koodak" panose="00000700000000000000" pitchFamily="2" charset="-78"/>
                        </a:rPr>
                        <a:t>4</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6995" marR="66995" marT="0" marB="0" anchor="ctr"/>
                </a:tc>
                <a:tc>
                  <a:txBody>
                    <a:bodyPr/>
                    <a:lstStyle/>
                    <a:p>
                      <a:pPr algn="ctr" rtl="1">
                        <a:lnSpc>
                          <a:spcPct val="115000"/>
                        </a:lnSpc>
                        <a:spcAft>
                          <a:spcPts val="0"/>
                        </a:spcAft>
                      </a:pPr>
                      <a:r>
                        <a:rPr lang="ar-SA" sz="1400">
                          <a:effectLst/>
                          <a:cs typeface="B Koodak" panose="00000700000000000000" pitchFamily="2" charset="-78"/>
                        </a:rPr>
                        <a:t>برگزاری دوره های آموزشی در زمینه اصول صحیح نگهداری دام و طیور، اصلاح نژاد و اصلاح جایگاه دام</a:t>
                      </a:r>
                      <a:endParaRPr lang="en-US" sz="1200">
                        <a:effectLst/>
                        <a:cs typeface="B Koodak" panose="00000700000000000000" pitchFamily="2" charset="-78"/>
                      </a:endParaRPr>
                    </a:p>
                    <a:p>
                      <a:pPr algn="ctr" rtl="1">
                        <a:lnSpc>
                          <a:spcPct val="115000"/>
                        </a:lnSpc>
                        <a:spcAft>
                          <a:spcPts val="0"/>
                        </a:spcAft>
                      </a:pPr>
                      <a:r>
                        <a:rPr lang="ar-SA" sz="1400">
                          <a:effectLst/>
                          <a:cs typeface="B Koodak" panose="00000700000000000000" pitchFamily="2" charset="-78"/>
                        </a:rPr>
                        <a:t>و </a:t>
                      </a:r>
                      <a:r>
                        <a:rPr lang="en-US" sz="1400">
                          <a:effectLst/>
                          <a:cs typeface="B Koodak" panose="00000700000000000000" pitchFamily="2" charset="-78"/>
                        </a:rPr>
                        <a:t>...</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6995" marR="66995" marT="0" marB="0" anchor="ctr"/>
                </a:tc>
                <a:tc>
                  <a:txBody>
                    <a:bodyPr/>
                    <a:lstStyle/>
                    <a:p>
                      <a:pPr algn="ctr" rtl="1">
                        <a:lnSpc>
                          <a:spcPct val="115000"/>
                        </a:lnSpc>
                        <a:spcAft>
                          <a:spcPts val="0"/>
                        </a:spcAft>
                      </a:pPr>
                      <a:r>
                        <a:rPr lang="ar-SA" sz="1400">
                          <a:effectLst/>
                          <a:cs typeface="B Koodak" panose="00000700000000000000" pitchFamily="2" charset="-78"/>
                        </a:rPr>
                        <a:t>تحقق طرح تدریجی و در مقاطع زمانی برنامه ( کوتاه مدت، میان مدت و بلند مدت )</a:t>
                      </a:r>
                      <a:endParaRPr lang="en-US" sz="1200">
                        <a:effectLst/>
                        <a:cs typeface="B Koodak" panose="00000700000000000000" pitchFamily="2" charset="-78"/>
                      </a:endParaRPr>
                    </a:p>
                    <a:p>
                      <a:pPr algn="ctr" rtl="1">
                        <a:lnSpc>
                          <a:spcPct val="115000"/>
                        </a:lnSpc>
                        <a:spcAft>
                          <a:spcPts val="0"/>
                        </a:spcAft>
                      </a:pPr>
                      <a:r>
                        <a:rPr lang="fa-IR" sz="14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6995" marR="66995" marT="0" marB="0" anchor="ctr"/>
                </a:tc>
                <a:extLst>
                  <a:ext uri="{0D108BD9-81ED-4DB2-BD59-A6C34878D82A}">
                    <a16:rowId xmlns:a16="http://schemas.microsoft.com/office/drawing/2014/main" val="269671360"/>
                  </a:ext>
                </a:extLst>
              </a:tr>
              <a:tr h="619946">
                <a:tc>
                  <a:txBody>
                    <a:bodyPr/>
                    <a:lstStyle/>
                    <a:p>
                      <a:pPr algn="ctr" rtl="1">
                        <a:lnSpc>
                          <a:spcPct val="115000"/>
                        </a:lnSpc>
                        <a:spcAft>
                          <a:spcPts val="0"/>
                        </a:spcAft>
                      </a:pPr>
                      <a:r>
                        <a:rPr lang="fa-IR" sz="1400">
                          <a:effectLst/>
                          <a:cs typeface="B Koodak" panose="00000700000000000000" pitchFamily="2" charset="-78"/>
                        </a:rPr>
                        <a:t>5</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6995" marR="66995" marT="0" marB="0" anchor="ctr"/>
                </a:tc>
                <a:tc>
                  <a:txBody>
                    <a:bodyPr/>
                    <a:lstStyle/>
                    <a:p>
                      <a:pPr algn="ctr" rtl="1">
                        <a:lnSpc>
                          <a:spcPct val="115000"/>
                        </a:lnSpc>
                        <a:spcAft>
                          <a:spcPts val="0"/>
                        </a:spcAft>
                      </a:pPr>
                      <a:r>
                        <a:rPr lang="ar-SA" sz="1400">
                          <a:effectLst/>
                          <a:cs typeface="B Koodak" panose="00000700000000000000" pitchFamily="2" charset="-78"/>
                        </a:rPr>
                        <a:t>برگزاری دوره های آموزشی  جهت تغییر الگوی کشت زراعی به محصولات پربازده و تجاری  نظیر حبوبات، گیاهان دارویی، توسعه باغداری و </a:t>
                      </a:r>
                      <a:r>
                        <a:rPr lang="en-US" sz="1400">
                          <a:effectLst/>
                          <a:cs typeface="B Koodak" panose="00000700000000000000" pitchFamily="2" charset="-78"/>
                        </a:rPr>
                        <a:t>..</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6995" marR="66995" marT="0" marB="0" anchor="ctr"/>
                </a:tc>
                <a:tc>
                  <a:txBody>
                    <a:bodyPr/>
                    <a:lstStyle/>
                    <a:p>
                      <a:pPr algn="ctr" rtl="1">
                        <a:lnSpc>
                          <a:spcPct val="115000"/>
                        </a:lnSpc>
                        <a:spcAft>
                          <a:spcPts val="0"/>
                        </a:spcAft>
                      </a:pPr>
                      <a:r>
                        <a:rPr lang="ar-SA" sz="1400">
                          <a:effectLst/>
                          <a:cs typeface="B Koodak" panose="00000700000000000000" pitchFamily="2" charset="-78"/>
                        </a:rPr>
                        <a:t>تحقق طرح تدریجی و در مقاطع زمانی برنامه ( کوتاه مدت، میان مدت و بلند مدت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6995" marR="66995" marT="0" marB="0" anchor="ctr"/>
                </a:tc>
                <a:extLst>
                  <a:ext uri="{0D108BD9-81ED-4DB2-BD59-A6C34878D82A}">
                    <a16:rowId xmlns:a16="http://schemas.microsoft.com/office/drawing/2014/main" val="721985487"/>
                  </a:ext>
                </a:extLst>
              </a:tr>
              <a:tr h="413297">
                <a:tc>
                  <a:txBody>
                    <a:bodyPr/>
                    <a:lstStyle/>
                    <a:p>
                      <a:pPr algn="ctr" rtl="1">
                        <a:lnSpc>
                          <a:spcPct val="115000"/>
                        </a:lnSpc>
                        <a:spcAft>
                          <a:spcPts val="0"/>
                        </a:spcAft>
                      </a:pPr>
                      <a:r>
                        <a:rPr lang="fa-IR" sz="1400">
                          <a:effectLst/>
                          <a:cs typeface="B Koodak" panose="00000700000000000000" pitchFamily="2" charset="-78"/>
                        </a:rPr>
                        <a:t>6</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6995" marR="66995" marT="0" marB="0" anchor="ctr"/>
                </a:tc>
                <a:tc>
                  <a:txBody>
                    <a:bodyPr/>
                    <a:lstStyle/>
                    <a:p>
                      <a:pPr algn="ctr" rtl="1">
                        <a:lnSpc>
                          <a:spcPct val="115000"/>
                        </a:lnSpc>
                        <a:spcAft>
                          <a:spcPts val="0"/>
                        </a:spcAft>
                      </a:pPr>
                      <a:r>
                        <a:rPr lang="ar-SA" sz="1400">
                          <a:effectLst/>
                          <a:cs typeface="B Koodak" panose="00000700000000000000" pitchFamily="2" charset="-78"/>
                        </a:rPr>
                        <a:t>برگزاری دوره های آموزشی جهت ایجاد واحدهای پرورش ماهیان سرد آبی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6995" marR="66995" marT="0" marB="0" anchor="ctr"/>
                </a:tc>
                <a:tc>
                  <a:txBody>
                    <a:bodyPr/>
                    <a:lstStyle/>
                    <a:p>
                      <a:pPr algn="ctr" rtl="1">
                        <a:lnSpc>
                          <a:spcPct val="115000"/>
                        </a:lnSpc>
                        <a:spcAft>
                          <a:spcPts val="0"/>
                        </a:spcAft>
                      </a:pPr>
                      <a:r>
                        <a:rPr lang="ar-SA" sz="1400">
                          <a:effectLst/>
                          <a:cs typeface="B Koodak" panose="00000700000000000000" pitchFamily="2" charset="-78"/>
                        </a:rPr>
                        <a:t>تحقق طرح تدریجی و در مقاطع زمانی برنامه ( کوتاه مدت، میان مدت و بلند مدت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6995" marR="66995" marT="0" marB="0" anchor="ctr"/>
                </a:tc>
                <a:extLst>
                  <a:ext uri="{0D108BD9-81ED-4DB2-BD59-A6C34878D82A}">
                    <a16:rowId xmlns:a16="http://schemas.microsoft.com/office/drawing/2014/main" val="1817147047"/>
                  </a:ext>
                </a:extLst>
              </a:tr>
              <a:tr h="206649">
                <a:tc>
                  <a:txBody>
                    <a:bodyPr/>
                    <a:lstStyle/>
                    <a:p>
                      <a:pPr algn="ctr" rtl="1">
                        <a:lnSpc>
                          <a:spcPct val="115000"/>
                        </a:lnSpc>
                        <a:spcAft>
                          <a:spcPts val="0"/>
                        </a:spcAft>
                      </a:pPr>
                      <a:r>
                        <a:rPr lang="fa-IR" sz="1400" dirty="0">
                          <a:effectLst/>
                          <a:cs typeface="B Koodak" panose="00000700000000000000" pitchFamily="2" charset="-78"/>
                        </a:rPr>
                        <a:t>8</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6995" marR="66995" marT="0" marB="0" anchor="ctr"/>
                </a:tc>
                <a:tc>
                  <a:txBody>
                    <a:bodyPr/>
                    <a:lstStyle/>
                    <a:p>
                      <a:pPr algn="ctr" rtl="1">
                        <a:lnSpc>
                          <a:spcPct val="115000"/>
                        </a:lnSpc>
                        <a:spcAft>
                          <a:spcPts val="0"/>
                        </a:spcAft>
                      </a:pPr>
                      <a:r>
                        <a:rPr lang="ar-SA" sz="1400">
                          <a:effectLst/>
                          <a:cs typeface="B Koodak" panose="00000700000000000000" pitchFamily="2" charset="-78"/>
                        </a:rPr>
                        <a:t>ایجاد واحدهای بسته بندی و فرآوری محصولات کشاورزی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6995" marR="66995" marT="0" marB="0" anchor="ctr"/>
                </a:tc>
                <a:tc>
                  <a:txBody>
                    <a:bodyPr/>
                    <a:lstStyle/>
                    <a:p>
                      <a:pPr algn="ctr" rtl="1">
                        <a:lnSpc>
                          <a:spcPct val="115000"/>
                        </a:lnSpc>
                        <a:spcAft>
                          <a:spcPts val="0"/>
                        </a:spcAft>
                      </a:pPr>
                      <a:r>
                        <a:rPr lang="ar-SA" sz="1400" dirty="0">
                          <a:effectLst/>
                          <a:cs typeface="B Koodak" panose="00000700000000000000" pitchFamily="2" charset="-78"/>
                        </a:rPr>
                        <a:t>تحقق طرح تدریجی و در مقاطع زمانی برنامه ( کوتاه مدت، میان مدت و بلند مدت )</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6995" marR="66995" marT="0" marB="0" anchor="ctr"/>
                </a:tc>
                <a:extLst>
                  <a:ext uri="{0D108BD9-81ED-4DB2-BD59-A6C34878D82A}">
                    <a16:rowId xmlns:a16="http://schemas.microsoft.com/office/drawing/2014/main" val="3690803838"/>
                  </a:ext>
                </a:extLst>
              </a:tr>
            </a:tbl>
          </a:graphicData>
        </a:graphic>
      </p:graphicFrame>
    </p:spTree>
    <p:extLst>
      <p:ext uri="{BB962C8B-B14F-4D97-AF65-F5344CB8AC3E}">
        <p14:creationId xmlns:p14="http://schemas.microsoft.com/office/powerpoint/2010/main" val="144113082"/>
      </p:ext>
    </p:extLst>
  </p:cSld>
  <p:clrMapOvr>
    <a:masterClrMapping/>
  </p:clrMapOvr>
  <p:transition spd="slow">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1-12- منظومه مرکزی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2242912806"/>
              </p:ext>
            </p:extLst>
          </p:nvPr>
        </p:nvGraphicFramePr>
        <p:xfrm>
          <a:off x="152403" y="1371601"/>
          <a:ext cx="8610597" cy="4925690"/>
        </p:xfrm>
        <a:graphic>
          <a:graphicData uri="http://schemas.openxmlformats.org/drawingml/2006/table">
            <a:tbl>
              <a:tblPr rtl="1" firstRow="1" firstCol="1" bandRow="1">
                <a:tableStyleId>{00A15C55-8517-42AA-B614-E9B94910E393}</a:tableStyleId>
              </a:tblPr>
              <a:tblGrid>
                <a:gridCol w="497094">
                  <a:extLst>
                    <a:ext uri="{9D8B030D-6E8A-4147-A177-3AD203B41FA5}">
                      <a16:colId xmlns:a16="http://schemas.microsoft.com/office/drawing/2014/main" val="1320365851"/>
                    </a:ext>
                  </a:extLst>
                </a:gridCol>
                <a:gridCol w="2070277">
                  <a:extLst>
                    <a:ext uri="{9D8B030D-6E8A-4147-A177-3AD203B41FA5}">
                      <a16:colId xmlns:a16="http://schemas.microsoft.com/office/drawing/2014/main" val="1272141431"/>
                    </a:ext>
                  </a:extLst>
                </a:gridCol>
                <a:gridCol w="744690">
                  <a:extLst>
                    <a:ext uri="{9D8B030D-6E8A-4147-A177-3AD203B41FA5}">
                      <a16:colId xmlns:a16="http://schemas.microsoft.com/office/drawing/2014/main" val="4022194169"/>
                    </a:ext>
                  </a:extLst>
                </a:gridCol>
                <a:gridCol w="1076087">
                  <a:extLst>
                    <a:ext uri="{9D8B030D-6E8A-4147-A177-3AD203B41FA5}">
                      <a16:colId xmlns:a16="http://schemas.microsoft.com/office/drawing/2014/main" val="1768545803"/>
                    </a:ext>
                  </a:extLst>
                </a:gridCol>
                <a:gridCol w="174708">
                  <a:extLst>
                    <a:ext uri="{9D8B030D-6E8A-4147-A177-3AD203B41FA5}">
                      <a16:colId xmlns:a16="http://schemas.microsoft.com/office/drawing/2014/main" val="4216627560"/>
                    </a:ext>
                  </a:extLst>
                </a:gridCol>
                <a:gridCol w="569982">
                  <a:extLst>
                    <a:ext uri="{9D8B030D-6E8A-4147-A177-3AD203B41FA5}">
                      <a16:colId xmlns:a16="http://schemas.microsoft.com/office/drawing/2014/main" val="1711906825"/>
                    </a:ext>
                  </a:extLst>
                </a:gridCol>
                <a:gridCol w="2070277">
                  <a:extLst>
                    <a:ext uri="{9D8B030D-6E8A-4147-A177-3AD203B41FA5}">
                      <a16:colId xmlns:a16="http://schemas.microsoft.com/office/drawing/2014/main" val="581993801"/>
                    </a:ext>
                  </a:extLst>
                </a:gridCol>
                <a:gridCol w="752700">
                  <a:extLst>
                    <a:ext uri="{9D8B030D-6E8A-4147-A177-3AD203B41FA5}">
                      <a16:colId xmlns:a16="http://schemas.microsoft.com/office/drawing/2014/main" val="308624710"/>
                    </a:ext>
                  </a:extLst>
                </a:gridCol>
                <a:gridCol w="241489">
                  <a:extLst>
                    <a:ext uri="{9D8B030D-6E8A-4147-A177-3AD203B41FA5}">
                      <a16:colId xmlns:a16="http://schemas.microsoft.com/office/drawing/2014/main" val="4004329314"/>
                    </a:ext>
                  </a:extLst>
                </a:gridCol>
                <a:gridCol w="413293">
                  <a:extLst>
                    <a:ext uri="{9D8B030D-6E8A-4147-A177-3AD203B41FA5}">
                      <a16:colId xmlns:a16="http://schemas.microsoft.com/office/drawing/2014/main" val="3106983441"/>
                    </a:ext>
                  </a:extLst>
                </a:gridCol>
              </a:tblGrid>
              <a:tr h="739774">
                <a:tc>
                  <a:txBody>
                    <a:bodyPr/>
                    <a:lstStyle/>
                    <a:p>
                      <a:pPr algn="ctr" rtl="1">
                        <a:lnSpc>
                          <a:spcPct val="115000"/>
                        </a:lnSpc>
                        <a:spcAft>
                          <a:spcPts val="0"/>
                        </a:spcAft>
                      </a:pPr>
                      <a:r>
                        <a:rPr lang="fa-IR" sz="1400">
                          <a:effectLst/>
                          <a:cs typeface="B Koodak" panose="00000700000000000000" pitchFamily="2" charset="-78"/>
                        </a:rPr>
                        <a:t>ردیف</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a:effectLst/>
                          <a:cs typeface="B Koodak" panose="00000700000000000000" pitchFamily="2" charset="-78"/>
                        </a:rPr>
                        <a:t>عنوان پروژه</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a:effectLst/>
                          <a:cs typeface="B Koodak" panose="00000700000000000000" pitchFamily="2" charset="-78"/>
                        </a:rPr>
                        <a:t>عنوان فصل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dirty="0">
                          <a:effectLst/>
                          <a:cs typeface="B Koodak" panose="00000700000000000000" pitchFamily="2" charset="-78"/>
                        </a:rPr>
                        <a:t>عنوان برنامه</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gridSpan="2">
                  <a:txBody>
                    <a:bodyPr/>
                    <a:lstStyle/>
                    <a:p>
                      <a:pPr algn="ctr" rtl="1">
                        <a:lnSpc>
                          <a:spcPct val="115000"/>
                        </a:lnSpc>
                        <a:spcAft>
                          <a:spcPts val="0"/>
                        </a:spcAft>
                      </a:pPr>
                      <a:r>
                        <a:rPr lang="fa-IR" sz="1400">
                          <a:effectLst/>
                          <a:cs typeface="B Koodak" panose="00000700000000000000" pitchFamily="2" charset="-78"/>
                        </a:rPr>
                        <a:t>اعتبار مورد نیاز</a:t>
                      </a:r>
                      <a:endParaRPr lang="en-US" sz="1400">
                        <a:effectLst/>
                        <a:cs typeface="B Koodak" panose="00000700000000000000" pitchFamily="2" charset="-78"/>
                      </a:endParaRPr>
                    </a:p>
                    <a:p>
                      <a:pPr algn="ctr" rtl="1">
                        <a:lnSpc>
                          <a:spcPct val="115000"/>
                        </a:lnSpc>
                        <a:spcAft>
                          <a:spcPts val="0"/>
                        </a:spcAft>
                      </a:pPr>
                      <a:r>
                        <a:rPr lang="fa-IR" sz="1400">
                          <a:effectLst/>
                          <a:cs typeface="B Koodak" panose="00000700000000000000" pitchFamily="2" charset="-78"/>
                        </a:rPr>
                        <a:t>میلیون ریال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endParaRPr lang="en-US"/>
                    </a:p>
                  </a:txBody>
                  <a:tcPr/>
                </a:tc>
                <a:tc>
                  <a:txBody>
                    <a:bodyPr/>
                    <a:lstStyle/>
                    <a:p>
                      <a:pPr algn="ctr" rtl="1">
                        <a:lnSpc>
                          <a:spcPct val="115000"/>
                        </a:lnSpc>
                        <a:spcAft>
                          <a:spcPts val="0"/>
                        </a:spcAft>
                      </a:pPr>
                      <a:r>
                        <a:rPr lang="fa-IR" sz="1400" dirty="0">
                          <a:effectLst/>
                          <a:cs typeface="B Koodak" panose="00000700000000000000" pitchFamily="2" charset="-78"/>
                        </a:rPr>
                        <a:t>محل اجرا</a:t>
                      </a:r>
                      <a:endParaRPr lang="en-US" sz="1400" dirty="0">
                        <a:effectLst/>
                        <a:cs typeface="B Koodak" panose="00000700000000000000" pitchFamily="2" charset="-78"/>
                      </a:endParaRPr>
                    </a:p>
                    <a:p>
                      <a:pPr algn="ctr" rtl="1">
                        <a:lnSpc>
                          <a:spcPct val="115000"/>
                        </a:lnSpc>
                        <a:spcAft>
                          <a:spcPts val="0"/>
                        </a:spcAft>
                      </a:pPr>
                      <a:r>
                        <a:rPr lang="fa-IR" sz="1400" dirty="0">
                          <a:effectLst/>
                          <a:cs typeface="B Koodak" panose="00000700000000000000" pitchFamily="2" charset="-78"/>
                        </a:rPr>
                        <a:t>نام روستا</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gridSpan="2">
                  <a:txBody>
                    <a:bodyPr/>
                    <a:lstStyle/>
                    <a:p>
                      <a:pPr algn="ctr" rtl="1">
                        <a:lnSpc>
                          <a:spcPct val="115000"/>
                        </a:lnSpc>
                        <a:spcAft>
                          <a:spcPts val="0"/>
                        </a:spcAft>
                      </a:pPr>
                      <a:r>
                        <a:rPr lang="fa-IR" sz="1400">
                          <a:effectLst/>
                          <a:cs typeface="B Koodak" panose="00000700000000000000" pitchFamily="2" charset="-78"/>
                        </a:rPr>
                        <a:t>دستگاه اجرائی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endParaRPr lang="en-US"/>
                    </a:p>
                  </a:txBody>
                  <a:tcPr/>
                </a:tc>
                <a:tc>
                  <a:txBody>
                    <a:bodyPr/>
                    <a:lstStyle/>
                    <a:p>
                      <a:pPr algn="ctr" rtl="1">
                        <a:lnSpc>
                          <a:spcPct val="115000"/>
                        </a:lnSpc>
                        <a:spcAft>
                          <a:spcPts val="0"/>
                        </a:spcAft>
                      </a:pPr>
                      <a:r>
                        <a:rPr lang="fa-IR" sz="1400" dirty="0">
                          <a:effectLst/>
                          <a:cs typeface="B Koodak" panose="00000700000000000000" pitchFamily="2" charset="-78"/>
                        </a:rPr>
                        <a:t>الویت پروژه 2</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extLst>
                  <a:ext uri="{0D108BD9-81ED-4DB2-BD59-A6C34878D82A}">
                    <a16:rowId xmlns:a16="http://schemas.microsoft.com/office/drawing/2014/main" val="2805925555"/>
                  </a:ext>
                </a:extLst>
              </a:tr>
              <a:tr h="188564">
                <a:tc gridSpan="10">
                  <a:txBody>
                    <a:bodyPr/>
                    <a:lstStyle/>
                    <a:p>
                      <a:pPr marL="342900" lvl="0" indent="-342900" algn="justLow" rtl="1">
                        <a:lnSpc>
                          <a:spcPct val="115000"/>
                        </a:lnSpc>
                        <a:spcAft>
                          <a:spcPts val="0"/>
                        </a:spcAft>
                        <a:buFont typeface="Wingdings" panose="05000000000000000000" pitchFamily="2" charset="2"/>
                        <a:buChar char=""/>
                      </a:pPr>
                      <a:r>
                        <a:rPr lang="fa-IR" sz="1400" dirty="0">
                          <a:effectLst/>
                          <a:cs typeface="B Koodak" panose="00000700000000000000" pitchFamily="2" charset="-78"/>
                        </a:rPr>
                        <a:t>راهبرد </a:t>
                      </a:r>
                      <a:r>
                        <a:rPr lang="en-US" sz="1400" dirty="0">
                          <a:effectLst/>
                          <a:cs typeface="B Koodak" panose="00000700000000000000" pitchFamily="2" charset="-78"/>
                        </a:rPr>
                        <a:t>: </a:t>
                      </a:r>
                      <a:r>
                        <a:rPr lang="fa-IR" sz="1400" dirty="0">
                          <a:effectLst/>
                          <a:cs typeface="B Koodak" panose="00000700000000000000" pitchFamily="2" charset="-78"/>
                        </a:rPr>
                        <a:t> توسعه خدمات زیستی، عمومی-رفاهی، بهداشتی، آموزشی در سطح روستاها با استفاده از اعتبارات عمرانی و مشارکت جامعه محلی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34712677"/>
                  </a:ext>
                </a:extLst>
              </a:tr>
              <a:tr h="739774">
                <a:tc>
                  <a:txBody>
                    <a:bodyPr/>
                    <a:lstStyle/>
                    <a:p>
                      <a:pPr algn="ctr" rtl="1">
                        <a:lnSpc>
                          <a:spcPct val="115000"/>
                        </a:lnSpc>
                        <a:spcAft>
                          <a:spcPts val="0"/>
                        </a:spcAft>
                      </a:pPr>
                      <a:r>
                        <a:rPr lang="fa-IR" sz="1400">
                          <a:effectLst/>
                          <a:cs typeface="B Koodak" panose="00000700000000000000" pitchFamily="2" charset="-78"/>
                        </a:rPr>
                        <a:t>1</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r" rtl="1">
                        <a:lnSpc>
                          <a:spcPct val="115000"/>
                        </a:lnSpc>
                        <a:spcAft>
                          <a:spcPts val="0"/>
                        </a:spcAft>
                      </a:pPr>
                      <a:r>
                        <a:rPr lang="ar-SA" sz="1400" dirty="0" smtClean="0">
                          <a:effectLst/>
                          <a:cs typeface="B Koodak" panose="00000700000000000000" pitchFamily="2" charset="-78"/>
                        </a:rPr>
                        <a:t>بهسازی وارتقاء کیفیت شبکه توزیع آب روستایی ( شبکه آب شرب )در سطح 7 روستا</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ar-SA" sz="1400" dirty="0">
                          <a:effectLst/>
                          <a:cs typeface="B Koodak" panose="00000700000000000000" pitchFamily="2" charset="-78"/>
                        </a:rPr>
                        <a:t>زیرساختی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gridSpan="2">
                  <a:txBody>
                    <a:bodyPr/>
                    <a:lstStyle/>
                    <a:p>
                      <a:pPr algn="ctr" rtl="1">
                        <a:lnSpc>
                          <a:spcPct val="115000"/>
                        </a:lnSpc>
                        <a:spcAft>
                          <a:spcPts val="0"/>
                        </a:spcAft>
                      </a:pPr>
                      <a:r>
                        <a:rPr lang="ar-SA" sz="1400" dirty="0" smtClean="0">
                          <a:effectLst/>
                          <a:cs typeface="B Koodak" panose="00000700000000000000" pitchFamily="2" charset="-78"/>
                        </a:rPr>
                        <a:t>تعویض شبکه آب</a:t>
                      </a:r>
                    </a:p>
                    <a:p>
                      <a:pPr algn="ctr" rtl="1">
                        <a:lnSpc>
                          <a:spcPct val="115000"/>
                        </a:lnSpc>
                        <a:spcAft>
                          <a:spcPts val="0"/>
                        </a:spcAft>
                      </a:pPr>
                      <a:r>
                        <a:rPr lang="ar-SA" sz="1400" dirty="0" smtClean="0">
                          <a:effectLst/>
                          <a:cs typeface="B Koodak" panose="00000700000000000000" pitchFamily="2" charset="-78"/>
                        </a:rPr>
                        <a:t>آشامیدنی</a:t>
                      </a:r>
                      <a:endParaRPr lang="ar-SA" sz="1400" dirty="0">
                        <a:effectLst/>
                        <a:cs typeface="B Koodak" panose="00000700000000000000" pitchFamily="2" charset="-78"/>
                      </a:endParaRPr>
                    </a:p>
                  </a:txBody>
                  <a:tcPr marL="61148" marR="61148" marT="0" marB="0" anchor="ctr"/>
                </a:tc>
                <a:tc hMerge="1">
                  <a:txBody>
                    <a:bodyPr/>
                    <a:lstStyle/>
                    <a:p>
                      <a:pPr algn="ctr" rtl="1">
                        <a:lnSpc>
                          <a:spcPct val="115000"/>
                        </a:lnSpc>
                        <a:spcAft>
                          <a:spcPts val="0"/>
                        </a:spcAft>
                      </a:pP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dirty="0">
                          <a:effectLst/>
                          <a:cs typeface="B Koodak" panose="00000700000000000000" pitchFamily="2" charset="-78"/>
                        </a:rPr>
                        <a:t>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dirty="0" smtClean="0">
                          <a:effectLst/>
                          <a:cs typeface="B Koodak" panose="00000700000000000000" pitchFamily="2" charset="-78"/>
                        </a:rPr>
                        <a:t>ویر، قلعه، کبود گنبد، سنبل آباد، بویین، والایش، دوسنگان</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ar-SA" sz="1400" dirty="0">
                          <a:effectLst/>
                          <a:cs typeface="B Koodak" panose="00000700000000000000" pitchFamily="2" charset="-78"/>
                        </a:rPr>
                        <a:t>آب و فاضلاب</a:t>
                      </a:r>
                      <a:endParaRPr lang="en-US" sz="1400" dirty="0">
                        <a:effectLst/>
                        <a:cs typeface="B Koodak" panose="00000700000000000000" pitchFamily="2" charset="-78"/>
                      </a:endParaRPr>
                    </a:p>
                    <a:p>
                      <a:pPr algn="ctr" rtl="1">
                        <a:lnSpc>
                          <a:spcPct val="115000"/>
                        </a:lnSpc>
                        <a:spcAft>
                          <a:spcPts val="0"/>
                        </a:spcAft>
                      </a:pPr>
                      <a:r>
                        <a:rPr lang="ar-SA" sz="1400" dirty="0">
                          <a:effectLst/>
                          <a:cs typeface="B Koodak" panose="00000700000000000000" pitchFamily="2" charset="-78"/>
                        </a:rPr>
                        <a:t>روستایی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gridSpan="2">
                  <a:txBody>
                    <a:bodyPr/>
                    <a:lstStyle/>
                    <a:p>
                      <a:pPr algn="ctr" rtl="0">
                        <a:lnSpc>
                          <a:spcPct val="115000"/>
                        </a:lnSpc>
                        <a:spcAft>
                          <a:spcPts val="0"/>
                        </a:spcAft>
                      </a:pPr>
                      <a:r>
                        <a:rPr lang="ar-SA" sz="1400" dirty="0">
                          <a:effectLst/>
                          <a:cs typeface="B Koodak" panose="00000700000000000000" pitchFamily="2" charset="-78"/>
                        </a:rPr>
                        <a:t>اولویت اول</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pPr algn="ctr" rtl="0">
                        <a:lnSpc>
                          <a:spcPct val="115000"/>
                        </a:lnSpc>
                        <a:spcAft>
                          <a:spcPts val="0"/>
                        </a:spcAft>
                      </a:pPr>
                      <a:endParaRPr lang="en-US" sz="11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extLst>
                  <a:ext uri="{0D108BD9-81ED-4DB2-BD59-A6C34878D82A}">
                    <a16:rowId xmlns:a16="http://schemas.microsoft.com/office/drawing/2014/main" val="3052076943"/>
                  </a:ext>
                </a:extLst>
              </a:tr>
              <a:tr h="739774">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2</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تعویض شبکه توزیع آب روستایی ( شبکه آب شرب )در سطح 5 روستا</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SA" sz="1400" dirty="0" smtClean="0">
                          <a:effectLst/>
                          <a:cs typeface="B Koodak" panose="00000700000000000000" pitchFamily="2" charset="-78"/>
                        </a:rPr>
                        <a:t>زیرساختی</a:t>
                      </a:r>
                      <a:endParaRPr lang="en-US" sz="1400" dirty="0" smtClean="0">
                        <a:effectLst/>
                        <a:latin typeface="Calibri" panose="020F0502020204030204" pitchFamily="34" charset="0"/>
                        <a:ea typeface="Calibri" panose="020F0502020204030204" pitchFamily="34" charset="0"/>
                        <a:cs typeface="B Koodak" panose="00000700000000000000" pitchFamily="2" charset="-78"/>
                      </a:endParaRPr>
                    </a:p>
                    <a:p>
                      <a:pPr algn="ctr" rtl="1">
                        <a:lnSpc>
                          <a:spcPct val="115000"/>
                        </a:lnSpc>
                        <a:spcAft>
                          <a:spcPts val="0"/>
                        </a:spcAft>
                      </a:pP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gridSpan="2">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بهسازی شبکه آب</a:t>
                      </a:r>
                    </a:p>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آشامیدنی</a:t>
                      </a:r>
                    </a:p>
                    <a:p>
                      <a:pPr algn="ctr" rtl="1">
                        <a:lnSpc>
                          <a:spcPct val="115000"/>
                        </a:lnSpc>
                        <a:spcAft>
                          <a:spcPts val="0"/>
                        </a:spcAft>
                      </a:pP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pPr algn="ctr" rtl="1">
                        <a:lnSpc>
                          <a:spcPct val="115000"/>
                        </a:lnSpc>
                        <a:spcAft>
                          <a:spcPts val="0"/>
                        </a:spcAft>
                      </a:pP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endParaRPr lang="en-US"/>
                    </a:p>
                  </a:txBody>
                  <a:tcPr marL="61148" marR="61148"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قیاسیه، اسدآباد، اولنگ، ندیرآباد، المکی</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SA" sz="1400" kern="1200" dirty="0">
                          <a:solidFill>
                            <a:schemeClr val="dk1"/>
                          </a:solidFill>
                          <a:effectLst/>
                          <a:latin typeface="+mn-lt"/>
                          <a:ea typeface="+mn-ea"/>
                          <a:cs typeface="B Koodak" panose="00000700000000000000" pitchFamily="2" charset="-78"/>
                        </a:rPr>
                        <a:t>آب و فاضلاب</a:t>
                      </a:r>
                      <a:endParaRPr lang="en-US" sz="1400" kern="1200" dirty="0">
                        <a:solidFill>
                          <a:schemeClr val="dk1"/>
                        </a:solidFill>
                        <a:effectLst/>
                        <a:latin typeface="+mn-lt"/>
                        <a:ea typeface="+mn-ea"/>
                        <a:cs typeface="B Koodak" panose="00000700000000000000" pitchFamily="2" charset="-78"/>
                      </a:endParaRPr>
                    </a:p>
                    <a:p>
                      <a:pPr marL="0" algn="ctr" defTabSz="914400" rtl="1" eaLnBrk="1" latinLnBrk="0" hangingPunct="1">
                        <a:lnSpc>
                          <a:spcPct val="115000"/>
                        </a:lnSpc>
                        <a:spcAft>
                          <a:spcPts val="0"/>
                        </a:spcAft>
                      </a:pPr>
                      <a:r>
                        <a:rPr lang="ar-SA" sz="1400" kern="1200" dirty="0">
                          <a:solidFill>
                            <a:schemeClr val="dk1"/>
                          </a:solidFill>
                          <a:effectLst/>
                          <a:latin typeface="+mn-lt"/>
                          <a:ea typeface="+mn-ea"/>
                          <a:cs typeface="B Koodak" panose="00000700000000000000" pitchFamily="2" charset="-78"/>
                        </a:rPr>
                        <a:t>روستایی</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ar-SA" sz="1400" dirty="0" smtClean="0">
                          <a:effectLst/>
                          <a:cs typeface="B Koodak" panose="00000700000000000000" pitchFamily="2" charset="-78"/>
                        </a:rPr>
                        <a:t>اولویت اول</a:t>
                      </a:r>
                      <a:endParaRPr lang="en-US" sz="1400" dirty="0" smtClean="0">
                        <a:effectLst/>
                        <a:latin typeface="Calibri" panose="020F0502020204030204" pitchFamily="34" charset="0"/>
                        <a:ea typeface="Calibri" panose="020F0502020204030204" pitchFamily="34" charset="0"/>
                        <a:cs typeface="B Koodak" panose="00000700000000000000" pitchFamily="2" charset="-78"/>
                      </a:endParaRPr>
                    </a:p>
                    <a:p>
                      <a:pPr algn="ctr" rtl="0">
                        <a:lnSpc>
                          <a:spcPct val="115000"/>
                        </a:lnSpc>
                        <a:spcAft>
                          <a:spcPts val="0"/>
                        </a:spcAft>
                      </a:pP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endParaRPr lang="en-US"/>
                    </a:p>
                  </a:txBody>
                  <a:tcPr/>
                </a:tc>
                <a:extLst>
                  <a:ext uri="{0D108BD9-81ED-4DB2-BD59-A6C34878D82A}">
                    <a16:rowId xmlns:a16="http://schemas.microsoft.com/office/drawing/2014/main" val="2233205526"/>
                  </a:ext>
                </a:extLst>
              </a:tr>
              <a:tr h="739774">
                <a:tc>
                  <a:txBody>
                    <a:bodyPr/>
                    <a:lstStyle/>
                    <a:p>
                      <a:pPr algn="ctr" rtl="1">
                        <a:lnSpc>
                          <a:spcPct val="115000"/>
                        </a:lnSpc>
                        <a:spcAft>
                          <a:spcPts val="0"/>
                        </a:spcAft>
                      </a:pPr>
                      <a:r>
                        <a:rPr lang="fa-IR" sz="1400" dirty="0" smtClean="0">
                          <a:effectLst/>
                          <a:cs typeface="B Koodak" panose="00000700000000000000" pitchFamily="2" charset="-78"/>
                        </a:rPr>
                        <a:t>3</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just" rtl="1">
                        <a:lnSpc>
                          <a:spcPct val="115000"/>
                        </a:lnSpc>
                        <a:spcAft>
                          <a:spcPts val="0"/>
                        </a:spcAft>
                      </a:pPr>
                      <a:r>
                        <a:rPr lang="ar-SA" sz="1400" dirty="0">
                          <a:effectLst/>
                          <a:cs typeface="B Koodak" panose="00000700000000000000" pitchFamily="2" charset="-78"/>
                        </a:rPr>
                        <a:t>ایجاد سامانه تصفیه آب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ar-SA" sz="1400" dirty="0">
                          <a:effectLst/>
                          <a:cs typeface="B Koodak" panose="00000700000000000000" pitchFamily="2" charset="-78"/>
                        </a:rPr>
                        <a:t>زیرساختی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gridSpan="2">
                  <a:txBody>
                    <a:bodyPr/>
                    <a:lstStyle/>
                    <a:p>
                      <a:pPr algn="r" rtl="1">
                        <a:lnSpc>
                          <a:spcPct val="115000"/>
                        </a:lnSpc>
                        <a:spcAft>
                          <a:spcPts val="0"/>
                        </a:spcAft>
                      </a:pPr>
                      <a:r>
                        <a:rPr lang="ar-SA" sz="1400" dirty="0">
                          <a:effectLst/>
                          <a:cs typeface="B Koodak" panose="00000700000000000000" pitchFamily="2" charset="-78"/>
                        </a:rPr>
                        <a:t>سامانه تصفیه آب</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pPr algn="ctr" rtl="1">
                        <a:lnSpc>
                          <a:spcPct val="115000"/>
                        </a:lnSpc>
                        <a:spcAft>
                          <a:spcPts val="0"/>
                        </a:spcAft>
                      </a:pP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kern="1200" dirty="0" smtClean="0">
                          <a:solidFill>
                            <a:schemeClr val="dk1"/>
                          </a:solidFill>
                          <a:effectLst/>
                          <a:latin typeface="+mn-lt"/>
                          <a:ea typeface="+mn-ea"/>
                          <a:cs typeface="B Koodak" panose="00000700000000000000" pitchFamily="2" charset="-78"/>
                        </a:rPr>
                        <a:t>بویین</a:t>
                      </a:r>
                      <a:endParaRPr lang="en-US" sz="1400" kern="1200" dirty="0">
                        <a:solidFill>
                          <a:schemeClr val="dk1"/>
                        </a:solidFill>
                        <a:effectLst/>
                        <a:latin typeface="+mn-lt"/>
                        <a:ea typeface="+mn-ea"/>
                        <a:cs typeface="B Koodak" panose="00000700000000000000" pitchFamily="2" charset="-78"/>
                      </a:endParaRPr>
                    </a:p>
                  </a:txBody>
                  <a:tcPr marL="61148" marR="61148" marT="0" marB="0" anchor="ctr"/>
                </a:tc>
                <a:tc>
                  <a:txBody>
                    <a:bodyPr/>
                    <a:lstStyle/>
                    <a:p>
                      <a:pPr algn="ctr" rtl="1">
                        <a:lnSpc>
                          <a:spcPct val="115000"/>
                        </a:lnSpc>
                        <a:spcAft>
                          <a:spcPts val="0"/>
                        </a:spcAft>
                      </a:pPr>
                      <a:r>
                        <a:rPr lang="ar-SA" sz="1400" dirty="0">
                          <a:effectLst/>
                          <a:cs typeface="B Koodak" panose="00000700000000000000" pitchFamily="2" charset="-78"/>
                        </a:rPr>
                        <a:t>آب و فاضلاب</a:t>
                      </a:r>
                      <a:endParaRPr lang="en-US" sz="1400" dirty="0">
                        <a:effectLst/>
                        <a:cs typeface="B Koodak" panose="00000700000000000000" pitchFamily="2" charset="-78"/>
                      </a:endParaRPr>
                    </a:p>
                    <a:p>
                      <a:pPr algn="ctr" rtl="1">
                        <a:lnSpc>
                          <a:spcPct val="115000"/>
                        </a:lnSpc>
                        <a:spcAft>
                          <a:spcPts val="0"/>
                        </a:spcAft>
                      </a:pPr>
                      <a:r>
                        <a:rPr lang="ar-SA" sz="1400" dirty="0">
                          <a:effectLst/>
                          <a:cs typeface="B Koodak" panose="00000700000000000000" pitchFamily="2" charset="-78"/>
                        </a:rPr>
                        <a:t>روستایی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tc>
                <a:tc gridSpan="2">
                  <a:txBody>
                    <a:bodyPr/>
                    <a:lstStyle/>
                    <a:p>
                      <a:pPr algn="ctr" rtl="0">
                        <a:lnSpc>
                          <a:spcPct val="115000"/>
                        </a:lnSpc>
                        <a:spcAft>
                          <a:spcPts val="0"/>
                        </a:spcAft>
                      </a:pPr>
                      <a:r>
                        <a:rPr lang="ar-SA" sz="1400" dirty="0">
                          <a:effectLst/>
                          <a:cs typeface="B Koodak" panose="00000700000000000000" pitchFamily="2" charset="-78"/>
                        </a:rPr>
                        <a:t>اولویت اول</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tc>
                <a:tc hMerge="1">
                  <a:txBody>
                    <a:bodyPr/>
                    <a:lstStyle/>
                    <a:p>
                      <a:pPr algn="ctr" rtl="0">
                        <a:lnSpc>
                          <a:spcPct val="115000"/>
                        </a:lnSpc>
                        <a:spcAft>
                          <a:spcPts val="0"/>
                        </a:spcAft>
                      </a:pPr>
                      <a:endParaRPr lang="en-US" sz="11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tc>
                <a:extLst>
                  <a:ext uri="{0D108BD9-81ED-4DB2-BD59-A6C34878D82A}">
                    <a16:rowId xmlns:a16="http://schemas.microsoft.com/office/drawing/2014/main" val="879690771"/>
                  </a:ext>
                </a:extLst>
              </a:tr>
              <a:tr h="739774">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4</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تجهیز منبع تامین آب (تجهیز چاه، احداث اتاق فرمان، اجرای خط انتقال)</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1400" kern="1200" noProof="0" smtClean="0">
                          <a:solidFill>
                            <a:schemeClr val="dk1"/>
                          </a:solidFill>
                          <a:effectLst/>
                          <a:latin typeface="+mn-lt"/>
                          <a:ea typeface="+mn-ea"/>
                          <a:cs typeface="B Koodak" panose="00000700000000000000" pitchFamily="2" charset="-78"/>
                        </a:rPr>
                        <a:t>زیرساختی</a:t>
                      </a:r>
                      <a:endParaRPr lang="en-US" sz="1400" kern="1200" noProof="0" dirty="0">
                        <a:solidFill>
                          <a:schemeClr val="dk1"/>
                        </a:solidFill>
                        <a:effectLst/>
                        <a:latin typeface="+mn-lt"/>
                        <a:ea typeface="+mn-ea"/>
                        <a:cs typeface="B Koodak" panose="00000700000000000000" pitchFamily="2" charset="-78"/>
                      </a:endParaRPr>
                    </a:p>
                  </a:txBody>
                  <a:tcPr marL="61148" marR="61148" marT="0" marB="0" anchor="ctr"/>
                </a:tc>
                <a:tc gridSpan="2">
                  <a:txBody>
                    <a:bodyPr/>
                    <a:lstStyle/>
                    <a:p>
                      <a:pPr marL="0" algn="ctr" defTabSz="914400" rtl="1" eaLnBrk="1" latinLnBrk="0" hangingPunct="1">
                        <a:lnSpc>
                          <a:spcPct val="115000"/>
                        </a:lnSpc>
                        <a:spcAft>
                          <a:spcPts val="0"/>
                        </a:spcAft>
                      </a:pPr>
                      <a:r>
                        <a:rPr lang="fa-IR" sz="1400" kern="1200" dirty="0" smtClean="0">
                          <a:solidFill>
                            <a:schemeClr val="dk1"/>
                          </a:solidFill>
                          <a:effectLst/>
                          <a:latin typeface="+mn-lt"/>
                          <a:ea typeface="+mn-ea"/>
                          <a:cs typeface="B Koodak" panose="00000700000000000000" pitchFamily="2" charset="-78"/>
                        </a:rPr>
                        <a:t>تجهیز چاه و اجرای خط انتقال</a:t>
                      </a:r>
                      <a:endParaRPr lang="en-US" sz="1400" kern="1200" dirty="0">
                        <a:solidFill>
                          <a:schemeClr val="dk1"/>
                        </a:solidFill>
                        <a:effectLst/>
                        <a:latin typeface="+mn-lt"/>
                        <a:ea typeface="+mn-ea"/>
                        <a:cs typeface="B Koodak" panose="00000700000000000000" pitchFamily="2" charset="-78"/>
                      </a:endParaRPr>
                    </a:p>
                  </a:txBody>
                  <a:tcPr marL="61148" marR="61148" marT="0" marB="0" anchor="ctr"/>
                </a:tc>
                <a:tc hMerge="1">
                  <a:txBody>
                    <a:bodyPr/>
                    <a:lstStyle/>
                    <a:p>
                      <a:pPr algn="ctr" rtl="1">
                        <a:lnSpc>
                          <a:spcPct val="115000"/>
                        </a:lnSpc>
                        <a:spcAft>
                          <a:spcPts val="0"/>
                        </a:spcAft>
                      </a:pP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marL="0" algn="ctr" defTabSz="914400" rtl="1" eaLnBrk="1" latinLnBrk="0" hangingPunct="1">
                        <a:lnSpc>
                          <a:spcPct val="115000"/>
                        </a:lnSpc>
                        <a:spcAft>
                          <a:spcPts val="0"/>
                        </a:spcAft>
                      </a:pPr>
                      <a:endParaRPr lang="en-US" sz="1400" kern="1200">
                        <a:solidFill>
                          <a:schemeClr val="dk1"/>
                        </a:solidFill>
                        <a:effectLst/>
                        <a:latin typeface="+mn-lt"/>
                        <a:ea typeface="+mn-ea"/>
                        <a:cs typeface="B Koodak" panose="00000700000000000000" pitchFamily="2" charset="-78"/>
                      </a:endParaRPr>
                    </a:p>
                  </a:txBody>
                  <a:tcPr marL="61148" marR="61148"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ارجین، اولنگ، قیاسیه، اسدآباد</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ar-SA" sz="1400" b="0" i="0" u="none" strike="noStrike" kern="1200" cap="none" spc="0" normalizeH="0" baseline="0" noProof="0" smtClean="0">
                          <a:ln>
                            <a:noFill/>
                          </a:ln>
                          <a:solidFill>
                            <a:prstClr val="black"/>
                          </a:solidFill>
                          <a:effectLst/>
                          <a:uLnTx/>
                          <a:uFillTx/>
                          <a:latin typeface="Georgia"/>
                          <a:ea typeface="+mn-ea"/>
                          <a:cs typeface="B Koodak" panose="00000700000000000000" pitchFamily="2" charset="-78"/>
                        </a:rPr>
                        <a:t>آب و فاضلاب</a:t>
                      </a:r>
                      <a:endParaRPr kumimoji="0" lang="en-US" sz="1400" b="0" i="0" u="none" strike="noStrike" kern="1200" cap="none" spc="0" normalizeH="0" baseline="0" noProof="0" smtClean="0">
                        <a:ln>
                          <a:noFill/>
                        </a:ln>
                        <a:solidFill>
                          <a:prstClr val="black"/>
                        </a:solidFill>
                        <a:effectLst/>
                        <a:uLnTx/>
                        <a:uFillTx/>
                        <a:latin typeface="Georgia"/>
                        <a:ea typeface="+mn-ea"/>
                        <a:cs typeface="B Koodak" panose="00000700000000000000" pitchFamily="2" charset="-78"/>
                      </a:endParaRPr>
                    </a:p>
                    <a:p>
                      <a:pPr marL="0" marR="0" lvl="0" indent="0" algn="ctr" defTabSz="914400" rtl="1" eaLnBrk="1" fontAlgn="auto" latinLnBrk="0" hangingPunct="1">
                        <a:lnSpc>
                          <a:spcPct val="115000"/>
                        </a:lnSpc>
                        <a:spcBef>
                          <a:spcPts val="0"/>
                        </a:spcBef>
                        <a:spcAft>
                          <a:spcPts val="0"/>
                        </a:spcAft>
                        <a:buClrTx/>
                        <a:buSzTx/>
                        <a:buFontTx/>
                        <a:buNone/>
                        <a:tabLst/>
                        <a:defRPr/>
                      </a:pPr>
                      <a:r>
                        <a:rPr kumimoji="0" lang="ar-SA" sz="1400" b="0" i="0" u="none" strike="noStrike" kern="1200" cap="none" spc="0" normalizeH="0" baseline="0" noProof="0" smtClean="0">
                          <a:ln>
                            <a:noFill/>
                          </a:ln>
                          <a:solidFill>
                            <a:prstClr val="black"/>
                          </a:solidFill>
                          <a:effectLst/>
                          <a:uLnTx/>
                          <a:uFillTx/>
                          <a:latin typeface="Georgia"/>
                          <a:ea typeface="+mn-ea"/>
                          <a:cs typeface="B Koodak" panose="00000700000000000000" pitchFamily="2" charset="-78"/>
                        </a:rPr>
                        <a:t>روستایی</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Koodak" panose="00000700000000000000" pitchFamily="2" charset="-78"/>
                      </a:endParaRPr>
                    </a:p>
                  </a:txBody>
                  <a:tcPr marL="61148" marR="61148" marT="0" marB="0"/>
                </a:tc>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ar-SA" sz="1400" b="0" i="0" u="none" strike="noStrike" kern="1200" cap="none" spc="0" normalizeH="0" baseline="0" noProof="0" smtClean="0">
                          <a:ln>
                            <a:noFill/>
                          </a:ln>
                          <a:solidFill>
                            <a:prstClr val="black"/>
                          </a:solidFill>
                          <a:effectLst/>
                          <a:uLnTx/>
                          <a:uFillTx/>
                          <a:latin typeface="Georgia"/>
                          <a:ea typeface="+mn-ea"/>
                          <a:cs typeface="B Koodak" panose="00000700000000000000" pitchFamily="2" charset="-78"/>
                        </a:rPr>
                        <a:t>اولویت اول</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Koodak" panose="00000700000000000000" pitchFamily="2" charset="-78"/>
                      </a:endParaRPr>
                    </a:p>
                  </a:txBody>
                  <a:tcPr marL="61148" marR="61148" marT="0" marB="0"/>
                </a:tc>
                <a:tc hMerge="1">
                  <a:txBody>
                    <a:bodyPr/>
                    <a:lstStyle/>
                    <a:p>
                      <a:endParaRPr lang="en-US"/>
                    </a:p>
                  </a:txBody>
                  <a:tcPr/>
                </a:tc>
                <a:extLst>
                  <a:ext uri="{0D108BD9-81ED-4DB2-BD59-A6C34878D82A}">
                    <a16:rowId xmlns:a16="http://schemas.microsoft.com/office/drawing/2014/main" val="3014310446"/>
                  </a:ext>
                </a:extLst>
              </a:tr>
              <a:tr h="739774">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5</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احداث شیر برداشت اضطراری جهت تامین آب و آتش نشانی</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1400" kern="1200" noProof="0" smtClean="0">
                          <a:solidFill>
                            <a:schemeClr val="dk1"/>
                          </a:solidFill>
                          <a:effectLst/>
                          <a:latin typeface="+mn-lt"/>
                          <a:ea typeface="+mn-ea"/>
                          <a:cs typeface="B Koodak" panose="00000700000000000000" pitchFamily="2" charset="-78"/>
                        </a:rPr>
                        <a:t>زیرساختی</a:t>
                      </a:r>
                      <a:endParaRPr lang="en-US" sz="1400" kern="1200" noProof="0" dirty="0">
                        <a:solidFill>
                          <a:schemeClr val="dk1"/>
                        </a:solidFill>
                        <a:effectLst/>
                        <a:latin typeface="+mn-lt"/>
                        <a:ea typeface="+mn-ea"/>
                        <a:cs typeface="B Koodak" panose="00000700000000000000" pitchFamily="2" charset="-78"/>
                      </a:endParaRPr>
                    </a:p>
                  </a:txBody>
                  <a:tcPr marL="61148" marR="61148" marT="0" marB="0" anchor="ctr"/>
                </a:tc>
                <a:tc gridSpan="2">
                  <a:txBody>
                    <a:bodyPr/>
                    <a:lstStyle/>
                    <a:p>
                      <a:pPr marL="0" algn="ctr" defTabSz="914400" rtl="1" eaLnBrk="1" latinLnBrk="0" hangingPunct="1">
                        <a:lnSpc>
                          <a:spcPct val="115000"/>
                        </a:lnSpc>
                        <a:spcAft>
                          <a:spcPts val="0"/>
                        </a:spcAft>
                      </a:pPr>
                      <a:r>
                        <a:rPr lang="fa-IR" sz="1400" kern="1200" dirty="0" smtClean="0">
                          <a:solidFill>
                            <a:schemeClr val="dk1"/>
                          </a:solidFill>
                          <a:effectLst/>
                          <a:latin typeface="+mn-lt"/>
                          <a:ea typeface="+mn-ea"/>
                          <a:cs typeface="B Koodak" panose="00000700000000000000" pitchFamily="2" charset="-78"/>
                        </a:rPr>
                        <a:t>احداث شیر برداشت اضطراری</a:t>
                      </a:r>
                      <a:endParaRPr lang="en-US" sz="1400" kern="1200" dirty="0">
                        <a:solidFill>
                          <a:schemeClr val="dk1"/>
                        </a:solidFill>
                        <a:effectLst/>
                        <a:latin typeface="+mn-lt"/>
                        <a:ea typeface="+mn-ea"/>
                        <a:cs typeface="B Koodak" panose="00000700000000000000" pitchFamily="2" charset="-78"/>
                      </a:endParaRPr>
                    </a:p>
                  </a:txBody>
                  <a:tcPr marL="61148" marR="61148" marT="0" marB="0" anchor="ctr"/>
                </a:tc>
                <a:tc hMerge="1">
                  <a:txBody>
                    <a:bodyPr/>
                    <a:lstStyle/>
                    <a:p>
                      <a:pPr algn="ctr" rtl="1">
                        <a:lnSpc>
                          <a:spcPct val="115000"/>
                        </a:lnSpc>
                        <a:spcAft>
                          <a:spcPts val="0"/>
                        </a:spcAft>
                      </a:pP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marL="0" algn="ctr" defTabSz="914400" rtl="1" eaLnBrk="1" latinLnBrk="0" hangingPunct="1">
                        <a:lnSpc>
                          <a:spcPct val="115000"/>
                        </a:lnSpc>
                        <a:spcAft>
                          <a:spcPts val="0"/>
                        </a:spcAft>
                      </a:pPr>
                      <a:endParaRPr lang="en-US" sz="1400" kern="1200">
                        <a:solidFill>
                          <a:schemeClr val="dk1"/>
                        </a:solidFill>
                        <a:effectLst/>
                        <a:latin typeface="+mn-lt"/>
                        <a:ea typeface="+mn-ea"/>
                        <a:cs typeface="B Koodak" panose="00000700000000000000" pitchFamily="2" charset="-78"/>
                      </a:endParaRPr>
                    </a:p>
                  </a:txBody>
                  <a:tcPr marL="61148" marR="61148"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کبود گنبد، والایش</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ar-SA" sz="1400" b="0" i="0" u="none" strike="noStrike" kern="1200" cap="none" spc="0" normalizeH="0" baseline="0" noProof="0" smtClean="0">
                          <a:ln>
                            <a:noFill/>
                          </a:ln>
                          <a:solidFill>
                            <a:prstClr val="black"/>
                          </a:solidFill>
                          <a:effectLst/>
                          <a:uLnTx/>
                          <a:uFillTx/>
                          <a:latin typeface="Georgia"/>
                          <a:ea typeface="+mn-ea"/>
                          <a:cs typeface="B Koodak" panose="00000700000000000000" pitchFamily="2" charset="-78"/>
                        </a:rPr>
                        <a:t>آب و فاضلاب</a:t>
                      </a:r>
                      <a:endParaRPr kumimoji="0" lang="en-US" sz="1400" b="0" i="0" u="none" strike="noStrike" kern="1200" cap="none" spc="0" normalizeH="0" baseline="0" noProof="0" smtClean="0">
                        <a:ln>
                          <a:noFill/>
                        </a:ln>
                        <a:solidFill>
                          <a:prstClr val="black"/>
                        </a:solidFill>
                        <a:effectLst/>
                        <a:uLnTx/>
                        <a:uFillTx/>
                        <a:latin typeface="Georgia"/>
                        <a:ea typeface="+mn-ea"/>
                        <a:cs typeface="B Koodak" panose="00000700000000000000" pitchFamily="2" charset="-78"/>
                      </a:endParaRPr>
                    </a:p>
                    <a:p>
                      <a:pPr marL="0" marR="0" lvl="0" indent="0" algn="ctr" defTabSz="914400" rtl="1" eaLnBrk="1" fontAlgn="auto" latinLnBrk="0" hangingPunct="1">
                        <a:lnSpc>
                          <a:spcPct val="115000"/>
                        </a:lnSpc>
                        <a:spcBef>
                          <a:spcPts val="0"/>
                        </a:spcBef>
                        <a:spcAft>
                          <a:spcPts val="0"/>
                        </a:spcAft>
                        <a:buClrTx/>
                        <a:buSzTx/>
                        <a:buFontTx/>
                        <a:buNone/>
                        <a:tabLst/>
                        <a:defRPr/>
                      </a:pPr>
                      <a:r>
                        <a:rPr kumimoji="0" lang="ar-SA" sz="1400" b="0" i="0" u="none" strike="noStrike" kern="1200" cap="none" spc="0" normalizeH="0" baseline="0" noProof="0" smtClean="0">
                          <a:ln>
                            <a:noFill/>
                          </a:ln>
                          <a:solidFill>
                            <a:prstClr val="black"/>
                          </a:solidFill>
                          <a:effectLst/>
                          <a:uLnTx/>
                          <a:uFillTx/>
                          <a:latin typeface="Georgia"/>
                          <a:ea typeface="+mn-ea"/>
                          <a:cs typeface="B Koodak" panose="00000700000000000000" pitchFamily="2" charset="-78"/>
                        </a:rPr>
                        <a:t>روستایی</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Koodak" panose="00000700000000000000" pitchFamily="2" charset="-78"/>
                      </a:endParaRPr>
                    </a:p>
                  </a:txBody>
                  <a:tcPr marL="61148" marR="61148" marT="0" marB="0"/>
                </a:tc>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ar-SA" sz="1400" b="0" i="0" u="none" strike="noStrike" kern="1200" cap="none" spc="0" normalizeH="0" baseline="0" noProof="0" dirty="0" smtClean="0">
                          <a:ln>
                            <a:noFill/>
                          </a:ln>
                          <a:solidFill>
                            <a:prstClr val="black"/>
                          </a:solidFill>
                          <a:effectLst/>
                          <a:uLnTx/>
                          <a:uFillTx/>
                          <a:latin typeface="Georgia"/>
                          <a:ea typeface="+mn-ea"/>
                          <a:cs typeface="B Koodak" panose="00000700000000000000" pitchFamily="2" charset="-78"/>
                        </a:rPr>
                        <a:t>اولویت اول</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Koodak" panose="00000700000000000000" pitchFamily="2" charset="-78"/>
                      </a:endParaRPr>
                    </a:p>
                  </a:txBody>
                  <a:tcPr marL="61148" marR="61148" marT="0" marB="0"/>
                </a:tc>
                <a:tc hMerge="1">
                  <a:txBody>
                    <a:bodyPr/>
                    <a:lstStyle/>
                    <a:p>
                      <a:endParaRPr lang="en-US"/>
                    </a:p>
                  </a:txBody>
                  <a:tcPr/>
                </a:tc>
                <a:extLst>
                  <a:ext uri="{0D108BD9-81ED-4DB2-BD59-A6C34878D82A}">
                    <a16:rowId xmlns:a16="http://schemas.microsoft.com/office/drawing/2014/main" val="3643098022"/>
                  </a:ext>
                </a:extLst>
              </a:tr>
            </a:tbl>
          </a:graphicData>
        </a:graphic>
      </p:graphicFrame>
    </p:spTree>
    <p:extLst>
      <p:ext uri="{BB962C8B-B14F-4D97-AF65-F5344CB8AC3E}">
        <p14:creationId xmlns:p14="http://schemas.microsoft.com/office/powerpoint/2010/main" val="3737252908"/>
      </p:ext>
    </p:extLst>
  </p:cSld>
  <p:clrMapOvr>
    <a:masterClrMapping/>
  </p:clrMapOvr>
  <p:transition spd="slow">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1-12- منظومه مرکزی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1092521807"/>
              </p:ext>
            </p:extLst>
          </p:nvPr>
        </p:nvGraphicFramePr>
        <p:xfrm>
          <a:off x="152404" y="990600"/>
          <a:ext cx="8839196" cy="5757782"/>
        </p:xfrm>
        <a:graphic>
          <a:graphicData uri="http://schemas.openxmlformats.org/drawingml/2006/table">
            <a:tbl>
              <a:tblPr rtl="1" firstRow="1" firstCol="1" bandRow="1">
                <a:tableStyleId>{00A15C55-8517-42AA-B614-E9B94910E393}</a:tableStyleId>
              </a:tblPr>
              <a:tblGrid>
                <a:gridCol w="510291">
                  <a:extLst>
                    <a:ext uri="{9D8B030D-6E8A-4147-A177-3AD203B41FA5}">
                      <a16:colId xmlns:a16="http://schemas.microsoft.com/office/drawing/2014/main" val="1320365851"/>
                    </a:ext>
                  </a:extLst>
                </a:gridCol>
                <a:gridCol w="1933396">
                  <a:extLst>
                    <a:ext uri="{9D8B030D-6E8A-4147-A177-3AD203B41FA5}">
                      <a16:colId xmlns:a16="http://schemas.microsoft.com/office/drawing/2014/main" val="1272141431"/>
                    </a:ext>
                  </a:extLst>
                </a:gridCol>
                <a:gridCol w="191844">
                  <a:extLst>
                    <a:ext uri="{9D8B030D-6E8A-4147-A177-3AD203B41FA5}">
                      <a16:colId xmlns:a16="http://schemas.microsoft.com/office/drawing/2014/main" val="3259979586"/>
                    </a:ext>
                  </a:extLst>
                </a:gridCol>
                <a:gridCol w="584128">
                  <a:extLst>
                    <a:ext uri="{9D8B030D-6E8A-4147-A177-3AD203B41FA5}">
                      <a16:colId xmlns:a16="http://schemas.microsoft.com/office/drawing/2014/main" val="4022194169"/>
                    </a:ext>
                  </a:extLst>
                </a:gridCol>
                <a:gridCol w="180333">
                  <a:extLst>
                    <a:ext uri="{9D8B030D-6E8A-4147-A177-3AD203B41FA5}">
                      <a16:colId xmlns:a16="http://schemas.microsoft.com/office/drawing/2014/main" val="4184479231"/>
                    </a:ext>
                  </a:extLst>
                </a:gridCol>
                <a:gridCol w="1104656">
                  <a:extLst>
                    <a:ext uri="{9D8B030D-6E8A-4147-A177-3AD203B41FA5}">
                      <a16:colId xmlns:a16="http://schemas.microsoft.com/office/drawing/2014/main" val="1768545803"/>
                    </a:ext>
                  </a:extLst>
                </a:gridCol>
                <a:gridCol w="179346">
                  <a:extLst>
                    <a:ext uri="{9D8B030D-6E8A-4147-A177-3AD203B41FA5}">
                      <a16:colId xmlns:a16="http://schemas.microsoft.com/office/drawing/2014/main" val="4216627560"/>
                    </a:ext>
                  </a:extLst>
                </a:gridCol>
                <a:gridCol w="585114">
                  <a:extLst>
                    <a:ext uri="{9D8B030D-6E8A-4147-A177-3AD203B41FA5}">
                      <a16:colId xmlns:a16="http://schemas.microsoft.com/office/drawing/2014/main" val="1711906825"/>
                    </a:ext>
                  </a:extLst>
                </a:gridCol>
                <a:gridCol w="1705255">
                  <a:extLst>
                    <a:ext uri="{9D8B030D-6E8A-4147-A177-3AD203B41FA5}">
                      <a16:colId xmlns:a16="http://schemas.microsoft.com/office/drawing/2014/main" val="581993801"/>
                    </a:ext>
                  </a:extLst>
                </a:gridCol>
                <a:gridCol w="419985">
                  <a:extLst>
                    <a:ext uri="{9D8B030D-6E8A-4147-A177-3AD203B41FA5}">
                      <a16:colId xmlns:a16="http://schemas.microsoft.com/office/drawing/2014/main" val="3600213955"/>
                    </a:ext>
                  </a:extLst>
                </a:gridCol>
                <a:gridCol w="772683">
                  <a:extLst>
                    <a:ext uri="{9D8B030D-6E8A-4147-A177-3AD203B41FA5}">
                      <a16:colId xmlns:a16="http://schemas.microsoft.com/office/drawing/2014/main" val="308624710"/>
                    </a:ext>
                  </a:extLst>
                </a:gridCol>
                <a:gridCol w="247900">
                  <a:extLst>
                    <a:ext uri="{9D8B030D-6E8A-4147-A177-3AD203B41FA5}">
                      <a16:colId xmlns:a16="http://schemas.microsoft.com/office/drawing/2014/main" val="4004329314"/>
                    </a:ext>
                  </a:extLst>
                </a:gridCol>
                <a:gridCol w="424265">
                  <a:extLst>
                    <a:ext uri="{9D8B030D-6E8A-4147-A177-3AD203B41FA5}">
                      <a16:colId xmlns:a16="http://schemas.microsoft.com/office/drawing/2014/main" val="3106983441"/>
                    </a:ext>
                  </a:extLst>
                </a:gridCol>
              </a:tblGrid>
              <a:tr h="1081929">
                <a:tc>
                  <a:txBody>
                    <a:bodyPr/>
                    <a:lstStyle/>
                    <a:p>
                      <a:pPr algn="ctr" rtl="1">
                        <a:lnSpc>
                          <a:spcPct val="115000"/>
                        </a:lnSpc>
                        <a:spcAft>
                          <a:spcPts val="0"/>
                        </a:spcAft>
                      </a:pPr>
                      <a:r>
                        <a:rPr lang="fa-IR" sz="1400">
                          <a:effectLst/>
                          <a:cs typeface="B Koodak" panose="00000700000000000000" pitchFamily="2" charset="-78"/>
                        </a:rPr>
                        <a:t>ردیف</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gridSpan="2">
                  <a:txBody>
                    <a:bodyPr/>
                    <a:lstStyle/>
                    <a:p>
                      <a:pPr algn="ctr" rtl="1">
                        <a:lnSpc>
                          <a:spcPct val="115000"/>
                        </a:lnSpc>
                        <a:spcAft>
                          <a:spcPts val="0"/>
                        </a:spcAft>
                      </a:pPr>
                      <a:r>
                        <a:rPr lang="fa-IR" sz="1400">
                          <a:effectLst/>
                          <a:cs typeface="B Koodak" panose="00000700000000000000" pitchFamily="2" charset="-78"/>
                        </a:rPr>
                        <a:t>عنوان پروژه</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endParaRPr lang="en-US"/>
                    </a:p>
                  </a:txBody>
                  <a:tcPr/>
                </a:tc>
                <a:tc gridSpan="2">
                  <a:txBody>
                    <a:bodyPr/>
                    <a:lstStyle/>
                    <a:p>
                      <a:pPr algn="ctr" rtl="1">
                        <a:lnSpc>
                          <a:spcPct val="115000"/>
                        </a:lnSpc>
                        <a:spcAft>
                          <a:spcPts val="0"/>
                        </a:spcAft>
                      </a:pPr>
                      <a:r>
                        <a:rPr lang="fa-IR" sz="1400">
                          <a:effectLst/>
                          <a:cs typeface="B Koodak" panose="00000700000000000000" pitchFamily="2" charset="-78"/>
                        </a:rPr>
                        <a:t>عنوان فصل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endParaRPr lang="en-US"/>
                    </a:p>
                  </a:txBody>
                  <a:tcPr/>
                </a:tc>
                <a:tc>
                  <a:txBody>
                    <a:bodyPr/>
                    <a:lstStyle/>
                    <a:p>
                      <a:pPr algn="ctr" rtl="1">
                        <a:lnSpc>
                          <a:spcPct val="115000"/>
                        </a:lnSpc>
                        <a:spcAft>
                          <a:spcPts val="0"/>
                        </a:spcAft>
                      </a:pPr>
                      <a:r>
                        <a:rPr lang="fa-IR" sz="1400" dirty="0">
                          <a:effectLst/>
                          <a:cs typeface="B Koodak" panose="00000700000000000000" pitchFamily="2" charset="-78"/>
                        </a:rPr>
                        <a:t>عنوان برنامه</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gridSpan="2">
                  <a:txBody>
                    <a:bodyPr/>
                    <a:lstStyle/>
                    <a:p>
                      <a:pPr algn="ctr" rtl="1">
                        <a:lnSpc>
                          <a:spcPct val="115000"/>
                        </a:lnSpc>
                        <a:spcAft>
                          <a:spcPts val="0"/>
                        </a:spcAft>
                      </a:pPr>
                      <a:r>
                        <a:rPr lang="fa-IR" sz="1400">
                          <a:effectLst/>
                          <a:cs typeface="B Koodak" panose="00000700000000000000" pitchFamily="2" charset="-78"/>
                        </a:rPr>
                        <a:t>اعتبار مورد نیاز</a:t>
                      </a:r>
                      <a:endParaRPr lang="en-US" sz="1400">
                        <a:effectLst/>
                        <a:cs typeface="B Koodak" panose="00000700000000000000" pitchFamily="2" charset="-78"/>
                      </a:endParaRPr>
                    </a:p>
                    <a:p>
                      <a:pPr algn="ctr" rtl="1">
                        <a:lnSpc>
                          <a:spcPct val="115000"/>
                        </a:lnSpc>
                        <a:spcAft>
                          <a:spcPts val="0"/>
                        </a:spcAft>
                      </a:pPr>
                      <a:r>
                        <a:rPr lang="fa-IR" sz="1400">
                          <a:effectLst/>
                          <a:cs typeface="B Koodak" panose="00000700000000000000" pitchFamily="2" charset="-78"/>
                        </a:rPr>
                        <a:t>میلیون ریال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endParaRPr lang="en-US"/>
                    </a:p>
                  </a:txBody>
                  <a:tcPr/>
                </a:tc>
                <a:tc gridSpan="2">
                  <a:txBody>
                    <a:bodyPr/>
                    <a:lstStyle/>
                    <a:p>
                      <a:pPr algn="ctr" rtl="1">
                        <a:lnSpc>
                          <a:spcPct val="115000"/>
                        </a:lnSpc>
                        <a:spcAft>
                          <a:spcPts val="0"/>
                        </a:spcAft>
                      </a:pPr>
                      <a:r>
                        <a:rPr lang="fa-IR" sz="1400" dirty="0">
                          <a:effectLst/>
                          <a:cs typeface="B Koodak" panose="00000700000000000000" pitchFamily="2" charset="-78"/>
                        </a:rPr>
                        <a:t>محل اجرا</a:t>
                      </a:r>
                      <a:endParaRPr lang="en-US" sz="1400" dirty="0">
                        <a:effectLst/>
                        <a:cs typeface="B Koodak" panose="00000700000000000000" pitchFamily="2" charset="-78"/>
                      </a:endParaRPr>
                    </a:p>
                    <a:p>
                      <a:pPr algn="ctr" rtl="1">
                        <a:lnSpc>
                          <a:spcPct val="115000"/>
                        </a:lnSpc>
                        <a:spcAft>
                          <a:spcPts val="0"/>
                        </a:spcAft>
                      </a:pPr>
                      <a:r>
                        <a:rPr lang="fa-IR" sz="1400" dirty="0">
                          <a:effectLst/>
                          <a:cs typeface="B Koodak" panose="00000700000000000000" pitchFamily="2" charset="-78"/>
                        </a:rPr>
                        <a:t>نام روستا</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endParaRPr lang="en-US"/>
                    </a:p>
                  </a:txBody>
                  <a:tcPr/>
                </a:tc>
                <a:tc gridSpan="2">
                  <a:txBody>
                    <a:bodyPr/>
                    <a:lstStyle/>
                    <a:p>
                      <a:pPr algn="ctr" rtl="1">
                        <a:lnSpc>
                          <a:spcPct val="115000"/>
                        </a:lnSpc>
                        <a:spcAft>
                          <a:spcPts val="0"/>
                        </a:spcAft>
                      </a:pPr>
                      <a:r>
                        <a:rPr lang="fa-IR" sz="1400">
                          <a:effectLst/>
                          <a:cs typeface="B Koodak" panose="00000700000000000000" pitchFamily="2" charset="-78"/>
                        </a:rPr>
                        <a:t>دستگاه اجرائی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endParaRPr lang="en-US"/>
                    </a:p>
                  </a:txBody>
                  <a:tcPr/>
                </a:tc>
                <a:tc>
                  <a:txBody>
                    <a:bodyPr/>
                    <a:lstStyle/>
                    <a:p>
                      <a:pPr algn="ctr" rtl="1">
                        <a:lnSpc>
                          <a:spcPct val="115000"/>
                        </a:lnSpc>
                        <a:spcAft>
                          <a:spcPts val="0"/>
                        </a:spcAft>
                      </a:pPr>
                      <a:r>
                        <a:rPr lang="fa-IR" sz="1400" dirty="0">
                          <a:effectLst/>
                          <a:cs typeface="B Koodak" panose="00000700000000000000" pitchFamily="2" charset="-78"/>
                        </a:rPr>
                        <a:t>الویت پروژه 2</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extLst>
                  <a:ext uri="{0D108BD9-81ED-4DB2-BD59-A6C34878D82A}">
                    <a16:rowId xmlns:a16="http://schemas.microsoft.com/office/drawing/2014/main" val="2805925555"/>
                  </a:ext>
                </a:extLst>
              </a:tr>
              <a:tr h="270482">
                <a:tc gridSpan="13">
                  <a:txBody>
                    <a:bodyPr/>
                    <a:lstStyle/>
                    <a:p>
                      <a:pPr marL="342900" lvl="0" indent="-342900" algn="justLow" rtl="1">
                        <a:lnSpc>
                          <a:spcPct val="115000"/>
                        </a:lnSpc>
                        <a:spcAft>
                          <a:spcPts val="0"/>
                        </a:spcAft>
                        <a:buFont typeface="Wingdings" panose="05000000000000000000" pitchFamily="2" charset="2"/>
                        <a:buChar char=""/>
                      </a:pPr>
                      <a:r>
                        <a:rPr lang="fa-IR" sz="1400" dirty="0">
                          <a:effectLst/>
                          <a:cs typeface="B Koodak" panose="00000700000000000000" pitchFamily="2" charset="-78"/>
                        </a:rPr>
                        <a:t>راهبرد </a:t>
                      </a:r>
                      <a:r>
                        <a:rPr lang="en-US" sz="1400" dirty="0">
                          <a:effectLst/>
                          <a:cs typeface="B Koodak" panose="00000700000000000000" pitchFamily="2" charset="-78"/>
                        </a:rPr>
                        <a:t>: </a:t>
                      </a:r>
                      <a:r>
                        <a:rPr lang="fa-IR" sz="1400" dirty="0">
                          <a:effectLst/>
                          <a:cs typeface="B Koodak" panose="00000700000000000000" pitchFamily="2" charset="-78"/>
                        </a:rPr>
                        <a:t> توسعه خدمات زیستی، عمومی-رفاهی، بهداشتی، آموزشی در سطح روستاها با استفاده از اعتبارات عمرانی و مشارکت جامعه محلی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34712677"/>
                  </a:ext>
                </a:extLst>
              </a:tr>
              <a:tr h="400189">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6</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ایجاد شبکه فاضلاب</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gridSpan="2">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1400" kern="1200" noProof="0" dirty="0" smtClean="0">
                          <a:solidFill>
                            <a:schemeClr val="dk1"/>
                          </a:solidFill>
                          <a:effectLst/>
                          <a:latin typeface="+mn-lt"/>
                          <a:ea typeface="+mn-ea"/>
                          <a:cs typeface="B Koodak" panose="00000700000000000000" pitchFamily="2" charset="-78"/>
                        </a:rPr>
                        <a:t>زیرساختی</a:t>
                      </a:r>
                      <a:endParaRPr lang="en-US" sz="1400" kern="1200" noProof="0" dirty="0">
                        <a:solidFill>
                          <a:schemeClr val="dk1"/>
                        </a:solidFill>
                        <a:effectLst/>
                        <a:latin typeface="+mn-lt"/>
                        <a:ea typeface="+mn-ea"/>
                        <a:cs typeface="B Koodak" panose="00000700000000000000" pitchFamily="2" charset="-78"/>
                      </a:endParaRPr>
                    </a:p>
                  </a:txBody>
                  <a:tcPr marL="61148" marR="61148" marT="0" marB="0" anchor="ctr"/>
                </a:tc>
                <a:tc hMerge="1">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endParaRPr lang="en-US" sz="1400" kern="1200" noProof="0" dirty="0">
                        <a:solidFill>
                          <a:schemeClr val="dk1"/>
                        </a:solidFill>
                        <a:effectLst/>
                        <a:latin typeface="+mn-lt"/>
                        <a:ea typeface="+mn-ea"/>
                        <a:cs typeface="B Koodak" panose="00000700000000000000" pitchFamily="2" charset="-78"/>
                      </a:endParaRPr>
                    </a:p>
                  </a:txBody>
                  <a:tcPr marL="61148" marR="61148" marT="0" marB="0" anchor="ctr"/>
                </a:tc>
                <a:tc gridSpan="3">
                  <a:txBody>
                    <a:bodyPr/>
                    <a:lstStyle/>
                    <a:p>
                      <a:pPr marL="0" algn="ctr" defTabSz="914400" rtl="1" eaLnBrk="1" latinLnBrk="0" hangingPunct="1">
                        <a:lnSpc>
                          <a:spcPct val="115000"/>
                        </a:lnSpc>
                        <a:spcAft>
                          <a:spcPts val="0"/>
                        </a:spcAft>
                      </a:pPr>
                      <a:r>
                        <a:rPr lang="fa-IR" sz="1400" kern="1200" dirty="0" smtClean="0">
                          <a:solidFill>
                            <a:schemeClr val="dk1"/>
                          </a:solidFill>
                          <a:effectLst/>
                          <a:latin typeface="+mn-lt"/>
                          <a:ea typeface="+mn-ea"/>
                          <a:cs typeface="B Koodak" panose="00000700000000000000" pitchFamily="2" charset="-78"/>
                        </a:rPr>
                        <a:t>احداث شبکه فاضلاب</a:t>
                      </a:r>
                      <a:endParaRPr lang="en-US" sz="1400" kern="1200" dirty="0">
                        <a:solidFill>
                          <a:schemeClr val="dk1"/>
                        </a:solidFill>
                        <a:effectLst/>
                        <a:latin typeface="+mn-lt"/>
                        <a:ea typeface="+mn-ea"/>
                        <a:cs typeface="B Koodak" panose="00000700000000000000" pitchFamily="2" charset="-78"/>
                      </a:endParaRPr>
                    </a:p>
                  </a:txBody>
                  <a:tcPr marL="61148" marR="61148" marT="0" marB="0" anchor="ctr"/>
                </a:tc>
                <a:tc hMerge="1">
                  <a:txBody>
                    <a:bodyPr/>
                    <a:lstStyle/>
                    <a:p>
                      <a:pPr marL="0" algn="ctr" defTabSz="914400" rtl="1" eaLnBrk="1" latinLnBrk="0" hangingPunct="1">
                        <a:lnSpc>
                          <a:spcPct val="115000"/>
                        </a:lnSpc>
                        <a:spcAft>
                          <a:spcPts val="0"/>
                        </a:spcAft>
                      </a:pPr>
                      <a:endParaRPr lang="en-US" sz="1400" kern="1200" dirty="0">
                        <a:solidFill>
                          <a:schemeClr val="dk1"/>
                        </a:solidFill>
                        <a:effectLst/>
                        <a:latin typeface="+mn-lt"/>
                        <a:ea typeface="+mn-ea"/>
                        <a:cs typeface="B Koodak" panose="00000700000000000000" pitchFamily="2" charset="-78"/>
                      </a:endParaRPr>
                    </a:p>
                  </a:txBody>
                  <a:tcPr marL="61148" marR="61148" marT="0" marB="0" anchor="ctr"/>
                </a:tc>
                <a:tc hMerge="1">
                  <a:txBody>
                    <a:bodyPr/>
                    <a:lstStyle/>
                    <a:p>
                      <a:pPr algn="ctr" rtl="1">
                        <a:lnSpc>
                          <a:spcPct val="115000"/>
                        </a:lnSpc>
                        <a:spcAft>
                          <a:spcPts val="0"/>
                        </a:spcAft>
                      </a:pP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marL="0" algn="ctr" defTabSz="914400" rtl="1" eaLnBrk="1" latinLnBrk="0" hangingPunct="1">
                        <a:lnSpc>
                          <a:spcPct val="115000"/>
                        </a:lnSpc>
                        <a:spcAft>
                          <a:spcPts val="0"/>
                        </a:spcAft>
                      </a:pPr>
                      <a:endParaRPr lang="en-US" sz="1400" kern="1200" dirty="0">
                        <a:solidFill>
                          <a:schemeClr val="dk1"/>
                        </a:solidFill>
                        <a:effectLst/>
                        <a:latin typeface="+mn-lt"/>
                        <a:ea typeface="+mn-ea"/>
                        <a:cs typeface="B Koodak" panose="00000700000000000000" pitchFamily="2" charset="-78"/>
                      </a:endParaRPr>
                    </a:p>
                  </a:txBody>
                  <a:tcPr marL="61148" marR="61148"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تمام روستاهای بالای 20 خانوار</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gridSpan="2">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ar-SA" sz="1400" b="0" i="0" u="none" strike="noStrike" kern="1200" cap="none" spc="0" normalizeH="0" baseline="0" noProof="0" dirty="0" smtClean="0">
                          <a:ln>
                            <a:noFill/>
                          </a:ln>
                          <a:solidFill>
                            <a:prstClr val="black"/>
                          </a:solidFill>
                          <a:effectLst/>
                          <a:uLnTx/>
                          <a:uFillTx/>
                          <a:latin typeface="Georgia"/>
                          <a:ea typeface="+mn-ea"/>
                          <a:cs typeface="B Koodak" panose="00000700000000000000" pitchFamily="2" charset="-78"/>
                        </a:rPr>
                        <a:t>آب و فاضلاب</a:t>
                      </a:r>
                      <a:endParaRPr kumimoji="0" lang="en-US" sz="1400" b="0" i="0" u="none" strike="noStrike" kern="1200" cap="none" spc="0" normalizeH="0" baseline="0" noProof="0" dirty="0" smtClean="0">
                        <a:ln>
                          <a:noFill/>
                        </a:ln>
                        <a:solidFill>
                          <a:prstClr val="black"/>
                        </a:solidFill>
                        <a:effectLst/>
                        <a:uLnTx/>
                        <a:uFillTx/>
                        <a:latin typeface="Georgia"/>
                        <a:ea typeface="+mn-ea"/>
                        <a:cs typeface="B Koodak" panose="00000700000000000000" pitchFamily="2" charset="-78"/>
                      </a:endParaRPr>
                    </a:p>
                    <a:p>
                      <a:pPr marL="0" marR="0" lvl="0" indent="0" algn="ctr" defTabSz="914400" rtl="1" eaLnBrk="1" fontAlgn="auto" latinLnBrk="0" hangingPunct="1">
                        <a:lnSpc>
                          <a:spcPct val="115000"/>
                        </a:lnSpc>
                        <a:spcBef>
                          <a:spcPts val="0"/>
                        </a:spcBef>
                        <a:spcAft>
                          <a:spcPts val="0"/>
                        </a:spcAft>
                        <a:buClrTx/>
                        <a:buSzTx/>
                        <a:buFontTx/>
                        <a:buNone/>
                        <a:tabLst/>
                        <a:defRPr/>
                      </a:pPr>
                      <a:r>
                        <a:rPr kumimoji="0" lang="ar-SA" sz="1400" b="0" i="0" u="none" strike="noStrike" kern="1200" cap="none" spc="0" normalizeH="0" baseline="0" noProof="0" dirty="0" smtClean="0">
                          <a:ln>
                            <a:noFill/>
                          </a:ln>
                          <a:solidFill>
                            <a:prstClr val="black"/>
                          </a:solidFill>
                          <a:effectLst/>
                          <a:uLnTx/>
                          <a:uFillTx/>
                          <a:latin typeface="Georgia"/>
                          <a:ea typeface="+mn-ea"/>
                          <a:cs typeface="B Koodak" panose="00000700000000000000" pitchFamily="2" charset="-78"/>
                        </a:rPr>
                        <a:t>روستایی</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Koodak" panose="00000700000000000000" pitchFamily="2" charset="-78"/>
                      </a:endParaRPr>
                    </a:p>
                  </a:txBody>
                  <a:tcPr marL="61148" marR="61148" marT="0" marB="0"/>
                </a:tc>
                <a:tc hMerge="1">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Koodak" panose="00000700000000000000" pitchFamily="2" charset="-78"/>
                      </a:endParaRPr>
                    </a:p>
                  </a:txBody>
                  <a:tcPr marL="61148" marR="61148" marT="0" marB="0"/>
                </a:tc>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ar-SA" sz="1400" b="0" i="0" u="none" strike="noStrike" kern="1200" cap="none" spc="0" normalizeH="0" baseline="0" noProof="0" dirty="0" smtClean="0">
                          <a:ln>
                            <a:noFill/>
                          </a:ln>
                          <a:solidFill>
                            <a:prstClr val="black"/>
                          </a:solidFill>
                          <a:effectLst/>
                          <a:uLnTx/>
                          <a:uFillTx/>
                          <a:latin typeface="Georgia"/>
                          <a:ea typeface="+mn-ea"/>
                          <a:cs typeface="B Koodak" panose="00000700000000000000" pitchFamily="2" charset="-78"/>
                        </a:rPr>
                        <a:t>اولویت اول</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Koodak" panose="00000700000000000000" pitchFamily="2" charset="-78"/>
                      </a:endParaRPr>
                    </a:p>
                  </a:txBody>
                  <a:tcPr marL="61148" marR="61148" marT="0" marB="0"/>
                </a:tc>
                <a:tc hMerge="1">
                  <a:txBody>
                    <a:bodyPr/>
                    <a:lstStyle/>
                    <a:p>
                      <a:endParaRPr lang="en-US" dirty="0"/>
                    </a:p>
                  </a:txBody>
                  <a:tcPr/>
                </a:tc>
                <a:extLst>
                  <a:ext uri="{0D108BD9-81ED-4DB2-BD59-A6C34878D82A}">
                    <a16:rowId xmlns:a16="http://schemas.microsoft.com/office/drawing/2014/main" val="2544887741"/>
                  </a:ext>
                </a:extLst>
              </a:tr>
              <a:tr h="727683">
                <a:tc>
                  <a:txBody>
                    <a:bodyPr/>
                    <a:lstStyle/>
                    <a:p>
                      <a:pPr algn="ctr" rtl="1">
                        <a:lnSpc>
                          <a:spcPct val="115000"/>
                        </a:lnSpc>
                        <a:spcAft>
                          <a:spcPts val="0"/>
                        </a:spcAft>
                      </a:pPr>
                      <a:r>
                        <a:rPr lang="fa-IR" sz="1400" dirty="0" smtClean="0">
                          <a:effectLst/>
                          <a:cs typeface="B Koodak" panose="00000700000000000000" pitchFamily="2" charset="-78"/>
                        </a:rPr>
                        <a:t>7</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r" rtl="1">
                        <a:lnSpc>
                          <a:spcPct val="115000"/>
                        </a:lnSpc>
                        <a:spcAft>
                          <a:spcPts val="0"/>
                        </a:spcAft>
                      </a:pPr>
                      <a:r>
                        <a:rPr lang="ar-SA" sz="1400">
                          <a:effectLst/>
                          <a:cs typeface="B Koodak" panose="00000700000000000000" pitchFamily="2" charset="-78"/>
                        </a:rPr>
                        <a:t>بهسازی و تعمیر و تقویت شبکه برق در سطح تمامی روستاهای واجد شرایط</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gridSpan="2">
                  <a:txBody>
                    <a:bodyPr/>
                    <a:lstStyle/>
                    <a:p>
                      <a:pPr algn="ctr" rtl="0">
                        <a:lnSpc>
                          <a:spcPct val="115000"/>
                        </a:lnSpc>
                        <a:spcAft>
                          <a:spcPts val="0"/>
                        </a:spcAft>
                      </a:pPr>
                      <a:r>
                        <a:rPr lang="ar-SA" sz="1400">
                          <a:effectLst/>
                          <a:cs typeface="B Koodak" panose="00000700000000000000" pitchFamily="2" charset="-78"/>
                        </a:rPr>
                        <a:t>زیرساختی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pPr algn="ctr" rtl="0">
                        <a:lnSpc>
                          <a:spcPct val="115000"/>
                        </a:lnSpc>
                        <a:spcAft>
                          <a:spcPts val="0"/>
                        </a:spcAft>
                      </a:pP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gridSpan="3">
                  <a:txBody>
                    <a:bodyPr/>
                    <a:lstStyle/>
                    <a:p>
                      <a:pPr algn="ctr" rtl="1">
                        <a:lnSpc>
                          <a:spcPct val="115000"/>
                        </a:lnSpc>
                        <a:spcAft>
                          <a:spcPts val="0"/>
                        </a:spcAft>
                      </a:pPr>
                      <a:r>
                        <a:rPr lang="ar-SA" sz="1400">
                          <a:effectLst/>
                          <a:cs typeface="B Koodak" panose="00000700000000000000" pitchFamily="2" charset="-78"/>
                        </a:rPr>
                        <a:t>بهسازی و تقویت شبکه برق</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pPr algn="ctr" rtl="1">
                        <a:lnSpc>
                          <a:spcPct val="115000"/>
                        </a:lnSpc>
                        <a:spcAft>
                          <a:spcPts val="0"/>
                        </a:spcAft>
                      </a:pP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pPr algn="ctr" rtl="1">
                        <a:lnSpc>
                          <a:spcPct val="115000"/>
                        </a:lnSpc>
                        <a:spcAft>
                          <a:spcPts val="0"/>
                        </a:spcAft>
                      </a:pP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a:effectLst/>
                          <a:cs typeface="B Koodak" panose="00000700000000000000" pitchFamily="2" charset="-78"/>
                        </a:rPr>
                        <a:t>تمامی روستاهای واجد شرایط ( طهماسب آباد،</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gridSpan="2">
                  <a:txBody>
                    <a:bodyPr/>
                    <a:lstStyle/>
                    <a:p>
                      <a:pPr algn="ctr" rtl="1">
                        <a:lnSpc>
                          <a:spcPct val="115000"/>
                        </a:lnSpc>
                        <a:spcAft>
                          <a:spcPts val="0"/>
                        </a:spcAft>
                      </a:pPr>
                      <a:r>
                        <a:rPr lang="fa-IR" sz="1400" dirty="0" smtClean="0">
                          <a:effectLst/>
                          <a:cs typeface="B Koodak" panose="00000700000000000000" pitchFamily="2" charset="-78"/>
                        </a:rPr>
                        <a:t>شرکت توزیع نیروی </a:t>
                      </a:r>
                      <a:r>
                        <a:rPr lang="ar-SA" sz="1400" dirty="0" smtClean="0">
                          <a:effectLst/>
                          <a:cs typeface="B Koodak" panose="00000700000000000000" pitchFamily="2" charset="-78"/>
                        </a:rPr>
                        <a:t>برق</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pPr algn="ctr" rtl="1">
                        <a:lnSpc>
                          <a:spcPct val="115000"/>
                        </a:lnSpc>
                        <a:spcAft>
                          <a:spcPts val="0"/>
                        </a:spcAft>
                      </a:pP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gridSpan="2">
                  <a:txBody>
                    <a:bodyPr/>
                    <a:lstStyle/>
                    <a:p>
                      <a:pPr algn="ctr" rtl="0">
                        <a:lnSpc>
                          <a:spcPct val="115000"/>
                        </a:lnSpc>
                        <a:spcAft>
                          <a:spcPts val="0"/>
                        </a:spcAft>
                      </a:pPr>
                      <a:r>
                        <a:rPr lang="ar-SA" sz="1400">
                          <a:effectLst/>
                          <a:cs typeface="B Koodak" panose="00000700000000000000" pitchFamily="2" charset="-78"/>
                        </a:rPr>
                        <a:t>اولویت اول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pPr algn="ctr" rtl="0">
                        <a:lnSpc>
                          <a:spcPct val="115000"/>
                        </a:lnSpc>
                        <a:spcAft>
                          <a:spcPts val="0"/>
                        </a:spcAft>
                      </a:pPr>
                      <a:endParaRPr lang="en-US" sz="11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extLst>
                  <a:ext uri="{0D108BD9-81ED-4DB2-BD59-A6C34878D82A}">
                    <a16:rowId xmlns:a16="http://schemas.microsoft.com/office/drawing/2014/main" val="772145625"/>
                  </a:ext>
                </a:extLst>
              </a:tr>
              <a:tr h="811447">
                <a:tc>
                  <a:txBody>
                    <a:bodyPr/>
                    <a:lstStyle/>
                    <a:p>
                      <a:pPr algn="ctr" rtl="1">
                        <a:lnSpc>
                          <a:spcPct val="115000"/>
                        </a:lnSpc>
                        <a:spcAft>
                          <a:spcPts val="0"/>
                        </a:spcAft>
                      </a:pPr>
                      <a:r>
                        <a:rPr lang="fa-IR" sz="1400" dirty="0" smtClean="0">
                          <a:effectLst/>
                          <a:cs typeface="B Koodak" panose="00000700000000000000" pitchFamily="2" charset="-78"/>
                        </a:rPr>
                        <a:t>8</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r" rtl="1">
                        <a:lnSpc>
                          <a:spcPct val="115000"/>
                        </a:lnSpc>
                        <a:spcAft>
                          <a:spcPts val="0"/>
                        </a:spcAft>
                      </a:pPr>
                      <a:r>
                        <a:rPr lang="fa-IR" sz="1400">
                          <a:effectLst/>
                          <a:cs typeface="B Koodak" panose="00000700000000000000" pitchFamily="2" charset="-78"/>
                        </a:rPr>
                        <a:t>احداث سالن ورزشی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gridSpan="2">
                  <a:txBody>
                    <a:bodyPr/>
                    <a:lstStyle/>
                    <a:p>
                      <a:pPr algn="ctr" rtl="0">
                        <a:lnSpc>
                          <a:spcPct val="115000"/>
                        </a:lnSpc>
                        <a:spcAft>
                          <a:spcPts val="0"/>
                        </a:spcAft>
                      </a:pPr>
                      <a:r>
                        <a:rPr lang="ar-SA" sz="1400">
                          <a:effectLst/>
                          <a:cs typeface="B Koodak" panose="00000700000000000000" pitchFamily="2" charset="-78"/>
                        </a:rPr>
                        <a:t>زیرساختی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pPr algn="ctr" rtl="0">
                        <a:lnSpc>
                          <a:spcPct val="115000"/>
                        </a:lnSpc>
                        <a:spcAft>
                          <a:spcPts val="0"/>
                        </a:spcAft>
                      </a:pP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gridSpan="3">
                  <a:txBody>
                    <a:bodyPr/>
                    <a:lstStyle/>
                    <a:p>
                      <a:pPr algn="ctr" rtl="1">
                        <a:lnSpc>
                          <a:spcPct val="115000"/>
                        </a:lnSpc>
                        <a:spcAft>
                          <a:spcPts val="0"/>
                        </a:spcAft>
                      </a:pPr>
                      <a:r>
                        <a:rPr lang="fa-IR" sz="1400">
                          <a:effectLst/>
                          <a:cs typeface="B Koodak" panose="00000700000000000000" pitchFamily="2" charset="-78"/>
                        </a:rPr>
                        <a:t>فرهنگی - ورزشی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pPr algn="ctr" rtl="1">
                        <a:lnSpc>
                          <a:spcPct val="115000"/>
                        </a:lnSpc>
                        <a:spcAft>
                          <a:spcPts val="0"/>
                        </a:spcAft>
                      </a:pP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pPr algn="ctr" rtl="1">
                        <a:lnSpc>
                          <a:spcPct val="115000"/>
                        </a:lnSpc>
                        <a:spcAft>
                          <a:spcPts val="0"/>
                        </a:spcAft>
                      </a:pP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a:effectLst/>
                          <a:cs typeface="B Koodak" panose="00000700000000000000" pitchFamily="2" charset="-78"/>
                        </a:rPr>
                        <a:t>ویر،</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gridSpan="2">
                  <a:txBody>
                    <a:bodyPr/>
                    <a:lstStyle/>
                    <a:p>
                      <a:pPr algn="ctr" rtl="1">
                        <a:lnSpc>
                          <a:spcPct val="115000"/>
                        </a:lnSpc>
                        <a:spcAft>
                          <a:spcPts val="0"/>
                        </a:spcAft>
                      </a:pPr>
                      <a:r>
                        <a:rPr lang="fa-IR" sz="1400">
                          <a:effectLst/>
                          <a:cs typeface="B Koodak" panose="00000700000000000000" pitchFamily="2" charset="-78"/>
                        </a:rPr>
                        <a:t>سازمان ورزش و جوانان</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pPr algn="ctr" rtl="1">
                        <a:lnSpc>
                          <a:spcPct val="115000"/>
                        </a:lnSpc>
                        <a:spcAft>
                          <a:spcPts val="0"/>
                        </a:spcAft>
                      </a:pP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gridSpan="2">
                  <a:txBody>
                    <a:bodyPr/>
                    <a:lstStyle/>
                    <a:p>
                      <a:pPr algn="ctr" rtl="0">
                        <a:lnSpc>
                          <a:spcPct val="115000"/>
                        </a:lnSpc>
                        <a:spcAft>
                          <a:spcPts val="0"/>
                        </a:spcAft>
                      </a:pPr>
                      <a:r>
                        <a:rPr lang="ar-SA" sz="1400">
                          <a:effectLst/>
                          <a:cs typeface="B Koodak" panose="00000700000000000000" pitchFamily="2" charset="-78"/>
                        </a:rPr>
                        <a:t>اولویت اول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tc>
                <a:tc hMerge="1">
                  <a:txBody>
                    <a:bodyPr/>
                    <a:lstStyle/>
                    <a:p>
                      <a:pPr algn="ctr" rtl="0">
                        <a:lnSpc>
                          <a:spcPct val="115000"/>
                        </a:lnSpc>
                        <a:spcAft>
                          <a:spcPts val="0"/>
                        </a:spcAft>
                      </a:pPr>
                      <a:endParaRPr lang="en-US" sz="11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tc>
                <a:extLst>
                  <a:ext uri="{0D108BD9-81ED-4DB2-BD59-A6C34878D82A}">
                    <a16:rowId xmlns:a16="http://schemas.microsoft.com/office/drawing/2014/main" val="2072385629"/>
                  </a:ext>
                </a:extLst>
              </a:tr>
              <a:tr h="815506">
                <a:tc>
                  <a:txBody>
                    <a:bodyPr/>
                    <a:lstStyle/>
                    <a:p>
                      <a:pPr algn="ctr" rtl="1">
                        <a:lnSpc>
                          <a:spcPct val="115000"/>
                        </a:lnSpc>
                        <a:spcAft>
                          <a:spcPts val="0"/>
                        </a:spcAft>
                      </a:pPr>
                      <a:r>
                        <a:rPr lang="fa-IR" sz="1400" dirty="0" smtClean="0">
                          <a:effectLst/>
                          <a:cs typeface="B Koodak" panose="00000700000000000000" pitchFamily="2" charset="-78"/>
                        </a:rPr>
                        <a:t>9</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r" rtl="1">
                        <a:lnSpc>
                          <a:spcPct val="115000"/>
                        </a:lnSpc>
                        <a:spcAft>
                          <a:spcPts val="0"/>
                        </a:spcAft>
                      </a:pPr>
                      <a:r>
                        <a:rPr lang="fa-IR" sz="1400" dirty="0">
                          <a:effectLst/>
                          <a:cs typeface="B Koodak" panose="00000700000000000000" pitchFamily="2" charset="-78"/>
                        </a:rPr>
                        <a:t>توسعه خدمات ارتباطی – مخابراتی ( تقویت پوشش آنتن دهی اینترنت و تلفن همراه)</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gridSpan="2">
                  <a:txBody>
                    <a:bodyPr/>
                    <a:lstStyle/>
                    <a:p>
                      <a:pPr algn="ctr" rtl="0">
                        <a:lnSpc>
                          <a:spcPct val="115000"/>
                        </a:lnSpc>
                        <a:spcAft>
                          <a:spcPts val="0"/>
                        </a:spcAft>
                      </a:pPr>
                      <a:r>
                        <a:rPr lang="fa-IR" sz="1400">
                          <a:effectLst/>
                          <a:cs typeface="B Koodak" panose="00000700000000000000" pitchFamily="2" charset="-78"/>
                        </a:rPr>
                        <a:t>زیرساختی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pPr algn="ctr" rtl="0">
                        <a:lnSpc>
                          <a:spcPct val="115000"/>
                        </a:lnSpc>
                        <a:spcAft>
                          <a:spcPts val="0"/>
                        </a:spcAft>
                      </a:pP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gridSpan="3">
                  <a:txBody>
                    <a:bodyPr/>
                    <a:lstStyle/>
                    <a:p>
                      <a:pPr algn="ctr" rtl="1">
                        <a:lnSpc>
                          <a:spcPct val="115000"/>
                        </a:lnSpc>
                        <a:spcAft>
                          <a:spcPts val="0"/>
                        </a:spcAft>
                      </a:pPr>
                      <a:r>
                        <a:rPr lang="fa-IR" sz="1400">
                          <a:effectLst/>
                          <a:cs typeface="B Koodak" panose="00000700000000000000" pitchFamily="2" charset="-78"/>
                        </a:rPr>
                        <a:t>بهسازی و تقویت زیرساخت های مخابراتی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pPr algn="ctr" rtl="1">
                        <a:lnSpc>
                          <a:spcPct val="115000"/>
                        </a:lnSpc>
                        <a:spcAft>
                          <a:spcPts val="0"/>
                        </a:spcAft>
                      </a:pP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pPr algn="ctr" rtl="1">
                        <a:lnSpc>
                          <a:spcPct val="115000"/>
                        </a:lnSpc>
                        <a:spcAft>
                          <a:spcPts val="0"/>
                        </a:spcAft>
                      </a:pP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a:effectLst/>
                          <a:cs typeface="B Koodak" panose="00000700000000000000" pitchFamily="2" charset="-78"/>
                        </a:rPr>
                        <a:t>طهماسب آباد، بویین، حسین آباد، کبودگنبد، ترکانده، والایش،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gridSpan="2">
                  <a:txBody>
                    <a:bodyPr/>
                    <a:lstStyle/>
                    <a:p>
                      <a:pPr algn="ctr" rtl="1">
                        <a:lnSpc>
                          <a:spcPct val="115000"/>
                        </a:lnSpc>
                        <a:spcAft>
                          <a:spcPts val="0"/>
                        </a:spcAft>
                      </a:pPr>
                      <a:r>
                        <a:rPr lang="fa-IR" sz="1400" dirty="0">
                          <a:effectLst/>
                          <a:cs typeface="B Koodak" panose="00000700000000000000" pitchFamily="2" charset="-78"/>
                        </a:rPr>
                        <a:t>اداره کل پست و مخابرات</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pPr algn="ctr" rtl="1">
                        <a:lnSpc>
                          <a:spcPct val="115000"/>
                        </a:lnSpc>
                        <a:spcAft>
                          <a:spcPts val="0"/>
                        </a:spcAft>
                      </a:pP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gridSpan="2">
                  <a:txBody>
                    <a:bodyPr/>
                    <a:lstStyle/>
                    <a:p>
                      <a:pPr algn="ctr" rtl="1">
                        <a:lnSpc>
                          <a:spcPct val="115000"/>
                        </a:lnSpc>
                        <a:spcAft>
                          <a:spcPts val="0"/>
                        </a:spcAft>
                      </a:pPr>
                      <a:r>
                        <a:rPr lang="ar-SA" sz="1400" dirty="0">
                          <a:effectLst/>
                          <a:cs typeface="B Koodak" panose="00000700000000000000" pitchFamily="2" charset="-78"/>
                        </a:rPr>
                        <a:t>اولویت اول</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pPr algn="ctr" rtl="1">
                        <a:lnSpc>
                          <a:spcPct val="115000"/>
                        </a:lnSpc>
                        <a:spcAft>
                          <a:spcPts val="0"/>
                        </a:spcAft>
                      </a:pPr>
                      <a:endParaRPr lang="en-US" sz="11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extLst>
                  <a:ext uri="{0D108BD9-81ED-4DB2-BD59-A6C34878D82A}">
                    <a16:rowId xmlns:a16="http://schemas.microsoft.com/office/drawing/2014/main" val="3318228884"/>
                  </a:ext>
                </a:extLst>
              </a:tr>
              <a:tr h="580866">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10</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kern="1200" dirty="0">
                          <a:solidFill>
                            <a:schemeClr val="dk1"/>
                          </a:solidFill>
                          <a:effectLst/>
                          <a:latin typeface="+mn-lt"/>
                          <a:ea typeface="+mn-ea"/>
                          <a:cs typeface="B Koodak" panose="00000700000000000000" pitchFamily="2" charset="-78"/>
                        </a:rPr>
                        <a:t>احداث مدرسه ابتدایی</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gridSpan="2">
                  <a:txBody>
                    <a:bodyPr/>
                    <a:lstStyle/>
                    <a:p>
                      <a:pPr algn="ctr" rtl="0">
                        <a:lnSpc>
                          <a:spcPct val="115000"/>
                        </a:lnSpc>
                        <a:spcAft>
                          <a:spcPts val="0"/>
                        </a:spcAft>
                      </a:pPr>
                      <a:r>
                        <a:rPr lang="fa-IR" sz="1400" kern="1200">
                          <a:solidFill>
                            <a:schemeClr val="dk1"/>
                          </a:solidFill>
                          <a:effectLst/>
                          <a:latin typeface="+mn-lt"/>
                          <a:ea typeface="+mn-ea"/>
                          <a:cs typeface="B Koodak" panose="00000700000000000000" pitchFamily="2" charset="-78"/>
                        </a:rPr>
                        <a:t>زیرساختی</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hMerge="1">
                  <a:txBody>
                    <a:bodyPr/>
                    <a:lstStyle/>
                    <a:p>
                      <a:pPr algn="ctr" rtl="0">
                        <a:lnSpc>
                          <a:spcPct val="115000"/>
                        </a:lnSpc>
                        <a:spcAft>
                          <a:spcPts val="0"/>
                        </a:spcAft>
                      </a:pPr>
                      <a:endParaRPr lang="en-US" sz="1400" kern="1200">
                        <a:solidFill>
                          <a:schemeClr val="dk1"/>
                        </a:solidFill>
                        <a:effectLst/>
                        <a:latin typeface="+mn-lt"/>
                        <a:ea typeface="+mn-ea"/>
                        <a:cs typeface="B Koodak" panose="00000700000000000000" pitchFamily="2" charset="-78"/>
                      </a:endParaRPr>
                    </a:p>
                  </a:txBody>
                  <a:tcPr marL="68580" marR="68580" marT="0" marB="0" anchor="ctr"/>
                </a:tc>
                <a:tc gridSpan="3">
                  <a:txBody>
                    <a:bodyPr/>
                    <a:lstStyle/>
                    <a:p>
                      <a:pPr algn="ctr" rtl="1">
                        <a:lnSpc>
                          <a:spcPct val="115000"/>
                        </a:lnSpc>
                        <a:spcAft>
                          <a:spcPts val="0"/>
                        </a:spcAft>
                      </a:pPr>
                      <a:r>
                        <a:rPr lang="fa-IR" sz="1400" kern="1200" dirty="0" smtClean="0">
                          <a:solidFill>
                            <a:schemeClr val="dk1"/>
                          </a:solidFill>
                          <a:effectLst/>
                          <a:latin typeface="+mn-lt"/>
                          <a:ea typeface="+mn-ea"/>
                          <a:cs typeface="B Koodak" panose="00000700000000000000" pitchFamily="2" charset="-78"/>
                        </a:rPr>
                        <a:t>احداث مدرسه و تقویت زیرساخت های آموزشی</a:t>
                      </a:r>
                      <a:endParaRPr lang="en-US" sz="1400" kern="1200" dirty="0">
                        <a:solidFill>
                          <a:schemeClr val="dk1"/>
                        </a:solidFill>
                        <a:effectLst/>
                        <a:latin typeface="+mn-lt"/>
                        <a:ea typeface="+mn-ea"/>
                        <a:cs typeface="B Koodak" panose="00000700000000000000" pitchFamily="2" charset="-78"/>
                      </a:endParaRPr>
                    </a:p>
                  </a:txBody>
                  <a:tcPr marL="61148" marR="61148" marT="0" marB="0" anchor="ctr"/>
                </a:tc>
                <a:tc hMerge="1">
                  <a:txBody>
                    <a:bodyPr/>
                    <a:lstStyle/>
                    <a:p>
                      <a:pPr algn="ctr" rtl="1">
                        <a:lnSpc>
                          <a:spcPct val="115000"/>
                        </a:lnSpc>
                        <a:spcAft>
                          <a:spcPts val="0"/>
                        </a:spcAft>
                      </a:pPr>
                      <a:endParaRPr lang="en-US" sz="1400" kern="1200" dirty="0">
                        <a:solidFill>
                          <a:schemeClr val="dk1"/>
                        </a:solidFill>
                        <a:effectLst/>
                        <a:latin typeface="+mn-lt"/>
                        <a:ea typeface="+mn-ea"/>
                        <a:cs typeface="B Koodak" panose="00000700000000000000" pitchFamily="2" charset="-78"/>
                      </a:endParaRPr>
                    </a:p>
                  </a:txBody>
                  <a:tcPr marL="61148" marR="61148" marT="0" marB="0" anchor="ctr"/>
                </a:tc>
                <a:tc hMerge="1">
                  <a:txBody>
                    <a:bodyPr/>
                    <a:lstStyle/>
                    <a:p>
                      <a:endParaRPr lang="en-US" dirty="0"/>
                    </a:p>
                  </a:txBody>
                  <a:tcPr/>
                </a:tc>
                <a:tc>
                  <a:txBody>
                    <a:bodyPr/>
                    <a:lstStyle/>
                    <a:p>
                      <a:pPr algn="ctr" rtl="1">
                        <a:lnSpc>
                          <a:spcPct val="115000"/>
                        </a:lnSpc>
                        <a:spcAft>
                          <a:spcPts val="0"/>
                        </a:spcAft>
                      </a:pPr>
                      <a:endParaRPr lang="en-US" sz="1400" kern="1200">
                        <a:solidFill>
                          <a:schemeClr val="dk1"/>
                        </a:solidFill>
                        <a:effectLst/>
                        <a:latin typeface="+mn-lt"/>
                        <a:ea typeface="+mn-ea"/>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kern="1200">
                          <a:solidFill>
                            <a:schemeClr val="dk1"/>
                          </a:solidFill>
                          <a:effectLst/>
                          <a:latin typeface="+mn-lt"/>
                          <a:ea typeface="+mn-ea"/>
                          <a:cs typeface="B Koodak" panose="00000700000000000000" pitchFamily="2" charset="-78"/>
                        </a:rPr>
                        <a:t>ویر6 کلاسه، ارجین1 کلاسه</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gridSpan="2">
                  <a:txBody>
                    <a:bodyPr/>
                    <a:lstStyle/>
                    <a:p>
                      <a:pPr marL="0" algn="ctr" defTabSz="914400" rtl="1" eaLnBrk="1" latinLnBrk="0" hangingPunct="1">
                        <a:lnSpc>
                          <a:spcPct val="115000"/>
                        </a:lnSpc>
                        <a:spcAft>
                          <a:spcPts val="0"/>
                        </a:spcAft>
                      </a:pPr>
                      <a:r>
                        <a:rPr lang="fa-IR" sz="1400" kern="1200" dirty="0" smtClean="0">
                          <a:solidFill>
                            <a:schemeClr val="dk1"/>
                          </a:solidFill>
                          <a:effectLst/>
                          <a:latin typeface="+mn-lt"/>
                          <a:ea typeface="+mn-ea"/>
                          <a:cs typeface="B Koodak" panose="00000700000000000000" pitchFamily="2" charset="-78"/>
                        </a:rPr>
                        <a:t>سازمان نوسازی مدارس</a:t>
                      </a:r>
                      <a:endParaRPr lang="en-US" sz="1400" kern="1200" dirty="0">
                        <a:solidFill>
                          <a:schemeClr val="dk1"/>
                        </a:solidFill>
                        <a:effectLst/>
                        <a:latin typeface="+mn-lt"/>
                        <a:ea typeface="+mn-ea"/>
                        <a:cs typeface="B Koodak" panose="00000700000000000000" pitchFamily="2" charset="-78"/>
                      </a:endParaRPr>
                    </a:p>
                  </a:txBody>
                  <a:tcPr marL="61148" marR="61148" marT="0" marB="0" anchor="ctr"/>
                </a:tc>
                <a:tc hMerge="1">
                  <a:txBody>
                    <a:bodyPr/>
                    <a:lstStyle/>
                    <a:p>
                      <a:pPr algn="ctr" rtl="1">
                        <a:lnSpc>
                          <a:spcPct val="115000"/>
                        </a:lnSpc>
                        <a:spcAft>
                          <a:spcPts val="0"/>
                        </a:spcAft>
                      </a:pP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gridSpan="2">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الویت اول</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endParaRPr lang="en-US"/>
                    </a:p>
                  </a:txBody>
                  <a:tcPr/>
                </a:tc>
                <a:extLst>
                  <a:ext uri="{0D108BD9-81ED-4DB2-BD59-A6C34878D82A}">
                    <a16:rowId xmlns:a16="http://schemas.microsoft.com/office/drawing/2014/main" val="188950979"/>
                  </a:ext>
                </a:extLst>
              </a:tr>
              <a:tr h="815506">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11</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kern="1200" dirty="0">
                          <a:solidFill>
                            <a:schemeClr val="dk1"/>
                          </a:solidFill>
                          <a:effectLst/>
                          <a:latin typeface="+mn-lt"/>
                          <a:ea typeface="+mn-ea"/>
                          <a:cs typeface="B Koodak" panose="00000700000000000000" pitchFamily="2" charset="-78"/>
                        </a:rPr>
                        <a:t>ایجاد دفتر حمل و نقل بار</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gridSpan="2">
                  <a:txBody>
                    <a:bodyPr/>
                    <a:lstStyle/>
                    <a:p>
                      <a:pPr algn="ctr" rtl="0">
                        <a:lnSpc>
                          <a:spcPct val="115000"/>
                        </a:lnSpc>
                        <a:spcAft>
                          <a:spcPts val="0"/>
                        </a:spcAft>
                      </a:pPr>
                      <a:r>
                        <a:rPr lang="fa-IR" sz="1400" kern="1200" dirty="0">
                          <a:solidFill>
                            <a:schemeClr val="dk1"/>
                          </a:solidFill>
                          <a:effectLst/>
                          <a:latin typeface="+mn-lt"/>
                          <a:ea typeface="+mn-ea"/>
                          <a:cs typeface="B Koodak" panose="00000700000000000000" pitchFamily="2" charset="-78"/>
                        </a:rPr>
                        <a:t>خدماتی</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hMerge="1">
                  <a:txBody>
                    <a:bodyPr/>
                    <a:lstStyle/>
                    <a:p>
                      <a:pPr algn="ctr" rtl="0">
                        <a:lnSpc>
                          <a:spcPct val="115000"/>
                        </a:lnSpc>
                        <a:spcAft>
                          <a:spcPts val="0"/>
                        </a:spcAft>
                      </a:pP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gridSpan="3">
                  <a:txBody>
                    <a:bodyPr/>
                    <a:lstStyle/>
                    <a:p>
                      <a:pPr algn="ctr" rtl="1">
                        <a:lnSpc>
                          <a:spcPct val="115000"/>
                        </a:lnSpc>
                        <a:spcAft>
                          <a:spcPts val="0"/>
                        </a:spcAft>
                      </a:pPr>
                      <a:r>
                        <a:rPr lang="fa-IR" sz="1400" kern="1200" dirty="0" smtClean="0">
                          <a:solidFill>
                            <a:schemeClr val="dk1"/>
                          </a:solidFill>
                          <a:effectLst/>
                          <a:latin typeface="+mn-lt"/>
                          <a:ea typeface="+mn-ea"/>
                          <a:cs typeface="B Koodak" panose="00000700000000000000" pitchFamily="2" charset="-78"/>
                        </a:rPr>
                        <a:t>حمل کالا و بار  مقصد بازارهای هدف</a:t>
                      </a:r>
                      <a:endParaRPr lang="en-US" sz="1400" kern="1200" dirty="0">
                        <a:solidFill>
                          <a:schemeClr val="dk1"/>
                        </a:solidFill>
                        <a:effectLst/>
                        <a:latin typeface="+mn-lt"/>
                        <a:ea typeface="+mn-ea"/>
                        <a:cs typeface="B Koodak" panose="00000700000000000000" pitchFamily="2" charset="-78"/>
                      </a:endParaRPr>
                    </a:p>
                  </a:txBody>
                  <a:tcPr marL="61148" marR="61148" marT="0" marB="0" anchor="ctr"/>
                </a:tc>
                <a:tc hMerge="1">
                  <a:txBody>
                    <a:bodyPr/>
                    <a:lstStyle/>
                    <a:p>
                      <a:pPr algn="ctr" rtl="1">
                        <a:lnSpc>
                          <a:spcPct val="115000"/>
                        </a:lnSpc>
                        <a:spcAft>
                          <a:spcPts val="0"/>
                        </a:spcAft>
                      </a:pPr>
                      <a:endParaRPr lang="en-US" sz="1400" kern="1200" dirty="0">
                        <a:solidFill>
                          <a:schemeClr val="dk1"/>
                        </a:solidFill>
                        <a:effectLst/>
                        <a:latin typeface="+mn-lt"/>
                        <a:ea typeface="+mn-ea"/>
                        <a:cs typeface="B Koodak" panose="00000700000000000000" pitchFamily="2" charset="-78"/>
                      </a:endParaRPr>
                    </a:p>
                  </a:txBody>
                  <a:tcPr marL="61148" marR="61148" marT="0" marB="0" anchor="ctr"/>
                </a:tc>
                <a:tc hMerge="1">
                  <a:txBody>
                    <a:bodyPr/>
                    <a:lstStyle/>
                    <a:p>
                      <a:endParaRPr lang="en-US" dirty="0"/>
                    </a:p>
                  </a:txBody>
                  <a:tcPr/>
                </a:tc>
                <a:tc>
                  <a:txBody>
                    <a:bodyPr/>
                    <a:lstStyle/>
                    <a:p>
                      <a:pPr algn="ctr" rtl="1">
                        <a:lnSpc>
                          <a:spcPct val="115000"/>
                        </a:lnSpc>
                        <a:spcAft>
                          <a:spcPts val="0"/>
                        </a:spcAft>
                      </a:pPr>
                      <a:endParaRPr lang="en-US" sz="1400" kern="1200" dirty="0">
                        <a:solidFill>
                          <a:schemeClr val="dk1"/>
                        </a:solidFill>
                        <a:effectLst/>
                        <a:latin typeface="+mn-lt"/>
                        <a:ea typeface="+mn-ea"/>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kern="1200" dirty="0">
                          <a:solidFill>
                            <a:schemeClr val="dk1"/>
                          </a:solidFill>
                          <a:effectLst/>
                          <a:latin typeface="+mn-lt"/>
                          <a:ea typeface="+mn-ea"/>
                          <a:cs typeface="B Koodak" panose="00000700000000000000" pitchFamily="2" charset="-78"/>
                        </a:rPr>
                        <a:t>شهر سلطانیه</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gridSpan="2">
                  <a:txBody>
                    <a:bodyPr/>
                    <a:lstStyle/>
                    <a:p>
                      <a:pPr marL="0" algn="ctr" defTabSz="914400" rtl="1" eaLnBrk="1" latinLnBrk="0" hangingPunct="1">
                        <a:lnSpc>
                          <a:spcPct val="115000"/>
                        </a:lnSpc>
                        <a:spcAft>
                          <a:spcPts val="0"/>
                        </a:spcAft>
                      </a:pPr>
                      <a:r>
                        <a:rPr lang="fa-IR" sz="1400" kern="1200" dirty="0" smtClean="0">
                          <a:solidFill>
                            <a:schemeClr val="dk1"/>
                          </a:solidFill>
                          <a:effectLst/>
                          <a:latin typeface="+mn-lt"/>
                          <a:ea typeface="+mn-ea"/>
                          <a:cs typeface="B Koodak" panose="00000700000000000000" pitchFamily="2" charset="-78"/>
                        </a:rPr>
                        <a:t>سازمان پایانه ها و حمل و نقل</a:t>
                      </a:r>
                      <a:endParaRPr lang="en-US" sz="1400" kern="1200" dirty="0">
                        <a:solidFill>
                          <a:schemeClr val="dk1"/>
                        </a:solidFill>
                        <a:effectLst/>
                        <a:latin typeface="+mn-lt"/>
                        <a:ea typeface="+mn-ea"/>
                        <a:cs typeface="B Koodak" panose="00000700000000000000" pitchFamily="2" charset="-78"/>
                      </a:endParaRPr>
                    </a:p>
                  </a:txBody>
                  <a:tcPr marL="61148" marR="61148" marT="0" marB="0" anchor="ctr"/>
                </a:tc>
                <a:tc hMerge="1">
                  <a:txBody>
                    <a:bodyPr/>
                    <a:lstStyle/>
                    <a:p>
                      <a:pPr algn="ctr" rtl="1">
                        <a:lnSpc>
                          <a:spcPct val="115000"/>
                        </a:lnSpc>
                        <a:spcAft>
                          <a:spcPts val="0"/>
                        </a:spcAft>
                      </a:pP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gridSpan="2">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الویت اول</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endParaRPr lang="en-US"/>
                    </a:p>
                  </a:txBody>
                  <a:tcPr/>
                </a:tc>
                <a:extLst>
                  <a:ext uri="{0D108BD9-81ED-4DB2-BD59-A6C34878D82A}">
                    <a16:rowId xmlns:a16="http://schemas.microsoft.com/office/drawing/2014/main" val="3398568551"/>
                  </a:ext>
                </a:extLst>
              </a:tr>
            </a:tbl>
          </a:graphicData>
        </a:graphic>
      </p:graphicFrame>
    </p:spTree>
    <p:extLst>
      <p:ext uri="{BB962C8B-B14F-4D97-AF65-F5344CB8AC3E}">
        <p14:creationId xmlns:p14="http://schemas.microsoft.com/office/powerpoint/2010/main" val="1221653434"/>
      </p:ext>
    </p:extLst>
  </p:cSld>
  <p:clrMapOvr>
    <a:masterClrMapping/>
  </p:clrMapOvr>
  <p:transition spd="slow">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1-12- منظومه مرکزی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2955980514"/>
              </p:ext>
            </p:extLst>
          </p:nvPr>
        </p:nvGraphicFramePr>
        <p:xfrm>
          <a:off x="152401" y="1295400"/>
          <a:ext cx="8762999" cy="5308755"/>
        </p:xfrm>
        <a:graphic>
          <a:graphicData uri="http://schemas.openxmlformats.org/drawingml/2006/table">
            <a:tbl>
              <a:tblPr rtl="1" firstRow="1" firstCol="1" bandRow="1">
                <a:tableStyleId>{00A15C55-8517-42AA-B614-E9B94910E393}</a:tableStyleId>
              </a:tblPr>
              <a:tblGrid>
                <a:gridCol w="413599">
                  <a:extLst>
                    <a:ext uri="{9D8B030D-6E8A-4147-A177-3AD203B41FA5}">
                      <a16:colId xmlns:a16="http://schemas.microsoft.com/office/drawing/2014/main" val="4005508979"/>
                    </a:ext>
                  </a:extLst>
                </a:gridCol>
                <a:gridCol w="1852982">
                  <a:extLst>
                    <a:ext uri="{9D8B030D-6E8A-4147-A177-3AD203B41FA5}">
                      <a16:colId xmlns:a16="http://schemas.microsoft.com/office/drawing/2014/main" val="362648869"/>
                    </a:ext>
                  </a:extLst>
                </a:gridCol>
                <a:gridCol w="714855">
                  <a:extLst>
                    <a:ext uri="{9D8B030D-6E8A-4147-A177-3AD203B41FA5}">
                      <a16:colId xmlns:a16="http://schemas.microsoft.com/office/drawing/2014/main" val="3074420663"/>
                    </a:ext>
                  </a:extLst>
                </a:gridCol>
                <a:gridCol w="996653">
                  <a:extLst>
                    <a:ext uri="{9D8B030D-6E8A-4147-A177-3AD203B41FA5}">
                      <a16:colId xmlns:a16="http://schemas.microsoft.com/office/drawing/2014/main" val="2519472622"/>
                    </a:ext>
                  </a:extLst>
                </a:gridCol>
                <a:gridCol w="704747">
                  <a:extLst>
                    <a:ext uri="{9D8B030D-6E8A-4147-A177-3AD203B41FA5}">
                      <a16:colId xmlns:a16="http://schemas.microsoft.com/office/drawing/2014/main" val="2096931750"/>
                    </a:ext>
                  </a:extLst>
                </a:gridCol>
                <a:gridCol w="2125806">
                  <a:extLst>
                    <a:ext uri="{9D8B030D-6E8A-4147-A177-3AD203B41FA5}">
                      <a16:colId xmlns:a16="http://schemas.microsoft.com/office/drawing/2014/main" val="2627134956"/>
                    </a:ext>
                  </a:extLst>
                </a:gridCol>
                <a:gridCol w="934214">
                  <a:extLst>
                    <a:ext uri="{9D8B030D-6E8A-4147-A177-3AD203B41FA5}">
                      <a16:colId xmlns:a16="http://schemas.microsoft.com/office/drawing/2014/main" val="3409613353"/>
                    </a:ext>
                  </a:extLst>
                </a:gridCol>
                <a:gridCol w="1020143">
                  <a:extLst>
                    <a:ext uri="{9D8B030D-6E8A-4147-A177-3AD203B41FA5}">
                      <a16:colId xmlns:a16="http://schemas.microsoft.com/office/drawing/2014/main" val="4193167121"/>
                    </a:ext>
                  </a:extLst>
                </a:gridCol>
              </a:tblGrid>
              <a:tr h="888962">
                <a:tc>
                  <a:txBody>
                    <a:bodyPr/>
                    <a:lstStyle/>
                    <a:p>
                      <a:pPr algn="ctr" rtl="1">
                        <a:lnSpc>
                          <a:spcPct val="115000"/>
                        </a:lnSpc>
                        <a:spcAft>
                          <a:spcPts val="0"/>
                        </a:spcAft>
                      </a:pPr>
                      <a:r>
                        <a:rPr lang="fa-IR" sz="1300">
                          <a:effectLst/>
                          <a:cs typeface="B Koodak" panose="00000700000000000000" pitchFamily="2" charset="-78"/>
                        </a:rPr>
                        <a:t>ردیف</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300">
                          <a:effectLst/>
                          <a:cs typeface="B Koodak" panose="00000700000000000000" pitchFamily="2" charset="-78"/>
                        </a:rPr>
                        <a:t>عنوان پروژه</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300">
                          <a:effectLst/>
                          <a:cs typeface="B Koodak" panose="00000700000000000000" pitchFamily="2" charset="-78"/>
                        </a:rPr>
                        <a:t>عنوان فصل</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300">
                          <a:effectLst/>
                          <a:cs typeface="B Koodak" panose="00000700000000000000" pitchFamily="2" charset="-78"/>
                        </a:rPr>
                        <a:t>عنوان برنامه</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300" dirty="0">
                          <a:effectLst/>
                          <a:cs typeface="B Koodak" panose="00000700000000000000" pitchFamily="2" charset="-78"/>
                        </a:rPr>
                        <a:t>اعتبار مورد نیاز</a:t>
                      </a:r>
                      <a:endParaRPr lang="en-US" sz="1300" dirty="0">
                        <a:effectLst/>
                        <a:cs typeface="B Koodak" panose="00000700000000000000" pitchFamily="2" charset="-78"/>
                      </a:endParaRPr>
                    </a:p>
                    <a:p>
                      <a:pPr algn="ctr" rtl="1">
                        <a:lnSpc>
                          <a:spcPct val="115000"/>
                        </a:lnSpc>
                        <a:spcAft>
                          <a:spcPts val="0"/>
                        </a:spcAft>
                      </a:pPr>
                      <a:r>
                        <a:rPr lang="fa-IR" sz="1300" dirty="0">
                          <a:effectLst/>
                          <a:cs typeface="B Koodak" panose="00000700000000000000" pitchFamily="2" charset="-78"/>
                        </a:rPr>
                        <a:t>میلیون ریال</a:t>
                      </a:r>
                      <a:endParaRPr lang="en-US" sz="13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300">
                          <a:effectLst/>
                          <a:cs typeface="B Koodak" panose="00000700000000000000" pitchFamily="2" charset="-78"/>
                        </a:rPr>
                        <a:t>محل اجرا</a:t>
                      </a:r>
                      <a:endParaRPr lang="en-US" sz="1300">
                        <a:effectLst/>
                        <a:cs typeface="B Koodak" panose="00000700000000000000" pitchFamily="2" charset="-78"/>
                      </a:endParaRPr>
                    </a:p>
                    <a:p>
                      <a:pPr algn="ctr" rtl="1">
                        <a:lnSpc>
                          <a:spcPct val="115000"/>
                        </a:lnSpc>
                        <a:spcAft>
                          <a:spcPts val="0"/>
                        </a:spcAft>
                      </a:pPr>
                      <a:r>
                        <a:rPr lang="fa-IR" sz="1300">
                          <a:effectLst/>
                          <a:cs typeface="B Koodak" panose="00000700000000000000" pitchFamily="2" charset="-78"/>
                        </a:rPr>
                        <a:t>نام روستا</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300">
                          <a:effectLst/>
                          <a:cs typeface="B Koodak" panose="00000700000000000000" pitchFamily="2" charset="-78"/>
                        </a:rPr>
                        <a:t>دستگاه اجرائی</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300" dirty="0">
                          <a:effectLst/>
                          <a:cs typeface="B Koodak" panose="00000700000000000000" pitchFamily="2" charset="-78"/>
                        </a:rPr>
                        <a:t>الویت پروژه 2</a:t>
                      </a:r>
                      <a:endParaRPr lang="en-US" sz="13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extLst>
                  <a:ext uri="{0D108BD9-81ED-4DB2-BD59-A6C34878D82A}">
                    <a16:rowId xmlns:a16="http://schemas.microsoft.com/office/drawing/2014/main" val="1562855564"/>
                  </a:ext>
                </a:extLst>
              </a:tr>
              <a:tr h="977859">
                <a:tc>
                  <a:txBody>
                    <a:bodyPr/>
                    <a:lstStyle/>
                    <a:p>
                      <a:pPr algn="ctr" rtl="1">
                        <a:lnSpc>
                          <a:spcPct val="115000"/>
                        </a:lnSpc>
                        <a:spcAft>
                          <a:spcPts val="0"/>
                        </a:spcAft>
                      </a:pPr>
                      <a:r>
                        <a:rPr lang="fa-IR" sz="1300" dirty="0" smtClean="0">
                          <a:effectLst/>
                          <a:cs typeface="B Koodak" panose="00000700000000000000" pitchFamily="2" charset="-78"/>
                        </a:rPr>
                        <a:t>10</a:t>
                      </a:r>
                      <a:endParaRPr lang="en-US" sz="13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r" rtl="1">
                        <a:lnSpc>
                          <a:spcPct val="115000"/>
                        </a:lnSpc>
                        <a:spcAft>
                          <a:spcPts val="0"/>
                        </a:spcAft>
                      </a:pPr>
                      <a:r>
                        <a:rPr lang="fa-IR" sz="1300">
                          <a:effectLst/>
                          <a:cs typeface="B Koodak" panose="00000700000000000000" pitchFamily="2" charset="-78"/>
                        </a:rPr>
                        <a:t>تاسیس 4  واحددفتر  ارتباط روستایی (</a:t>
                      </a:r>
                      <a:r>
                        <a:rPr lang="en-US" sz="1300">
                          <a:effectLst/>
                          <a:cs typeface="B Koodak" panose="00000700000000000000" pitchFamily="2" charset="-78"/>
                        </a:rPr>
                        <a:t>ITC</a:t>
                      </a:r>
                      <a:r>
                        <a:rPr lang="fa-IR" sz="1300">
                          <a:effectLst/>
                          <a:cs typeface="B Koodak" panose="00000700000000000000" pitchFamily="2" charset="-78"/>
                        </a:rPr>
                        <a:t>)</a:t>
                      </a:r>
                      <a:endParaRPr lang="en-US" sz="1300">
                        <a:effectLst/>
                        <a:cs typeface="B Koodak" panose="00000700000000000000" pitchFamily="2" charset="-78"/>
                      </a:endParaRPr>
                    </a:p>
                    <a:p>
                      <a:pPr algn="ctr" rtl="1">
                        <a:lnSpc>
                          <a:spcPct val="115000"/>
                        </a:lnSpc>
                        <a:spcAft>
                          <a:spcPts val="0"/>
                        </a:spcAft>
                      </a:pPr>
                      <a:r>
                        <a:rPr lang="fa-IR" sz="1300">
                          <a:effectLst/>
                          <a:cs typeface="B Koodak" panose="00000700000000000000" pitchFamily="2" charset="-78"/>
                        </a:rPr>
                        <a:t> </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300">
                          <a:effectLst/>
                          <a:cs typeface="B Koodak" panose="00000700000000000000" pitchFamily="2" charset="-78"/>
                        </a:rPr>
                        <a:t>زیرساختی</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r" rtl="1">
                        <a:lnSpc>
                          <a:spcPct val="115000"/>
                        </a:lnSpc>
                        <a:spcAft>
                          <a:spcPts val="0"/>
                        </a:spcAft>
                      </a:pPr>
                      <a:r>
                        <a:rPr lang="ar-SA" sz="1300">
                          <a:effectLst/>
                          <a:cs typeface="B Koodak" panose="00000700000000000000" pitchFamily="2" charset="-78"/>
                        </a:rPr>
                        <a:t>تاسیس 4  واحد دفتر</a:t>
                      </a:r>
                      <a:endParaRPr lang="en-US" sz="1300">
                        <a:effectLst/>
                        <a:cs typeface="B Koodak" panose="00000700000000000000" pitchFamily="2" charset="-78"/>
                      </a:endParaRPr>
                    </a:p>
                    <a:p>
                      <a:pPr algn="ctr" rtl="1">
                        <a:lnSpc>
                          <a:spcPct val="115000"/>
                        </a:lnSpc>
                        <a:spcAft>
                          <a:spcPts val="0"/>
                        </a:spcAft>
                      </a:pPr>
                      <a:r>
                        <a:rPr lang="ar-SA" sz="1300">
                          <a:effectLst/>
                          <a:cs typeface="B Koodak" panose="00000700000000000000" pitchFamily="2" charset="-78"/>
                        </a:rPr>
                        <a:t>ارتباط روستایی (</a:t>
                      </a:r>
                      <a:r>
                        <a:rPr lang="en-US" sz="1300">
                          <a:effectLst/>
                          <a:cs typeface="B Koodak" panose="00000700000000000000" pitchFamily="2" charset="-78"/>
                        </a:rPr>
                        <a:t>ICT</a:t>
                      </a:r>
                      <a:r>
                        <a:rPr lang="fa-IR" sz="1300">
                          <a:effectLst/>
                          <a:cs typeface="B Koodak" panose="00000700000000000000" pitchFamily="2" charset="-78"/>
                        </a:rPr>
                        <a:t>)</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300">
                          <a:effectLst/>
                          <a:cs typeface="B Koodak" panose="00000700000000000000" pitchFamily="2" charset="-78"/>
                        </a:rPr>
                        <a:t> </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300">
                          <a:effectLst/>
                          <a:cs typeface="B Koodak" panose="00000700000000000000" pitchFamily="2" charset="-78"/>
                        </a:rPr>
                        <a:t>دوسنگان</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r" rtl="1">
                        <a:lnSpc>
                          <a:spcPct val="115000"/>
                        </a:lnSpc>
                        <a:spcAft>
                          <a:spcPts val="0"/>
                        </a:spcAft>
                      </a:pPr>
                      <a:r>
                        <a:rPr lang="ar-SA" sz="1300">
                          <a:effectLst/>
                          <a:cs typeface="B Koodak" panose="00000700000000000000" pitchFamily="2" charset="-78"/>
                        </a:rPr>
                        <a:t>اداره کل پست و مخابرات</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tc>
                <a:tc>
                  <a:txBody>
                    <a:bodyPr/>
                    <a:lstStyle/>
                    <a:p>
                      <a:pPr rtl="0">
                        <a:lnSpc>
                          <a:spcPct val="115000"/>
                        </a:lnSpc>
                        <a:spcAft>
                          <a:spcPts val="0"/>
                        </a:spcAft>
                      </a:pPr>
                      <a:r>
                        <a:rPr lang="ar-SA" sz="1300">
                          <a:effectLst/>
                          <a:cs typeface="B Koodak" panose="00000700000000000000" pitchFamily="2" charset="-78"/>
                        </a:rPr>
                        <a:t>اولویت اول</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tc>
                <a:extLst>
                  <a:ext uri="{0D108BD9-81ED-4DB2-BD59-A6C34878D82A}">
                    <a16:rowId xmlns:a16="http://schemas.microsoft.com/office/drawing/2014/main" val="2688799040"/>
                  </a:ext>
                </a:extLst>
              </a:tr>
              <a:tr h="782287">
                <a:tc>
                  <a:txBody>
                    <a:bodyPr/>
                    <a:lstStyle/>
                    <a:p>
                      <a:pPr algn="ctr" rtl="1">
                        <a:lnSpc>
                          <a:spcPct val="115000"/>
                        </a:lnSpc>
                        <a:spcAft>
                          <a:spcPts val="0"/>
                        </a:spcAft>
                      </a:pPr>
                      <a:r>
                        <a:rPr lang="fa-IR" sz="1300" dirty="0" smtClean="0">
                          <a:effectLst/>
                          <a:cs typeface="B Koodak" panose="00000700000000000000" pitchFamily="2" charset="-78"/>
                        </a:rPr>
                        <a:t>11</a:t>
                      </a:r>
                      <a:endParaRPr lang="en-US" sz="13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r" rtl="1">
                        <a:lnSpc>
                          <a:spcPct val="115000"/>
                        </a:lnSpc>
                        <a:spcAft>
                          <a:spcPts val="0"/>
                        </a:spcAft>
                      </a:pPr>
                      <a:r>
                        <a:rPr lang="ar-SA" sz="1300">
                          <a:effectLst/>
                          <a:cs typeface="B Koodak" panose="00000700000000000000" pitchFamily="2" charset="-78"/>
                        </a:rPr>
                        <a:t>نوسازی و مقاوم سازی 997  واحد مسکن روستایی</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0">
                        <a:lnSpc>
                          <a:spcPct val="115000"/>
                        </a:lnSpc>
                        <a:spcAft>
                          <a:spcPts val="0"/>
                        </a:spcAft>
                      </a:pPr>
                      <a:r>
                        <a:rPr lang="ar-SA" sz="1300">
                          <a:effectLst/>
                          <a:cs typeface="B Koodak" panose="00000700000000000000" pitchFamily="2" charset="-78"/>
                        </a:rPr>
                        <a:t>سکونتگاهی</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ar-SA" sz="1300">
                          <a:effectLst/>
                          <a:cs typeface="B Koodak" panose="00000700000000000000" pitchFamily="2" charset="-78"/>
                        </a:rPr>
                        <a:t>نوسازی مسکن</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300">
                          <a:effectLst/>
                          <a:cs typeface="B Koodak" panose="00000700000000000000" pitchFamily="2" charset="-78"/>
                        </a:rPr>
                        <a:t> </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300">
                          <a:effectLst/>
                          <a:cs typeface="B Koodak" panose="00000700000000000000" pitchFamily="2" charset="-78"/>
                        </a:rPr>
                        <a:t>ارجین، اولنگ، چپ دره، طهماسب اباد، عباس اباد، قلعه، كبودگنبد، المكي، مشك اباد، بوئين، دوسنگان، والايش، حسين اباد، سنبل اباد، وير، اسداباد، تركانده، قياسيه، ويك، چشمه سار</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ar-SA" sz="1300">
                          <a:effectLst/>
                          <a:cs typeface="B Koodak" panose="00000700000000000000" pitchFamily="2" charset="-78"/>
                        </a:rPr>
                        <a:t>بنیاد مسکن</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rtl="0">
                        <a:lnSpc>
                          <a:spcPct val="115000"/>
                        </a:lnSpc>
                        <a:spcAft>
                          <a:spcPts val="0"/>
                        </a:spcAft>
                      </a:pPr>
                      <a:r>
                        <a:rPr lang="ar-SA" sz="1300">
                          <a:effectLst/>
                          <a:cs typeface="B Koodak" panose="00000700000000000000" pitchFamily="2" charset="-78"/>
                        </a:rPr>
                        <a:t>اولویت اول</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tc>
                <a:extLst>
                  <a:ext uri="{0D108BD9-81ED-4DB2-BD59-A6C34878D82A}">
                    <a16:rowId xmlns:a16="http://schemas.microsoft.com/office/drawing/2014/main" val="3818519699"/>
                  </a:ext>
                </a:extLst>
              </a:tr>
              <a:tr h="782287">
                <a:tc>
                  <a:txBody>
                    <a:bodyPr/>
                    <a:lstStyle/>
                    <a:p>
                      <a:pPr algn="ctr" rtl="1">
                        <a:lnSpc>
                          <a:spcPct val="115000"/>
                        </a:lnSpc>
                        <a:spcAft>
                          <a:spcPts val="0"/>
                        </a:spcAft>
                      </a:pPr>
                      <a:r>
                        <a:rPr lang="fa-IR" sz="1300" dirty="0" smtClean="0">
                          <a:effectLst/>
                          <a:cs typeface="B Koodak" panose="00000700000000000000" pitchFamily="2" charset="-78"/>
                        </a:rPr>
                        <a:t>12</a:t>
                      </a:r>
                      <a:endParaRPr lang="en-US" sz="13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ar-SA" sz="1300">
                          <a:effectLst/>
                          <a:cs typeface="B Koodak" panose="00000700000000000000" pitchFamily="2" charset="-78"/>
                        </a:rPr>
                        <a:t>توسعه شبکه راه های ارتباطی درون منظومه‌ای بهسازی</a:t>
                      </a:r>
                      <a:r>
                        <a:rPr lang="fa-IR" sz="1300">
                          <a:effectLst/>
                          <a:cs typeface="B Koodak" panose="00000700000000000000" pitchFamily="2" charset="-78"/>
                        </a:rPr>
                        <a:t> ( جاده بین روستایی )</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0">
                        <a:lnSpc>
                          <a:spcPct val="115000"/>
                        </a:lnSpc>
                        <a:spcAft>
                          <a:spcPts val="0"/>
                        </a:spcAft>
                      </a:pPr>
                      <a:r>
                        <a:rPr lang="ar-SA" sz="1300">
                          <a:effectLst/>
                          <a:cs typeface="B Koodak" panose="00000700000000000000" pitchFamily="2" charset="-78"/>
                        </a:rPr>
                        <a:t>سکونتگاهی</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ar-SA" sz="1300">
                          <a:effectLst/>
                          <a:cs typeface="B Koodak" panose="00000700000000000000" pitchFamily="2" charset="-78"/>
                        </a:rPr>
                        <a:t>راه سازی</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300">
                          <a:effectLst/>
                          <a:cs typeface="B Koodak" panose="00000700000000000000" pitchFamily="2" charset="-78"/>
                        </a:rPr>
                        <a:t> </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300">
                          <a:effectLst/>
                          <a:cs typeface="B Koodak" panose="00000700000000000000" pitchFamily="2" charset="-78"/>
                        </a:rPr>
                        <a:t>کبودگنبد، ترکانده،، ارجین، دوسنگان، حسین آباد،  المکی، بویین، دوسنگان،  ویک، قیاسیه، ویر، </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300" dirty="0" smtClean="0">
                          <a:effectLst/>
                          <a:cs typeface="B Koodak" panose="00000700000000000000" pitchFamily="2" charset="-78"/>
                        </a:rPr>
                        <a:t>سازمان </a:t>
                      </a:r>
                      <a:r>
                        <a:rPr lang="ar-SA" sz="1300" dirty="0" smtClean="0">
                          <a:effectLst/>
                          <a:cs typeface="B Koodak" panose="00000700000000000000" pitchFamily="2" charset="-78"/>
                        </a:rPr>
                        <a:t>حمل </a:t>
                      </a:r>
                      <a:r>
                        <a:rPr lang="ar-SA" sz="1300" dirty="0">
                          <a:effectLst/>
                          <a:cs typeface="B Koodak" panose="00000700000000000000" pitchFamily="2" charset="-78"/>
                        </a:rPr>
                        <a:t>و نقل جاده ای</a:t>
                      </a:r>
                      <a:endParaRPr lang="en-US" sz="13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rtl="0">
                        <a:lnSpc>
                          <a:spcPct val="115000"/>
                        </a:lnSpc>
                        <a:spcAft>
                          <a:spcPts val="0"/>
                        </a:spcAft>
                      </a:pPr>
                      <a:r>
                        <a:rPr lang="ar-SA" sz="1300">
                          <a:effectLst/>
                          <a:cs typeface="B Koodak" panose="00000700000000000000" pitchFamily="2" charset="-78"/>
                        </a:rPr>
                        <a:t>اولویت اول</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tc>
                <a:extLst>
                  <a:ext uri="{0D108BD9-81ED-4DB2-BD59-A6C34878D82A}">
                    <a16:rowId xmlns:a16="http://schemas.microsoft.com/office/drawing/2014/main" val="1099986585"/>
                  </a:ext>
                </a:extLst>
              </a:tr>
              <a:tr h="586715">
                <a:tc>
                  <a:txBody>
                    <a:bodyPr/>
                    <a:lstStyle/>
                    <a:p>
                      <a:pPr algn="ctr" rtl="1">
                        <a:lnSpc>
                          <a:spcPct val="115000"/>
                        </a:lnSpc>
                        <a:spcAft>
                          <a:spcPts val="0"/>
                        </a:spcAft>
                      </a:pPr>
                      <a:r>
                        <a:rPr lang="fa-IR" sz="1300" dirty="0" smtClean="0">
                          <a:effectLst/>
                          <a:cs typeface="B Koodak" panose="00000700000000000000" pitchFamily="2" charset="-78"/>
                        </a:rPr>
                        <a:t>13</a:t>
                      </a:r>
                      <a:endParaRPr lang="en-US" sz="13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300">
                          <a:effectLst/>
                          <a:cs typeface="B Koodak" panose="00000700000000000000" pitchFamily="2" charset="-78"/>
                        </a:rPr>
                        <a:t>اجرای طرح هادی</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300">
                          <a:effectLst/>
                          <a:cs typeface="B Koodak" panose="00000700000000000000" pitchFamily="2" charset="-78"/>
                        </a:rPr>
                        <a:t>سکونتگاهی</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300">
                          <a:effectLst/>
                          <a:cs typeface="B Koodak" panose="00000700000000000000" pitchFamily="2" charset="-78"/>
                        </a:rPr>
                        <a:t>بهسازی بافت کالبدی روستایی</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300">
                          <a:effectLst/>
                          <a:cs typeface="B Koodak" panose="00000700000000000000" pitchFamily="2" charset="-78"/>
                        </a:rPr>
                        <a:t> </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300">
                          <a:effectLst/>
                          <a:cs typeface="B Koodak" panose="00000700000000000000" pitchFamily="2" charset="-78"/>
                        </a:rPr>
                        <a:t>حسین آباد، المکی، بویین، دوسنگان، سنبل آباد، طهماسب آباد، کبودگنبد، والایش، اولنگ، چپدره، </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300" dirty="0">
                          <a:effectLst/>
                          <a:cs typeface="B Koodak" panose="00000700000000000000" pitchFamily="2" charset="-78"/>
                        </a:rPr>
                        <a:t>بنیاد مسکن</a:t>
                      </a:r>
                      <a:endParaRPr lang="en-US" sz="13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300">
                          <a:effectLst/>
                          <a:cs typeface="B Koodak" panose="00000700000000000000" pitchFamily="2" charset="-78"/>
                        </a:rPr>
                        <a:t>الویت اول</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extLst>
                  <a:ext uri="{0D108BD9-81ED-4DB2-BD59-A6C34878D82A}">
                    <a16:rowId xmlns:a16="http://schemas.microsoft.com/office/drawing/2014/main" val="645080252"/>
                  </a:ext>
                </a:extLst>
              </a:tr>
              <a:tr h="586715">
                <a:tc>
                  <a:txBody>
                    <a:bodyPr/>
                    <a:lstStyle/>
                    <a:p>
                      <a:pPr algn="ctr" rtl="1">
                        <a:lnSpc>
                          <a:spcPct val="115000"/>
                        </a:lnSpc>
                        <a:spcAft>
                          <a:spcPts val="0"/>
                        </a:spcAft>
                      </a:pPr>
                      <a:r>
                        <a:rPr lang="fa-IR" sz="1300" dirty="0" smtClean="0">
                          <a:effectLst/>
                          <a:cs typeface="B Koodak" panose="00000700000000000000" pitchFamily="2" charset="-78"/>
                        </a:rPr>
                        <a:t>14</a:t>
                      </a:r>
                      <a:endParaRPr lang="en-US" sz="13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300">
                          <a:effectLst/>
                          <a:cs typeface="B Koodak" panose="00000700000000000000" pitchFamily="2" charset="-78"/>
                        </a:rPr>
                        <a:t>اجرای طرح های آبخیزداری جهت مدیریت آب های سطحی</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300">
                          <a:effectLst/>
                          <a:cs typeface="B Koodak" panose="00000700000000000000" pitchFamily="2" charset="-78"/>
                        </a:rPr>
                        <a:t>محیطی</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300">
                          <a:effectLst/>
                          <a:cs typeface="B Koodak" panose="00000700000000000000" pitchFamily="2" charset="-78"/>
                        </a:rPr>
                        <a:t>عملیات آبخیزداری</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300">
                          <a:effectLst/>
                          <a:cs typeface="B Koodak" panose="00000700000000000000" pitchFamily="2" charset="-78"/>
                        </a:rPr>
                        <a:t> </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300" dirty="0">
                          <a:effectLst/>
                          <a:cs typeface="B Koodak" panose="00000700000000000000" pitchFamily="2" charset="-78"/>
                        </a:rPr>
                        <a:t>چپدره، طهماسب آباد، ویک، </a:t>
                      </a:r>
                      <a:r>
                        <a:rPr lang="fa-IR" sz="1300" dirty="0" smtClean="0">
                          <a:effectLst/>
                          <a:cs typeface="B Koodak" panose="00000700000000000000" pitchFamily="2" charset="-78"/>
                        </a:rPr>
                        <a:t>ویر</a:t>
                      </a:r>
                      <a:endParaRPr lang="en-US" sz="13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300" dirty="0">
                          <a:effectLst/>
                          <a:cs typeface="B Koodak" panose="00000700000000000000" pitchFamily="2" charset="-78"/>
                        </a:rPr>
                        <a:t>منابع طبیعی و آب منطقه ای</a:t>
                      </a:r>
                      <a:endParaRPr lang="en-US" sz="13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300" dirty="0">
                          <a:effectLst/>
                          <a:cs typeface="B Koodak" panose="00000700000000000000" pitchFamily="2" charset="-78"/>
                        </a:rPr>
                        <a:t>اولویت اول</a:t>
                      </a:r>
                      <a:endParaRPr lang="en-US" sz="13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extLst>
                  <a:ext uri="{0D108BD9-81ED-4DB2-BD59-A6C34878D82A}">
                    <a16:rowId xmlns:a16="http://schemas.microsoft.com/office/drawing/2014/main" val="2788016171"/>
                  </a:ext>
                </a:extLst>
              </a:tr>
            </a:tbl>
          </a:graphicData>
        </a:graphic>
      </p:graphicFrame>
    </p:spTree>
    <p:extLst>
      <p:ext uri="{BB962C8B-B14F-4D97-AF65-F5344CB8AC3E}">
        <p14:creationId xmlns:p14="http://schemas.microsoft.com/office/powerpoint/2010/main" val="4196126782"/>
      </p:ext>
    </p:extLst>
  </p:cSld>
  <p:clrMapOvr>
    <a:masterClrMapping/>
  </p:clrMapOvr>
  <p:transition spd="slow">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2-12- منظومه باغ حلی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2750651288"/>
              </p:ext>
            </p:extLst>
          </p:nvPr>
        </p:nvGraphicFramePr>
        <p:xfrm>
          <a:off x="379961" y="1295400"/>
          <a:ext cx="8610600" cy="5269398"/>
        </p:xfrm>
        <a:graphic>
          <a:graphicData uri="http://schemas.openxmlformats.org/drawingml/2006/table">
            <a:tbl>
              <a:tblPr rtl="1" firstRow="1" firstCol="1" bandRow="1">
                <a:tableStyleId>{21E4AEA4-8DFA-4A89-87EB-49C32662AFE0}</a:tableStyleId>
              </a:tblPr>
              <a:tblGrid>
                <a:gridCol w="400067">
                  <a:extLst>
                    <a:ext uri="{9D8B030D-6E8A-4147-A177-3AD203B41FA5}">
                      <a16:colId xmlns:a16="http://schemas.microsoft.com/office/drawing/2014/main" val="3110866809"/>
                    </a:ext>
                  </a:extLst>
                </a:gridCol>
                <a:gridCol w="6090916">
                  <a:extLst>
                    <a:ext uri="{9D8B030D-6E8A-4147-A177-3AD203B41FA5}">
                      <a16:colId xmlns:a16="http://schemas.microsoft.com/office/drawing/2014/main" val="1269302972"/>
                    </a:ext>
                  </a:extLst>
                </a:gridCol>
                <a:gridCol w="2119617">
                  <a:extLst>
                    <a:ext uri="{9D8B030D-6E8A-4147-A177-3AD203B41FA5}">
                      <a16:colId xmlns:a16="http://schemas.microsoft.com/office/drawing/2014/main" val="4168023222"/>
                    </a:ext>
                  </a:extLst>
                </a:gridCol>
              </a:tblGrid>
              <a:tr h="524933">
                <a:tc>
                  <a:txBody>
                    <a:bodyPr/>
                    <a:lstStyle/>
                    <a:p>
                      <a:pPr algn="ctr" rtl="1">
                        <a:lnSpc>
                          <a:spcPct val="115000"/>
                        </a:lnSpc>
                        <a:spcAft>
                          <a:spcPts val="0"/>
                        </a:spcAft>
                      </a:pPr>
                      <a:r>
                        <a:rPr lang="fa-IR" sz="1300">
                          <a:effectLst/>
                          <a:cs typeface="B Koodak" panose="00000700000000000000" pitchFamily="2" charset="-78"/>
                        </a:rPr>
                        <a:t>ردیف</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300">
                          <a:effectLst/>
                          <a:cs typeface="B Koodak" panose="00000700000000000000" pitchFamily="2" charset="-78"/>
                        </a:rPr>
                        <a:t>عنوان فعالیت</a:t>
                      </a:r>
                      <a:endParaRPr lang="en-US" sz="1300">
                        <a:effectLst/>
                        <a:cs typeface="B Koodak" panose="00000700000000000000" pitchFamily="2" charset="-78"/>
                      </a:endParaRPr>
                    </a:p>
                    <a:p>
                      <a:pPr algn="ctr" rtl="1">
                        <a:lnSpc>
                          <a:spcPct val="115000"/>
                        </a:lnSpc>
                        <a:spcAft>
                          <a:spcPts val="0"/>
                        </a:spcAft>
                      </a:pPr>
                      <a:r>
                        <a:rPr lang="fa-IR" sz="1300">
                          <a:effectLst/>
                          <a:cs typeface="B Koodak" panose="00000700000000000000" pitchFamily="2" charset="-78"/>
                        </a:rPr>
                        <a:t>( تصمیمات / مصوبات / ...)  1</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300">
                          <a:effectLst/>
                          <a:cs typeface="B Koodak" panose="00000700000000000000" pitchFamily="2" charset="-78"/>
                        </a:rPr>
                        <a:t>دستگاه اجرائی مرتبط</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219347940"/>
                  </a:ext>
                </a:extLst>
              </a:tr>
              <a:tr h="524933">
                <a:tc>
                  <a:txBody>
                    <a:bodyPr/>
                    <a:lstStyle/>
                    <a:p>
                      <a:pPr algn="ctr" rtl="1">
                        <a:lnSpc>
                          <a:spcPct val="115000"/>
                        </a:lnSpc>
                        <a:spcAft>
                          <a:spcPts val="0"/>
                        </a:spcAft>
                      </a:pPr>
                      <a:r>
                        <a:rPr lang="fa-IR" sz="1300">
                          <a:effectLst/>
                          <a:cs typeface="B Koodak" panose="00000700000000000000" pitchFamily="2" charset="-78"/>
                        </a:rPr>
                        <a:t>1</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a:lnSpc>
                          <a:spcPct val="115000"/>
                        </a:lnSpc>
                        <a:spcAft>
                          <a:spcPts val="0"/>
                        </a:spcAft>
                      </a:pPr>
                      <a:r>
                        <a:rPr lang="ar-SA" sz="1300">
                          <a:effectLst/>
                          <a:cs typeface="B Koodak" panose="00000700000000000000" pitchFamily="2" charset="-78"/>
                        </a:rPr>
                        <a:t>سازماندهی اجتماعی تشکل های محلی جهت اجرای پروژه های اشتغالزایی روستایی و توسعه پایدار منظومه های روستایی (ایجاد مرکز مدیریت و ساماندهی محلی در مرکز بخش  با حوزه نفوذ تحت پوشش تمامی روستاهای منظومه )</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a:lnSpc>
                          <a:spcPct val="115000"/>
                        </a:lnSpc>
                        <a:spcAft>
                          <a:spcPts val="0"/>
                        </a:spcAft>
                      </a:pPr>
                      <a:r>
                        <a:rPr lang="ar-SA" sz="1300">
                          <a:effectLst/>
                          <a:cs typeface="B Koodak" panose="00000700000000000000" pitchFamily="2" charset="-78"/>
                        </a:rPr>
                        <a:t>سازمان های مردم نهاد/ فرمانداری / بخشداری</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3091838832"/>
                  </a:ext>
                </a:extLst>
              </a:tr>
              <a:tr h="524933">
                <a:tc>
                  <a:txBody>
                    <a:bodyPr/>
                    <a:lstStyle/>
                    <a:p>
                      <a:pPr algn="ctr" rtl="1">
                        <a:lnSpc>
                          <a:spcPct val="115000"/>
                        </a:lnSpc>
                        <a:spcAft>
                          <a:spcPts val="0"/>
                        </a:spcAft>
                      </a:pPr>
                      <a:r>
                        <a:rPr lang="fa-IR" sz="1300">
                          <a:effectLst/>
                          <a:cs typeface="B Koodak" panose="00000700000000000000" pitchFamily="2" charset="-78"/>
                        </a:rPr>
                        <a:t>2</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a:lnSpc>
                          <a:spcPct val="115000"/>
                        </a:lnSpc>
                        <a:spcAft>
                          <a:spcPts val="0"/>
                        </a:spcAft>
                      </a:pPr>
                      <a:r>
                        <a:rPr lang="ar-SA" sz="1300">
                          <a:effectLst/>
                          <a:cs typeface="B Koodak" panose="00000700000000000000" pitchFamily="2" charset="-78"/>
                        </a:rPr>
                        <a:t>نیازسنجی آموزشي، كارگاههاي مشاركتي، نشست هاي تبادل اطلاعات و آشنايي با پروژه هاي اجرايي توسعه پایدار منظومه و اشتغالزایی روستایی</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a:lnSpc>
                          <a:spcPct val="115000"/>
                        </a:lnSpc>
                        <a:spcAft>
                          <a:spcPts val="0"/>
                        </a:spcAft>
                      </a:pPr>
                      <a:r>
                        <a:rPr lang="ar-SA" sz="1300">
                          <a:effectLst/>
                          <a:cs typeface="B Koodak" panose="00000700000000000000" pitchFamily="2" charset="-78"/>
                        </a:rPr>
                        <a:t>سازمان های مردم نهاد/ فرمانداری / بخشداری</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2078891497"/>
                  </a:ext>
                </a:extLst>
              </a:tr>
              <a:tr h="524933">
                <a:tc>
                  <a:txBody>
                    <a:bodyPr/>
                    <a:lstStyle/>
                    <a:p>
                      <a:pPr algn="ctr" rtl="1">
                        <a:lnSpc>
                          <a:spcPct val="115000"/>
                        </a:lnSpc>
                        <a:spcAft>
                          <a:spcPts val="0"/>
                        </a:spcAft>
                      </a:pPr>
                      <a:r>
                        <a:rPr lang="fa-IR" sz="1300">
                          <a:effectLst/>
                          <a:cs typeface="B Koodak" panose="00000700000000000000" pitchFamily="2" charset="-78"/>
                        </a:rPr>
                        <a:t>3</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a:lnSpc>
                          <a:spcPct val="115000"/>
                        </a:lnSpc>
                        <a:spcAft>
                          <a:spcPts val="0"/>
                        </a:spcAft>
                      </a:pPr>
                      <a:r>
                        <a:rPr lang="fa-IR" sz="1300">
                          <a:effectLst/>
                          <a:cs typeface="B Koodak" panose="00000700000000000000" pitchFamily="2" charset="-78"/>
                        </a:rPr>
                        <a:t>تسهیل در فرآیند اخذ مجوز های مرتبط با ایجاد کارگاه های تولیدی و صنعتی کوچک</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a:lnSpc>
                          <a:spcPct val="115000"/>
                        </a:lnSpc>
                        <a:spcAft>
                          <a:spcPts val="0"/>
                        </a:spcAft>
                      </a:pPr>
                      <a:r>
                        <a:rPr lang="fa-IR" sz="1300">
                          <a:effectLst/>
                          <a:cs typeface="B Koodak" panose="00000700000000000000" pitchFamily="2" charset="-78"/>
                        </a:rPr>
                        <a:t>سازمان جهادکشاورزی، سازمان صنایع و معادن و تجارت</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2176480585"/>
                  </a:ext>
                </a:extLst>
              </a:tr>
              <a:tr h="262467">
                <a:tc>
                  <a:txBody>
                    <a:bodyPr/>
                    <a:lstStyle/>
                    <a:p>
                      <a:pPr algn="ctr" rtl="1">
                        <a:lnSpc>
                          <a:spcPct val="115000"/>
                        </a:lnSpc>
                        <a:spcAft>
                          <a:spcPts val="0"/>
                        </a:spcAft>
                      </a:pPr>
                      <a:r>
                        <a:rPr lang="fa-IR" sz="1300">
                          <a:effectLst/>
                          <a:cs typeface="B Koodak" panose="00000700000000000000" pitchFamily="2" charset="-78"/>
                        </a:rPr>
                        <a:t>4</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a:lnSpc>
                          <a:spcPct val="115000"/>
                        </a:lnSpc>
                        <a:spcAft>
                          <a:spcPts val="0"/>
                        </a:spcAft>
                      </a:pPr>
                      <a:r>
                        <a:rPr lang="ar-SA" sz="1300">
                          <a:effectLst/>
                          <a:cs typeface="B Koodak" panose="00000700000000000000" pitchFamily="2" charset="-78"/>
                        </a:rPr>
                        <a:t>تسهیل در محدودیتهای ایجاد شده از سوی جهاد کشاورزی جهت  ایجاد کاربریهای اقتصادی که نیازمند ساخت ابنیه هستند</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a:lnSpc>
                          <a:spcPct val="115000"/>
                        </a:lnSpc>
                        <a:spcAft>
                          <a:spcPts val="0"/>
                        </a:spcAft>
                      </a:pPr>
                      <a:r>
                        <a:rPr lang="ar-SA" sz="1300">
                          <a:effectLst/>
                          <a:cs typeface="B Koodak" panose="00000700000000000000" pitchFamily="2" charset="-78"/>
                        </a:rPr>
                        <a:t>سازمان جهاد کشاورزی</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3355837265"/>
                  </a:ext>
                </a:extLst>
              </a:tr>
              <a:tr h="524933">
                <a:tc>
                  <a:txBody>
                    <a:bodyPr/>
                    <a:lstStyle/>
                    <a:p>
                      <a:pPr algn="ctr" rtl="1">
                        <a:lnSpc>
                          <a:spcPct val="115000"/>
                        </a:lnSpc>
                        <a:spcAft>
                          <a:spcPts val="0"/>
                        </a:spcAft>
                      </a:pPr>
                      <a:r>
                        <a:rPr lang="fa-IR" sz="1300">
                          <a:effectLst/>
                          <a:cs typeface="B Koodak" panose="00000700000000000000" pitchFamily="2" charset="-78"/>
                        </a:rPr>
                        <a:t>5</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a:lnSpc>
                          <a:spcPct val="115000"/>
                        </a:lnSpc>
                        <a:spcAft>
                          <a:spcPts val="0"/>
                        </a:spcAft>
                      </a:pPr>
                      <a:r>
                        <a:rPr lang="ar-SA" sz="1300">
                          <a:effectLst/>
                          <a:cs typeface="B Koodak" panose="00000700000000000000" pitchFamily="2" charset="-78"/>
                        </a:rPr>
                        <a:t>تسهیل فرآیند پرداخت تسهیلات و وام بانکی به متقاضیان روستایی و رفع محدودیت و مشکلات مربوط به آن</a:t>
                      </a:r>
                      <a:r>
                        <a:rPr lang="en-US" sz="1300">
                          <a:effectLst/>
                          <a:cs typeface="B Koodak" panose="00000700000000000000" pitchFamily="2" charset="-78"/>
                        </a:rPr>
                        <a:t> )</a:t>
                      </a:r>
                      <a:r>
                        <a:rPr lang="ar-SA" sz="1300">
                          <a:effectLst/>
                          <a:cs typeface="B Koodak" panose="00000700000000000000" pitchFamily="2" charset="-78"/>
                        </a:rPr>
                        <a:t>ضامن، نحوه بازپرداخت و</a:t>
                      </a:r>
                      <a:r>
                        <a:rPr lang="en-US" sz="1300">
                          <a:effectLst/>
                          <a:cs typeface="B Koodak" panose="00000700000000000000" pitchFamily="2" charset="-78"/>
                        </a:rPr>
                        <a:t> ... (.</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a:lnSpc>
                          <a:spcPct val="115000"/>
                        </a:lnSpc>
                        <a:spcAft>
                          <a:spcPts val="0"/>
                        </a:spcAft>
                      </a:pPr>
                      <a:r>
                        <a:rPr lang="ar-SA" sz="1300">
                          <a:effectLst/>
                          <a:cs typeface="B Koodak" panose="00000700000000000000" pitchFamily="2" charset="-78"/>
                        </a:rPr>
                        <a:t>بانک کشاورزی بانک مسکن</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3943516254"/>
                  </a:ext>
                </a:extLst>
              </a:tr>
              <a:tr h="1049867">
                <a:tc>
                  <a:txBody>
                    <a:bodyPr/>
                    <a:lstStyle/>
                    <a:p>
                      <a:pPr algn="ctr" rtl="1">
                        <a:lnSpc>
                          <a:spcPct val="115000"/>
                        </a:lnSpc>
                        <a:spcAft>
                          <a:spcPts val="0"/>
                        </a:spcAft>
                      </a:pPr>
                      <a:r>
                        <a:rPr lang="fa-IR" sz="1300">
                          <a:effectLst/>
                          <a:cs typeface="B Koodak" panose="00000700000000000000" pitchFamily="2" charset="-78"/>
                        </a:rPr>
                        <a:t>6</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a:lnSpc>
                          <a:spcPct val="115000"/>
                        </a:lnSpc>
                        <a:spcAft>
                          <a:spcPts val="0"/>
                        </a:spcAft>
                      </a:pPr>
                      <a:r>
                        <a:rPr lang="ar-SA" sz="1300">
                          <a:effectLst/>
                          <a:cs typeface="B Koodak" panose="00000700000000000000" pitchFamily="2" charset="-78"/>
                        </a:rPr>
                        <a:t>تقویت پیوندهای فیزیکی از طریق احداث راه های بین روستایی و شهری از طریق تسهیل صدور مجوز</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a:lnSpc>
                          <a:spcPct val="115000"/>
                        </a:lnSpc>
                        <a:spcAft>
                          <a:spcPts val="0"/>
                        </a:spcAft>
                      </a:pPr>
                      <a:r>
                        <a:rPr lang="ar-SA" sz="1300">
                          <a:effectLst/>
                          <a:cs typeface="B Koodak" panose="00000700000000000000" pitchFamily="2" charset="-78"/>
                        </a:rPr>
                        <a:t>اداره کل میراث فرهنگی، صنایع دستی و گردشگری </a:t>
                      </a:r>
                      <a:r>
                        <a:rPr lang="en-US" sz="1300">
                          <a:effectLst/>
                          <a:cs typeface="B Koodak" panose="00000700000000000000" pitchFamily="2" charset="-78"/>
                        </a:rPr>
                        <a:t>- </a:t>
                      </a:r>
                      <a:r>
                        <a:rPr lang="ar-SA" sz="1300">
                          <a:effectLst/>
                          <a:cs typeface="B Koodak" panose="00000700000000000000" pitchFamily="2" charset="-78"/>
                        </a:rPr>
                        <a:t>اداره کل منابع طبیعی اداره </a:t>
                      </a:r>
                      <a:r>
                        <a:rPr lang="en-US" sz="1300">
                          <a:effectLst/>
                          <a:cs typeface="B Koodak" panose="00000700000000000000" pitchFamily="2" charset="-78"/>
                        </a:rPr>
                        <a:t>-</a:t>
                      </a:r>
                    </a:p>
                    <a:p>
                      <a:pPr algn="r" rtl="1">
                        <a:lnSpc>
                          <a:spcPct val="115000"/>
                        </a:lnSpc>
                        <a:spcAft>
                          <a:spcPts val="0"/>
                        </a:spcAft>
                      </a:pPr>
                      <a:r>
                        <a:rPr lang="ar-SA" sz="1300">
                          <a:effectLst/>
                          <a:cs typeface="B Koodak" panose="00000700000000000000" pitchFamily="2" charset="-78"/>
                        </a:rPr>
                        <a:t>کل راهداری و حمل و نقل جاده ای</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1692714356"/>
                  </a:ext>
                </a:extLst>
              </a:tr>
              <a:tr h="524933">
                <a:tc>
                  <a:txBody>
                    <a:bodyPr/>
                    <a:lstStyle/>
                    <a:p>
                      <a:pPr algn="ctr" rtl="1">
                        <a:lnSpc>
                          <a:spcPct val="115000"/>
                        </a:lnSpc>
                        <a:spcAft>
                          <a:spcPts val="0"/>
                        </a:spcAft>
                      </a:pPr>
                      <a:r>
                        <a:rPr lang="fa-IR" sz="1300">
                          <a:effectLst/>
                          <a:cs typeface="B Koodak" panose="00000700000000000000" pitchFamily="2" charset="-78"/>
                        </a:rPr>
                        <a:t>7</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a:lnSpc>
                          <a:spcPct val="115000"/>
                        </a:lnSpc>
                        <a:spcAft>
                          <a:spcPts val="0"/>
                        </a:spcAft>
                      </a:pPr>
                      <a:r>
                        <a:rPr lang="ar-SA" sz="1300">
                          <a:effectLst/>
                          <a:cs typeface="B Koodak" panose="00000700000000000000" pitchFamily="2" charset="-78"/>
                        </a:rPr>
                        <a:t>تعیین تکلیف اراضی موقوفه </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a:lnSpc>
                          <a:spcPct val="115000"/>
                        </a:lnSpc>
                        <a:spcAft>
                          <a:spcPts val="0"/>
                        </a:spcAft>
                      </a:pPr>
                      <a:r>
                        <a:rPr lang="ar-SA" sz="1300">
                          <a:effectLst/>
                          <a:cs typeface="B Koodak" panose="00000700000000000000" pitchFamily="2" charset="-78"/>
                        </a:rPr>
                        <a:t>اداره اوقاف و امور خیریه و موقوفه مربوطه، بنیاد مسکن انقلاب اسلامی</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3304634236"/>
                  </a:ext>
                </a:extLst>
              </a:tr>
              <a:tr h="262467">
                <a:tc>
                  <a:txBody>
                    <a:bodyPr/>
                    <a:lstStyle/>
                    <a:p>
                      <a:pPr algn="ctr" rtl="1">
                        <a:lnSpc>
                          <a:spcPct val="115000"/>
                        </a:lnSpc>
                        <a:spcAft>
                          <a:spcPts val="0"/>
                        </a:spcAft>
                      </a:pPr>
                      <a:r>
                        <a:rPr lang="fa-IR" sz="1300">
                          <a:effectLst/>
                          <a:cs typeface="B Koodak" panose="00000700000000000000" pitchFamily="2" charset="-78"/>
                        </a:rPr>
                        <a:t>8</a:t>
                      </a:r>
                      <a:endParaRPr lang="en-US" sz="13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a:lnSpc>
                          <a:spcPct val="115000"/>
                        </a:lnSpc>
                        <a:spcAft>
                          <a:spcPts val="0"/>
                        </a:spcAft>
                      </a:pPr>
                      <a:r>
                        <a:rPr lang="fa-IR" sz="1300" dirty="0" smtClean="0">
                          <a:effectLst/>
                          <a:cs typeface="B Koodak" panose="00000700000000000000" pitchFamily="2" charset="-78"/>
                        </a:rPr>
                        <a:t>مدیریت</a:t>
                      </a:r>
                      <a:r>
                        <a:rPr lang="ar-SA" sz="1300" dirty="0" smtClean="0">
                          <a:effectLst/>
                          <a:cs typeface="B Koodak" panose="00000700000000000000" pitchFamily="2" charset="-78"/>
                        </a:rPr>
                        <a:t> </a:t>
                      </a:r>
                      <a:r>
                        <a:rPr lang="ar-SA" sz="1300" dirty="0">
                          <a:effectLst/>
                          <a:cs typeface="B Koodak" panose="00000700000000000000" pitchFamily="2" charset="-78"/>
                        </a:rPr>
                        <a:t>اراضی اطراف روستاها توسط اداره منابع طبیعی و ایجاد محدودیت برای استفاده در فعالیت های کشاورزی و دامداری</a:t>
                      </a:r>
                      <a:endParaRPr lang="en-US" sz="13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a:lnSpc>
                          <a:spcPct val="115000"/>
                        </a:lnSpc>
                        <a:spcAft>
                          <a:spcPts val="0"/>
                        </a:spcAft>
                      </a:pPr>
                      <a:r>
                        <a:rPr lang="ar-SA" sz="1300" dirty="0">
                          <a:effectLst/>
                          <a:cs typeface="B Koodak" panose="00000700000000000000" pitchFamily="2" charset="-78"/>
                        </a:rPr>
                        <a:t>اداره کل منابع طبیعی</a:t>
                      </a:r>
                      <a:endParaRPr lang="en-US" sz="13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2550302527"/>
                  </a:ext>
                </a:extLst>
              </a:tr>
            </a:tbl>
          </a:graphicData>
        </a:graphic>
      </p:graphicFrame>
    </p:spTree>
    <p:extLst>
      <p:ext uri="{BB962C8B-B14F-4D97-AF65-F5344CB8AC3E}">
        <p14:creationId xmlns:p14="http://schemas.microsoft.com/office/powerpoint/2010/main" val="515189282"/>
      </p:ext>
    </p:extLst>
  </p:cSld>
  <p:clrMapOvr>
    <a:masterClrMapping/>
  </p:clrMapOvr>
  <p:transition spd="slow">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2-12- منظومه باغ حلی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1277213948"/>
              </p:ext>
            </p:extLst>
          </p:nvPr>
        </p:nvGraphicFramePr>
        <p:xfrm>
          <a:off x="202378" y="1295400"/>
          <a:ext cx="8713022" cy="5508498"/>
        </p:xfrm>
        <a:graphic>
          <a:graphicData uri="http://schemas.openxmlformats.org/drawingml/2006/table">
            <a:tbl>
              <a:tblPr rtl="1" firstRow="1" firstCol="1" bandRow="1">
                <a:tableStyleId>{21E4AEA4-8DFA-4A89-87EB-49C32662AFE0}</a:tableStyleId>
              </a:tblPr>
              <a:tblGrid>
                <a:gridCol w="538418">
                  <a:extLst>
                    <a:ext uri="{9D8B030D-6E8A-4147-A177-3AD203B41FA5}">
                      <a16:colId xmlns:a16="http://schemas.microsoft.com/office/drawing/2014/main" val="1673718798"/>
                    </a:ext>
                  </a:extLst>
                </a:gridCol>
                <a:gridCol w="1586868">
                  <a:extLst>
                    <a:ext uri="{9D8B030D-6E8A-4147-A177-3AD203B41FA5}">
                      <a16:colId xmlns:a16="http://schemas.microsoft.com/office/drawing/2014/main" val="3830491514"/>
                    </a:ext>
                  </a:extLst>
                </a:gridCol>
                <a:gridCol w="459418">
                  <a:extLst>
                    <a:ext uri="{9D8B030D-6E8A-4147-A177-3AD203B41FA5}">
                      <a16:colId xmlns:a16="http://schemas.microsoft.com/office/drawing/2014/main" val="622732628"/>
                    </a:ext>
                  </a:extLst>
                </a:gridCol>
                <a:gridCol w="418038">
                  <a:extLst>
                    <a:ext uri="{9D8B030D-6E8A-4147-A177-3AD203B41FA5}">
                      <a16:colId xmlns:a16="http://schemas.microsoft.com/office/drawing/2014/main" val="1092663067"/>
                    </a:ext>
                  </a:extLst>
                </a:gridCol>
                <a:gridCol w="319578">
                  <a:extLst>
                    <a:ext uri="{9D8B030D-6E8A-4147-A177-3AD203B41FA5}">
                      <a16:colId xmlns:a16="http://schemas.microsoft.com/office/drawing/2014/main" val="2358829926"/>
                    </a:ext>
                  </a:extLst>
                </a:gridCol>
                <a:gridCol w="486294">
                  <a:extLst>
                    <a:ext uri="{9D8B030D-6E8A-4147-A177-3AD203B41FA5}">
                      <a16:colId xmlns:a16="http://schemas.microsoft.com/office/drawing/2014/main" val="2695391517"/>
                    </a:ext>
                  </a:extLst>
                </a:gridCol>
                <a:gridCol w="202554">
                  <a:extLst>
                    <a:ext uri="{9D8B030D-6E8A-4147-A177-3AD203B41FA5}">
                      <a16:colId xmlns:a16="http://schemas.microsoft.com/office/drawing/2014/main" val="3972244894"/>
                    </a:ext>
                  </a:extLst>
                </a:gridCol>
                <a:gridCol w="1453669">
                  <a:extLst>
                    <a:ext uri="{9D8B030D-6E8A-4147-A177-3AD203B41FA5}">
                      <a16:colId xmlns:a16="http://schemas.microsoft.com/office/drawing/2014/main" val="1410155520"/>
                    </a:ext>
                  </a:extLst>
                </a:gridCol>
                <a:gridCol w="931597">
                  <a:extLst>
                    <a:ext uri="{9D8B030D-6E8A-4147-A177-3AD203B41FA5}">
                      <a16:colId xmlns:a16="http://schemas.microsoft.com/office/drawing/2014/main" val="873889902"/>
                    </a:ext>
                  </a:extLst>
                </a:gridCol>
                <a:gridCol w="1035358">
                  <a:extLst>
                    <a:ext uri="{9D8B030D-6E8A-4147-A177-3AD203B41FA5}">
                      <a16:colId xmlns:a16="http://schemas.microsoft.com/office/drawing/2014/main" val="1208322182"/>
                    </a:ext>
                  </a:extLst>
                </a:gridCol>
                <a:gridCol w="1281230">
                  <a:extLst>
                    <a:ext uri="{9D8B030D-6E8A-4147-A177-3AD203B41FA5}">
                      <a16:colId xmlns:a16="http://schemas.microsoft.com/office/drawing/2014/main" val="552713668"/>
                    </a:ext>
                  </a:extLst>
                </a:gridCol>
              </a:tblGrid>
              <a:tr h="771144">
                <a:tc>
                  <a:txBody>
                    <a:bodyPr/>
                    <a:lstStyle/>
                    <a:p>
                      <a:pPr algn="ctr" rtl="1">
                        <a:lnSpc>
                          <a:spcPct val="115000"/>
                        </a:lnSpc>
                        <a:spcAft>
                          <a:spcPts val="0"/>
                        </a:spcAft>
                      </a:pPr>
                      <a:r>
                        <a:rPr lang="fa-IR" sz="1400">
                          <a:effectLst/>
                          <a:cs typeface="B Koodak" panose="00000700000000000000" pitchFamily="2" charset="-78"/>
                        </a:rPr>
                        <a:t>ردیف</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عنوان طرح</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400" dirty="0">
                          <a:effectLst/>
                          <a:cs typeface="B Koodak" panose="00000700000000000000" pitchFamily="2" charset="-78"/>
                        </a:rPr>
                        <a:t>اعتبار مورد نیاز</a:t>
                      </a:r>
                      <a:endParaRPr lang="en-US" sz="1400" dirty="0">
                        <a:effectLst/>
                        <a:cs typeface="B Koodak" panose="00000700000000000000" pitchFamily="2" charset="-78"/>
                      </a:endParaRPr>
                    </a:p>
                    <a:p>
                      <a:pPr algn="ctr" rtl="1">
                        <a:lnSpc>
                          <a:spcPct val="115000"/>
                        </a:lnSpc>
                        <a:spcAft>
                          <a:spcPts val="0"/>
                        </a:spcAft>
                      </a:pPr>
                      <a:r>
                        <a:rPr lang="fa-IR" sz="1400" dirty="0">
                          <a:effectLst/>
                          <a:cs typeface="B Koodak" panose="00000700000000000000" pitchFamily="2" charset="-78"/>
                        </a:rPr>
                        <a:t>میلیون ریال</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algn="ctr" rtl="1">
                        <a:lnSpc>
                          <a:spcPct val="115000"/>
                        </a:lnSpc>
                        <a:spcAft>
                          <a:spcPts val="0"/>
                        </a:spcAft>
                      </a:pP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400" dirty="0">
                          <a:effectLst/>
                          <a:cs typeface="B Koodak" panose="00000700000000000000" pitchFamily="2" charset="-78"/>
                        </a:rPr>
                        <a:t>میزان</a:t>
                      </a:r>
                      <a:endParaRPr lang="en-US" sz="1400" dirty="0">
                        <a:effectLst/>
                        <a:cs typeface="B Koodak" panose="00000700000000000000" pitchFamily="2" charset="-78"/>
                      </a:endParaRPr>
                    </a:p>
                    <a:p>
                      <a:pPr algn="ctr" rtl="1">
                        <a:lnSpc>
                          <a:spcPct val="115000"/>
                        </a:lnSpc>
                        <a:spcAft>
                          <a:spcPts val="0"/>
                        </a:spcAft>
                      </a:pPr>
                      <a:r>
                        <a:rPr lang="fa-IR" sz="1400" dirty="0">
                          <a:effectLst/>
                          <a:cs typeface="B Koodak" panose="00000700000000000000" pitchFamily="2" charset="-78"/>
                        </a:rPr>
                        <a:t>اشتغال نفر</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gridSpan="2">
                  <a:txBody>
                    <a:bodyPr/>
                    <a:lstStyle/>
                    <a:p>
                      <a:pPr algn="ctr" rtl="1">
                        <a:lnSpc>
                          <a:spcPct val="115000"/>
                        </a:lnSpc>
                        <a:spcAft>
                          <a:spcPts val="0"/>
                        </a:spcAft>
                      </a:pPr>
                      <a:r>
                        <a:rPr lang="fa-IR" sz="1400">
                          <a:effectLst/>
                          <a:cs typeface="B Koodak" panose="00000700000000000000" pitchFamily="2" charset="-78"/>
                        </a:rPr>
                        <a:t>محل اجرا</a:t>
                      </a:r>
                      <a:endParaRPr lang="en-US" sz="1400">
                        <a:effectLst/>
                        <a:cs typeface="B Koodak" panose="00000700000000000000" pitchFamily="2" charset="-78"/>
                      </a:endParaRPr>
                    </a:p>
                    <a:p>
                      <a:pPr algn="ctr" rtl="1">
                        <a:lnSpc>
                          <a:spcPct val="115000"/>
                        </a:lnSpc>
                        <a:spcAft>
                          <a:spcPts val="0"/>
                        </a:spcAft>
                      </a:pPr>
                      <a:r>
                        <a:rPr lang="fa-IR" sz="1400">
                          <a:effectLst/>
                          <a:cs typeface="B Koodak" panose="00000700000000000000" pitchFamily="2" charset="-78"/>
                        </a:rPr>
                        <a:t>نام روستا</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r>
                        <a:rPr lang="fa-IR" sz="1400" dirty="0">
                          <a:effectLst/>
                          <a:cs typeface="B Koodak" panose="00000700000000000000" pitchFamily="2" charset="-78"/>
                        </a:rPr>
                        <a:t>کد موضوعی طرح 2</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dirty="0">
                          <a:effectLst/>
                          <a:cs typeface="B Koodak" panose="00000700000000000000" pitchFamily="2" charset="-78"/>
                        </a:rPr>
                        <a:t>الویت طرح در سطح بخش 4</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dirty="0">
                          <a:effectLst/>
                          <a:cs typeface="B Koodak" panose="00000700000000000000" pitchFamily="2" charset="-78"/>
                        </a:rPr>
                        <a:t>کد دستگاه اجرائی مرتبط 5</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960429710"/>
                  </a:ext>
                </a:extLst>
              </a:tr>
              <a:tr h="478536">
                <a:tc gridSpan="11">
                  <a:txBody>
                    <a:bodyPr/>
                    <a:lstStyle/>
                    <a:p>
                      <a:pPr marL="342900" lvl="0" indent="-342900" algn="justLow" rtl="1">
                        <a:lnSpc>
                          <a:spcPct val="80000"/>
                        </a:lnSpc>
                        <a:spcAft>
                          <a:spcPts val="0"/>
                        </a:spcAft>
                        <a:buFont typeface="Wingdings" panose="05000000000000000000" pitchFamily="2" charset="2"/>
                        <a:buChar char=""/>
                      </a:pPr>
                      <a:r>
                        <a:rPr lang="fa-IR" sz="1400" dirty="0" smtClean="0">
                          <a:effectLst/>
                          <a:cs typeface="B Koodak" panose="00000700000000000000" pitchFamily="2" charset="-78"/>
                        </a:rPr>
                        <a:t>راهبرد:ارتقاء ارزش افزوده فرآيندهاي توليدي منظومه با ايجاد خوشه هاي صنعتي کوچک محلی و خانگی</a:t>
                      </a:r>
                    </a:p>
                    <a:p>
                      <a:pPr marL="342900" lvl="0" indent="-342900" algn="justLow" rtl="1">
                        <a:lnSpc>
                          <a:spcPct val="80000"/>
                        </a:lnSpc>
                        <a:spcAft>
                          <a:spcPts val="0"/>
                        </a:spcAft>
                        <a:buFont typeface="Wingdings" panose="05000000000000000000" pitchFamily="2" charset="2"/>
                        <a:buChar char=""/>
                      </a:pPr>
                      <a:r>
                        <a:rPr lang="fa-IR" sz="1400" dirty="0" smtClean="0">
                          <a:effectLst/>
                          <a:cs typeface="B Koodak" panose="00000700000000000000" pitchFamily="2" charset="-78"/>
                        </a:rPr>
                        <a:t>برنامه اقدام ( پیشران ): ساماندهی کارگاه های سنتی و خانگی بسته بندی حبوبات </a:t>
                      </a:r>
                      <a:endParaRPr lang="fa-IR" sz="1400" dirty="0">
                        <a:effectLst/>
                        <a:cs typeface="B Koodak"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96963568"/>
                  </a:ext>
                </a:extLst>
              </a:tr>
              <a:tr h="385572">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1</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marL="0" algn="justLow"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ایجاد واحدها خانگی و کارگاهی بسته بندی حبوبات ( محصولات کشاورزی ) با محوریت زنان روستایی ( 4 واحد ) </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hMerge="1">
                  <a:txBody>
                    <a:bodyPr/>
                    <a:lstStyle/>
                    <a:p>
                      <a:endParaRPr lang="en-US"/>
                    </a:p>
                  </a:txBody>
                  <a:tcPr/>
                </a:tc>
                <a:tc gridSpan="2">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400</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hMerge="1">
                  <a:txBody>
                    <a:bodyPr/>
                    <a:lstStyle/>
                    <a:p>
                      <a:pPr marL="0" algn="ctr" defTabSz="914400" rtl="1" eaLnBrk="1" latinLnBrk="0" hangingPunct="1">
                        <a:lnSpc>
                          <a:spcPct val="115000"/>
                        </a:lnSpc>
                        <a:spcAft>
                          <a:spcPts val="0"/>
                        </a:spcAft>
                      </a:pP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gridSpan="2">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20</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hMerge="1">
                  <a:txBody>
                    <a:bodyPr/>
                    <a:lstStyle/>
                    <a:p>
                      <a:pPr marL="0" algn="ctr" defTabSz="914400" rtl="1" eaLnBrk="1" latinLnBrk="0" hangingPunct="1">
                        <a:lnSpc>
                          <a:spcPct val="115000"/>
                        </a:lnSpc>
                        <a:spcAft>
                          <a:spcPts val="0"/>
                        </a:spcAft>
                      </a:pP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خیرآباد، قره بلاغ  کردناب، سرخه دیزج</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کشاورزی</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اولویت دوم</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جهادکشاورزی</a:t>
                      </a:r>
                      <a:endParaRPr lang="en-US" sz="1400" kern="120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282676956"/>
                  </a:ext>
                </a:extLst>
              </a:tr>
              <a:tr h="385572">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2</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marL="0" algn="justLow"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آموزش شيوه هاي نوين و بهداشتي بسته بندي و عرضه محصول به جامعه روستايي با محوريت زنان</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hMerge="1">
                  <a:txBody>
                    <a:bodyPr/>
                    <a:lstStyle/>
                    <a:p>
                      <a:endParaRPr lang="en-US"/>
                    </a:p>
                  </a:txBody>
                  <a:tcPr/>
                </a:tc>
                <a:tc gridSpan="2">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 </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hMerge="1">
                  <a:txBody>
                    <a:bodyPr/>
                    <a:lstStyle/>
                    <a:p>
                      <a:pPr marL="0" algn="ctr" defTabSz="914400" rtl="1" eaLnBrk="1" latinLnBrk="0" hangingPunct="1">
                        <a:lnSpc>
                          <a:spcPct val="115000"/>
                        </a:lnSpc>
                        <a:spcAft>
                          <a:spcPts val="0"/>
                        </a:spcAft>
                      </a:pPr>
                      <a:endParaRPr lang="en-US" sz="1400" kern="1200">
                        <a:solidFill>
                          <a:schemeClr val="dk1"/>
                        </a:solidFill>
                        <a:effectLst/>
                        <a:latin typeface="+mn-lt"/>
                        <a:ea typeface="+mn-ea"/>
                        <a:cs typeface="B Koodak" panose="00000700000000000000" pitchFamily="2" charset="-78"/>
                      </a:endParaRPr>
                    </a:p>
                  </a:txBody>
                  <a:tcPr marL="68580" marR="68580" marT="0" marB="0" anchor="ctr"/>
                </a:tc>
                <a:tc gridSpan="2">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 </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hMerge="1">
                  <a:txBody>
                    <a:bodyPr/>
                    <a:lstStyle/>
                    <a:p>
                      <a:pPr marL="0" algn="ctr" defTabSz="914400" rtl="1" eaLnBrk="1" latinLnBrk="0" hangingPunct="1">
                        <a:lnSpc>
                          <a:spcPct val="115000"/>
                        </a:lnSpc>
                        <a:spcAft>
                          <a:spcPts val="0"/>
                        </a:spcAft>
                      </a:pP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خیرآباد</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کشاورزی</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الویت اول</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جهاد کشاورزی- سازمان آموزش فنی و حرفه ایی</a:t>
                      </a:r>
                      <a:endParaRPr lang="en-US" sz="1400" kern="120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3792598311"/>
                  </a:ext>
                </a:extLst>
              </a:tr>
              <a:tr h="578358">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3</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marL="0" algn="justLow"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ایجاد مرکز جمع آوری و بازاریابی محصولات (حبوبات )</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hMerge="1">
                  <a:txBody>
                    <a:bodyPr/>
                    <a:lstStyle/>
                    <a:p>
                      <a:endParaRPr lang="en-US"/>
                    </a:p>
                  </a:txBody>
                  <a:tcPr/>
                </a:tc>
                <a:tc gridSpan="2">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 </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hMerge="1">
                  <a:txBody>
                    <a:bodyPr/>
                    <a:lstStyle/>
                    <a:p>
                      <a:pPr marL="0" algn="ctr" defTabSz="914400" rtl="1" eaLnBrk="1" latinLnBrk="0" hangingPunct="1">
                        <a:lnSpc>
                          <a:spcPct val="115000"/>
                        </a:lnSpc>
                        <a:spcAft>
                          <a:spcPts val="0"/>
                        </a:spcAft>
                      </a:pPr>
                      <a:endParaRPr lang="en-US" sz="1400" kern="1200">
                        <a:solidFill>
                          <a:schemeClr val="dk1"/>
                        </a:solidFill>
                        <a:effectLst/>
                        <a:latin typeface="+mn-lt"/>
                        <a:ea typeface="+mn-ea"/>
                        <a:cs typeface="B Koodak" panose="00000700000000000000" pitchFamily="2" charset="-78"/>
                      </a:endParaRPr>
                    </a:p>
                  </a:txBody>
                  <a:tcPr marL="68580" marR="68580" marT="0" marB="0" anchor="ctr"/>
                </a:tc>
                <a:tc gridSpan="2">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 </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hMerge="1">
                  <a:txBody>
                    <a:bodyPr/>
                    <a:lstStyle/>
                    <a:p>
                      <a:pPr marL="0" algn="ctr" defTabSz="914400" rtl="1" eaLnBrk="1" latinLnBrk="0" hangingPunct="1">
                        <a:lnSpc>
                          <a:spcPct val="115000"/>
                        </a:lnSpc>
                        <a:spcAft>
                          <a:spcPts val="0"/>
                        </a:spcAft>
                      </a:pP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خیرآباد</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کشاورزی</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الویت اول</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سازمان جهاد </a:t>
                      </a:r>
                      <a:r>
                        <a:rPr lang="fa-IR" sz="1400" kern="1200" dirty="0" smtClean="0">
                          <a:solidFill>
                            <a:schemeClr val="dk1"/>
                          </a:solidFill>
                          <a:effectLst/>
                          <a:latin typeface="+mn-lt"/>
                          <a:ea typeface="+mn-ea"/>
                          <a:cs typeface="B Koodak" panose="00000700000000000000" pitchFamily="2" charset="-78"/>
                        </a:rPr>
                        <a:t>کشاورزی</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2694874408"/>
                  </a:ext>
                </a:extLst>
              </a:tr>
              <a:tr h="385572">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4</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marL="0" algn="justLow"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ایجاد کارگاه بوجاری و بسته بندی حبوبات</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hMerge="1">
                  <a:txBody>
                    <a:bodyPr/>
                    <a:lstStyle/>
                    <a:p>
                      <a:endParaRPr lang="en-US"/>
                    </a:p>
                  </a:txBody>
                  <a:tcPr/>
                </a:tc>
                <a:tc gridSpan="2">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100</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hMerge="1">
                  <a:txBody>
                    <a:bodyPr/>
                    <a:lstStyle/>
                    <a:p>
                      <a:pPr marL="0" algn="ctr" defTabSz="914400" rtl="1" eaLnBrk="1" latinLnBrk="0" hangingPunct="1">
                        <a:lnSpc>
                          <a:spcPct val="115000"/>
                        </a:lnSpc>
                        <a:spcAft>
                          <a:spcPts val="0"/>
                        </a:spcAft>
                      </a:pPr>
                      <a:endParaRPr lang="en-US" sz="1400" kern="1200">
                        <a:solidFill>
                          <a:schemeClr val="dk1"/>
                        </a:solidFill>
                        <a:effectLst/>
                        <a:latin typeface="+mn-lt"/>
                        <a:ea typeface="+mn-ea"/>
                        <a:cs typeface="B Koodak" panose="00000700000000000000" pitchFamily="2" charset="-78"/>
                      </a:endParaRPr>
                    </a:p>
                  </a:txBody>
                  <a:tcPr marL="68580" marR="68580" marT="0" marB="0" anchor="ctr"/>
                </a:tc>
                <a:tc gridSpan="2">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8</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hMerge="1">
                  <a:txBody>
                    <a:bodyPr/>
                    <a:lstStyle/>
                    <a:p>
                      <a:pPr marL="0" algn="ctr" defTabSz="914400" rtl="1" eaLnBrk="1" latinLnBrk="0" hangingPunct="1">
                        <a:lnSpc>
                          <a:spcPct val="115000"/>
                        </a:lnSpc>
                        <a:spcAft>
                          <a:spcPts val="0"/>
                        </a:spcAft>
                      </a:pP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خیرآباد</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کشاورزی</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اولویت دوم</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جهادکشاورزی</a:t>
                      </a:r>
                      <a:endParaRPr lang="en-US" sz="1400" kern="120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2753715813"/>
                  </a:ext>
                </a:extLst>
              </a:tr>
              <a:tr h="385572">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5</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marL="0" algn="justLow"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ایجاد شرکت خدمات پشتیبانی واحدبازاریابی و فروش محصول (1واحد)</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hMerge="1">
                  <a:txBody>
                    <a:bodyPr/>
                    <a:lstStyle/>
                    <a:p>
                      <a:endParaRPr lang="en-US"/>
                    </a:p>
                  </a:txBody>
                  <a:tcPr/>
                </a:tc>
                <a:tc gridSpan="2">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 </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hMerge="1">
                  <a:txBody>
                    <a:bodyPr/>
                    <a:lstStyle/>
                    <a:p>
                      <a:pPr marL="0" algn="ctr" defTabSz="914400" rtl="1" eaLnBrk="1" latinLnBrk="0" hangingPunct="1">
                        <a:lnSpc>
                          <a:spcPct val="115000"/>
                        </a:lnSpc>
                        <a:spcAft>
                          <a:spcPts val="0"/>
                        </a:spcAft>
                      </a:pP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gridSpan="2">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3</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hMerge="1">
                  <a:txBody>
                    <a:bodyPr/>
                    <a:lstStyle/>
                    <a:p>
                      <a:pPr marL="0" algn="ctr" defTabSz="914400" rtl="1" eaLnBrk="1" latinLnBrk="0" hangingPunct="1">
                        <a:lnSpc>
                          <a:spcPct val="115000"/>
                        </a:lnSpc>
                        <a:spcAft>
                          <a:spcPts val="0"/>
                        </a:spcAft>
                      </a:pP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گوزلدره</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کشاورزی</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الویت اول</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سازمان جهاد کشاورزی</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3195628198"/>
                  </a:ext>
                </a:extLst>
              </a:tr>
              <a:tr h="385572">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6</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marL="0" algn="justLow" defTabSz="914400" rtl="1" eaLnBrk="1" latinLnBrk="0" hangingPunct="1">
                        <a:lnSpc>
                          <a:spcPct val="115000"/>
                        </a:lnSpc>
                        <a:spcAft>
                          <a:spcPts val="0"/>
                        </a:spcAft>
                      </a:pPr>
                      <a:r>
                        <a:rPr lang="fa-IR" sz="1400" kern="1200" dirty="0" smtClean="0">
                          <a:solidFill>
                            <a:schemeClr val="dk1"/>
                          </a:solidFill>
                          <a:effectLst/>
                          <a:latin typeface="+mn-lt"/>
                          <a:ea typeface="+mn-ea"/>
                          <a:cs typeface="B Koodak" panose="00000700000000000000" pitchFamily="2" charset="-78"/>
                        </a:rPr>
                        <a:t>تولید کارتن برای بسته بندی از ضایعات کشاورزی</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hMerge="1">
                  <a:txBody>
                    <a:bodyPr/>
                    <a:lstStyle/>
                    <a:p>
                      <a:endParaRPr lang="en-US"/>
                    </a:p>
                  </a:txBody>
                  <a:tcPr/>
                </a:tc>
                <a:tc gridSpan="2">
                  <a:txBody>
                    <a:bodyPr/>
                    <a:lstStyle/>
                    <a:p>
                      <a:pPr marL="0" algn="ctr" defTabSz="914400" rtl="1" eaLnBrk="1" latinLnBrk="0" hangingPunct="1">
                        <a:lnSpc>
                          <a:spcPct val="115000"/>
                        </a:lnSpc>
                        <a:spcAft>
                          <a:spcPts val="0"/>
                        </a:spcAft>
                      </a:pP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hMerge="1">
                  <a:txBody>
                    <a:bodyPr/>
                    <a:lstStyle/>
                    <a:p>
                      <a:pPr marL="0" algn="ctr" defTabSz="914400" rtl="1" eaLnBrk="1" latinLnBrk="0" hangingPunct="1">
                        <a:lnSpc>
                          <a:spcPct val="115000"/>
                        </a:lnSpc>
                        <a:spcAft>
                          <a:spcPts val="0"/>
                        </a:spcAft>
                      </a:pP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gridSpan="2">
                  <a:txBody>
                    <a:bodyPr/>
                    <a:lstStyle/>
                    <a:p>
                      <a:endParaRPr lang="en-US"/>
                    </a:p>
                  </a:txBody>
                  <a:tcPr marL="68580" marR="68580" marT="0" marB="0" anchor="ctr"/>
                </a:tc>
                <a:tc hMerge="1">
                  <a:txBody>
                    <a:bodyPr/>
                    <a:lstStyle/>
                    <a:p>
                      <a:pPr marL="0" algn="ctr" defTabSz="914400" rtl="1" eaLnBrk="1" latinLnBrk="0" hangingPunct="1">
                        <a:lnSpc>
                          <a:spcPct val="115000"/>
                        </a:lnSpc>
                        <a:spcAft>
                          <a:spcPts val="0"/>
                        </a:spcAft>
                      </a:pP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smtClean="0">
                          <a:solidFill>
                            <a:schemeClr val="dk1"/>
                          </a:solidFill>
                          <a:effectLst/>
                          <a:latin typeface="+mn-lt"/>
                          <a:ea typeface="+mn-ea"/>
                          <a:cs typeface="B Koodak" panose="00000700000000000000" pitchFamily="2" charset="-78"/>
                        </a:rPr>
                        <a:t>گوزلدره</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کشاورزی</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الویت اول</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سازمان جهاد کشاورزی</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1445083966"/>
                  </a:ext>
                </a:extLst>
              </a:tr>
            </a:tbl>
          </a:graphicData>
        </a:graphic>
      </p:graphicFrame>
    </p:spTree>
    <p:extLst>
      <p:ext uri="{BB962C8B-B14F-4D97-AF65-F5344CB8AC3E}">
        <p14:creationId xmlns:p14="http://schemas.microsoft.com/office/powerpoint/2010/main" val="617481794"/>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90537"/>
          </a:xfrm>
        </p:spPr>
        <p:txBody>
          <a:bodyPr>
            <a:normAutofit fontScale="90000"/>
          </a:bodyPr>
          <a:lstStyle/>
          <a:p>
            <a:pPr algn="r">
              <a:defRPr/>
            </a:pPr>
            <a:r>
              <a:rPr lang="fa-IR" sz="3600" dirty="0">
                <a:cs typeface="B Homa" panose="00000400000000000000" pitchFamily="2" charset="-78"/>
              </a:rPr>
              <a:t>اهداف توسعه فضايي و كالبدي </a:t>
            </a:r>
            <a:r>
              <a:rPr lang="fa-IR" sz="3600" dirty="0" smtClean="0">
                <a:cs typeface="B Homa" panose="00000400000000000000" pitchFamily="2" charset="-78"/>
              </a:rPr>
              <a:t>طرح عبارتند </a:t>
            </a:r>
            <a:r>
              <a:rPr lang="fa-IR" sz="3600" dirty="0">
                <a:cs typeface="B Homa" panose="00000400000000000000" pitchFamily="2" charset="-78"/>
              </a:rPr>
              <a:t>از: </a:t>
            </a:r>
          </a:p>
        </p:txBody>
      </p:sp>
      <p:sp>
        <p:nvSpPr>
          <p:cNvPr id="13315" name="Content Placeholder 2"/>
          <p:cNvSpPr>
            <a:spLocks noGrp="1"/>
          </p:cNvSpPr>
          <p:nvPr>
            <p:ph idx="1"/>
          </p:nvPr>
        </p:nvSpPr>
        <p:spPr>
          <a:xfrm>
            <a:off x="457200" y="1143000"/>
            <a:ext cx="8229600" cy="5310188"/>
          </a:xfrm>
          <a:ln w="25400">
            <a:solidFill>
              <a:schemeClr val="tx1"/>
            </a:solidFill>
            <a:miter lim="800000"/>
            <a:headEnd/>
            <a:tailEnd/>
          </a:ln>
        </p:spPr>
        <p:txBody>
          <a:bodyPr>
            <a:normAutofit/>
          </a:bodyPr>
          <a:lstStyle/>
          <a:p>
            <a:pPr algn="justLow" rtl="1"/>
            <a:r>
              <a:rPr lang="fa-IR" altLang="fa-IR" sz="2800" smtClean="0">
                <a:cs typeface="B Mitra" panose="00000400000000000000" pitchFamily="2" charset="-78"/>
              </a:rPr>
              <a:t>نظم بخشي و آرايش (فضايي) مراكز سكونتگاهي </a:t>
            </a:r>
            <a:endParaRPr lang="en-US" altLang="fa-IR" sz="2800" smtClean="0">
              <a:cs typeface="B Mitra" panose="00000400000000000000" pitchFamily="2" charset="-78"/>
            </a:endParaRPr>
          </a:p>
          <a:p>
            <a:pPr algn="justLow" rtl="1"/>
            <a:r>
              <a:rPr lang="fa-IR" altLang="fa-IR" sz="2800" smtClean="0">
                <a:cs typeface="B Mitra" panose="00000400000000000000" pitchFamily="2" charset="-78"/>
              </a:rPr>
              <a:t>كمك به ايجاد و گسترش روابط مكمل و پيوندهاي سازمان يافته اجتماعي، فرهنگي، اقتصادي و ارتباطي بين نقاط شهري – روستايي در سطح منظومه </a:t>
            </a:r>
            <a:endParaRPr lang="en-US" altLang="fa-IR" sz="2800" smtClean="0">
              <a:cs typeface="B Mitra" panose="00000400000000000000" pitchFamily="2" charset="-78"/>
            </a:endParaRPr>
          </a:p>
          <a:p>
            <a:pPr algn="justLow" rtl="1"/>
            <a:r>
              <a:rPr lang="fa-IR" altLang="fa-IR" sz="2800" smtClean="0">
                <a:cs typeface="B Mitra" panose="00000400000000000000" pitchFamily="2" charset="-78"/>
              </a:rPr>
              <a:t>انتظام فضايي شبكه اي منظومه هماهنگ با منظومه هاي مجاور (با نگاه يكپارچه به شهر و روستا)</a:t>
            </a:r>
            <a:endParaRPr lang="en-US" altLang="fa-IR" sz="2800" smtClean="0">
              <a:cs typeface="B Mitra" panose="00000400000000000000" pitchFamily="2" charset="-78"/>
            </a:endParaRPr>
          </a:p>
          <a:p>
            <a:pPr algn="justLow" rtl="1"/>
            <a:r>
              <a:rPr lang="fa-IR" altLang="fa-IR" sz="2800" smtClean="0">
                <a:cs typeface="B Mitra" panose="00000400000000000000" pitchFamily="2" charset="-78"/>
              </a:rPr>
              <a:t>كاهش شكاف و تعادل بخشي روستايي – شهري و منطقه اي </a:t>
            </a:r>
            <a:endParaRPr lang="en-US" altLang="fa-IR" sz="2800" smtClean="0">
              <a:cs typeface="B Mitra" panose="00000400000000000000" pitchFamily="2" charset="-78"/>
            </a:endParaRPr>
          </a:p>
          <a:p>
            <a:pPr algn="justLow" rtl="1"/>
            <a:r>
              <a:rPr lang="fa-IR" altLang="fa-IR" sz="2800" smtClean="0">
                <a:cs typeface="B Mitra" panose="00000400000000000000" pitchFamily="2" charset="-78"/>
              </a:rPr>
              <a:t>توسعه فعاليتهاي اجتماعي – اقتصادي و كالبدي منظومه روستايي </a:t>
            </a:r>
            <a:endParaRPr lang="en-US" altLang="fa-IR" sz="2800" smtClean="0">
              <a:cs typeface="B Mitra" panose="00000400000000000000" pitchFamily="2" charset="-78"/>
            </a:endParaRPr>
          </a:p>
        </p:txBody>
      </p:sp>
    </p:spTree>
    <p:extLst>
      <p:ext uri="{BB962C8B-B14F-4D97-AF65-F5344CB8AC3E}">
        <p14:creationId xmlns:p14="http://schemas.microsoft.com/office/powerpoint/2010/main" val="310084932"/>
      </p:ext>
    </p:extLst>
  </p:cSld>
  <p:clrMapOvr>
    <a:masterClrMapping/>
  </p:clrMapOvr>
  <p:transition spd="slow">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2-12- منظومه باغ حلی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3473840142"/>
              </p:ext>
            </p:extLst>
          </p:nvPr>
        </p:nvGraphicFramePr>
        <p:xfrm>
          <a:off x="278578" y="1524000"/>
          <a:ext cx="8462254" cy="3913632"/>
        </p:xfrm>
        <a:graphic>
          <a:graphicData uri="http://schemas.openxmlformats.org/drawingml/2006/table">
            <a:tbl>
              <a:tblPr rtl="1" firstRow="1" firstCol="1" bandRow="1">
                <a:tableStyleId>{21E4AEA4-8DFA-4A89-87EB-49C32662AFE0}</a:tableStyleId>
              </a:tblPr>
              <a:tblGrid>
                <a:gridCol w="522922">
                  <a:extLst>
                    <a:ext uri="{9D8B030D-6E8A-4147-A177-3AD203B41FA5}">
                      <a16:colId xmlns:a16="http://schemas.microsoft.com/office/drawing/2014/main" val="1673718798"/>
                    </a:ext>
                  </a:extLst>
                </a:gridCol>
                <a:gridCol w="1270645">
                  <a:extLst>
                    <a:ext uri="{9D8B030D-6E8A-4147-A177-3AD203B41FA5}">
                      <a16:colId xmlns:a16="http://schemas.microsoft.com/office/drawing/2014/main" val="3830491514"/>
                    </a:ext>
                  </a:extLst>
                </a:gridCol>
                <a:gridCol w="749242">
                  <a:extLst>
                    <a:ext uri="{9D8B030D-6E8A-4147-A177-3AD203B41FA5}">
                      <a16:colId xmlns:a16="http://schemas.microsoft.com/office/drawing/2014/main" val="1972294170"/>
                    </a:ext>
                  </a:extLst>
                </a:gridCol>
                <a:gridCol w="641895">
                  <a:extLst>
                    <a:ext uri="{9D8B030D-6E8A-4147-A177-3AD203B41FA5}">
                      <a16:colId xmlns:a16="http://schemas.microsoft.com/office/drawing/2014/main" val="4150981458"/>
                    </a:ext>
                  </a:extLst>
                </a:gridCol>
                <a:gridCol w="2122850">
                  <a:extLst>
                    <a:ext uri="{9D8B030D-6E8A-4147-A177-3AD203B41FA5}">
                      <a16:colId xmlns:a16="http://schemas.microsoft.com/office/drawing/2014/main" val="931053399"/>
                    </a:ext>
                  </a:extLst>
                </a:gridCol>
                <a:gridCol w="904785">
                  <a:extLst>
                    <a:ext uri="{9D8B030D-6E8A-4147-A177-3AD203B41FA5}">
                      <a16:colId xmlns:a16="http://schemas.microsoft.com/office/drawing/2014/main" val="873889902"/>
                    </a:ext>
                  </a:extLst>
                </a:gridCol>
                <a:gridCol w="1005560">
                  <a:extLst>
                    <a:ext uri="{9D8B030D-6E8A-4147-A177-3AD203B41FA5}">
                      <a16:colId xmlns:a16="http://schemas.microsoft.com/office/drawing/2014/main" val="1208322182"/>
                    </a:ext>
                  </a:extLst>
                </a:gridCol>
                <a:gridCol w="1244355">
                  <a:extLst>
                    <a:ext uri="{9D8B030D-6E8A-4147-A177-3AD203B41FA5}">
                      <a16:colId xmlns:a16="http://schemas.microsoft.com/office/drawing/2014/main" val="552713668"/>
                    </a:ext>
                  </a:extLst>
                </a:gridCol>
              </a:tblGrid>
              <a:tr h="771144">
                <a:tc>
                  <a:txBody>
                    <a:bodyPr/>
                    <a:lstStyle/>
                    <a:p>
                      <a:pPr algn="ctr" rtl="1">
                        <a:lnSpc>
                          <a:spcPct val="115000"/>
                        </a:lnSpc>
                        <a:spcAft>
                          <a:spcPts val="0"/>
                        </a:spcAft>
                      </a:pPr>
                      <a:r>
                        <a:rPr lang="fa-IR" sz="1400">
                          <a:effectLst/>
                          <a:cs typeface="B Koodak" panose="00000700000000000000" pitchFamily="2" charset="-78"/>
                        </a:rPr>
                        <a:t>ردیف</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عنوان طرح</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اعتبار مورد نیاز</a:t>
                      </a:r>
                      <a:endParaRPr lang="en-US" sz="1400">
                        <a:effectLst/>
                        <a:cs typeface="B Koodak" panose="00000700000000000000" pitchFamily="2" charset="-78"/>
                      </a:endParaRPr>
                    </a:p>
                    <a:p>
                      <a:pPr algn="ctr" rtl="1">
                        <a:lnSpc>
                          <a:spcPct val="115000"/>
                        </a:lnSpc>
                        <a:spcAft>
                          <a:spcPts val="0"/>
                        </a:spcAft>
                      </a:pPr>
                      <a:r>
                        <a:rPr lang="fa-IR" sz="1400">
                          <a:effectLst/>
                          <a:cs typeface="B Koodak" panose="00000700000000000000" pitchFamily="2" charset="-78"/>
                        </a:rPr>
                        <a:t>میلیون ریال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میزان</a:t>
                      </a:r>
                      <a:endParaRPr lang="en-US" sz="1400">
                        <a:effectLst/>
                        <a:cs typeface="B Koodak" panose="00000700000000000000" pitchFamily="2" charset="-78"/>
                      </a:endParaRPr>
                    </a:p>
                    <a:p>
                      <a:pPr algn="ctr" rtl="1">
                        <a:lnSpc>
                          <a:spcPct val="115000"/>
                        </a:lnSpc>
                        <a:spcAft>
                          <a:spcPts val="0"/>
                        </a:spcAft>
                      </a:pPr>
                      <a:r>
                        <a:rPr lang="fa-IR" sz="1400">
                          <a:effectLst/>
                          <a:cs typeface="B Koodak" panose="00000700000000000000" pitchFamily="2" charset="-78"/>
                        </a:rPr>
                        <a:t>اشتغال نفر</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محل اجرا</a:t>
                      </a:r>
                      <a:endParaRPr lang="en-US" sz="1400">
                        <a:effectLst/>
                        <a:cs typeface="B Koodak" panose="00000700000000000000" pitchFamily="2" charset="-78"/>
                      </a:endParaRPr>
                    </a:p>
                    <a:p>
                      <a:pPr algn="ctr" rtl="1">
                        <a:lnSpc>
                          <a:spcPct val="115000"/>
                        </a:lnSpc>
                        <a:spcAft>
                          <a:spcPts val="0"/>
                        </a:spcAft>
                      </a:pPr>
                      <a:r>
                        <a:rPr lang="fa-IR" sz="1400">
                          <a:effectLst/>
                          <a:cs typeface="B Koodak" panose="00000700000000000000" pitchFamily="2" charset="-78"/>
                        </a:rPr>
                        <a:t>نام روستا</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dirty="0">
                          <a:effectLst/>
                          <a:cs typeface="B Koodak" panose="00000700000000000000" pitchFamily="2" charset="-78"/>
                        </a:rPr>
                        <a:t>کد موضوعی طرح 2</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dirty="0">
                          <a:effectLst/>
                          <a:cs typeface="B Koodak" panose="00000700000000000000" pitchFamily="2" charset="-78"/>
                        </a:rPr>
                        <a:t>الویت طرح در سطح بخش 4</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dirty="0">
                          <a:effectLst/>
                          <a:cs typeface="B Koodak" panose="00000700000000000000" pitchFamily="2" charset="-78"/>
                        </a:rPr>
                        <a:t>کد دستگاه اجرائی مرتبط 5</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960429710"/>
                  </a:ext>
                </a:extLst>
              </a:tr>
              <a:tr h="478536">
                <a:tc gridSpan="8">
                  <a:txBody>
                    <a:bodyPr/>
                    <a:lstStyle/>
                    <a:p>
                      <a:pPr marL="342900" lvl="0" indent="-342900" algn="justLow" rtl="1">
                        <a:lnSpc>
                          <a:spcPct val="80000"/>
                        </a:lnSpc>
                        <a:spcAft>
                          <a:spcPts val="0"/>
                        </a:spcAft>
                        <a:buFont typeface="Wingdings" panose="05000000000000000000" pitchFamily="2" charset="2"/>
                        <a:buChar char=""/>
                      </a:pPr>
                      <a:r>
                        <a:rPr lang="fa-IR" sz="1400" dirty="0">
                          <a:effectLst/>
                          <a:cs typeface="B Koodak" panose="00000700000000000000" pitchFamily="2" charset="-78"/>
                        </a:rPr>
                        <a:t>راهبرد: ارتقاء ارزش افزوده فرآيندهاي توليدي محدوده با ايجاد خوشه هاي صنعتي کوچک محلی و خانگی</a:t>
                      </a:r>
                      <a:endParaRPr lang="en-US" sz="1400" dirty="0">
                        <a:effectLst/>
                        <a:cs typeface="B Koodak" panose="00000700000000000000" pitchFamily="2" charset="-78"/>
                      </a:endParaRPr>
                    </a:p>
                    <a:p>
                      <a:pPr marL="342900" lvl="0" indent="-342900" algn="justLow" rtl="1">
                        <a:lnSpc>
                          <a:spcPct val="80000"/>
                        </a:lnSpc>
                        <a:spcAft>
                          <a:spcPts val="0"/>
                        </a:spcAft>
                        <a:buFont typeface="Wingdings" panose="05000000000000000000" pitchFamily="2" charset="2"/>
                        <a:buChar char=""/>
                      </a:pPr>
                      <a:r>
                        <a:rPr lang="fa-IR" sz="1400" dirty="0">
                          <a:effectLst/>
                          <a:cs typeface="B Koodak" panose="00000700000000000000" pitchFamily="2" charset="-78"/>
                        </a:rPr>
                        <a:t>برنامه اقدام ( پیشران ): پرورش ماکیان و طیور بومی با رویکرد ایجاد واحدهای کسب و کار خرد و </a:t>
                      </a:r>
                      <a:r>
                        <a:rPr lang="fa-IR" sz="1400" dirty="0" smtClean="0">
                          <a:effectLst/>
                          <a:cs typeface="B Koodak" panose="00000700000000000000" pitchFamily="2" charset="-78"/>
                        </a:rPr>
                        <a:t>کوچک</a:t>
                      </a:r>
                      <a:r>
                        <a:rPr lang="fa-IR" sz="1600" dirty="0">
                          <a:effectLst/>
                          <a:cs typeface="B Koodak" panose="00000700000000000000" pitchFamily="2" charset="-78"/>
                        </a:rPr>
                        <a:t>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96963568"/>
                  </a:ext>
                </a:extLst>
              </a:tr>
              <a:tr h="385572">
                <a:tc>
                  <a:txBody>
                    <a:bodyPr/>
                    <a:lstStyle/>
                    <a:p>
                      <a:pPr algn="ctr" rtl="1">
                        <a:lnSpc>
                          <a:spcPct val="115000"/>
                        </a:lnSpc>
                        <a:spcAft>
                          <a:spcPts val="0"/>
                        </a:spcAft>
                      </a:pPr>
                      <a:r>
                        <a:rPr lang="fa-IR" sz="1600" dirty="0" smtClean="0">
                          <a:effectLst/>
                          <a:cs typeface="B Koodak" panose="00000700000000000000" pitchFamily="2" charset="-78"/>
                        </a:rPr>
                        <a:t>7</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115000"/>
                        </a:lnSpc>
                        <a:spcAft>
                          <a:spcPts val="0"/>
                        </a:spcAft>
                      </a:pPr>
                      <a:r>
                        <a:rPr lang="fa-IR" sz="1400" dirty="0">
                          <a:effectLst/>
                          <a:cs typeface="B Koodak" panose="00000700000000000000" pitchFamily="2" charset="-78"/>
                        </a:rPr>
                        <a:t>احداث واحد پرورش کبک</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100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5</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خیرآباد</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الویت اول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سازمان جهادکشاورزی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282676956"/>
                  </a:ext>
                </a:extLst>
              </a:tr>
              <a:tr h="385572">
                <a:tc>
                  <a:txBody>
                    <a:bodyPr/>
                    <a:lstStyle/>
                    <a:p>
                      <a:pPr algn="ctr" rtl="1">
                        <a:lnSpc>
                          <a:spcPct val="115000"/>
                        </a:lnSpc>
                        <a:spcAft>
                          <a:spcPts val="0"/>
                        </a:spcAft>
                      </a:pPr>
                      <a:r>
                        <a:rPr lang="fa-IR" sz="1600" dirty="0" smtClean="0">
                          <a:effectLst/>
                          <a:cs typeface="B Koodak" panose="00000700000000000000" pitchFamily="2" charset="-78"/>
                        </a:rPr>
                        <a:t>8</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115000"/>
                        </a:lnSpc>
                        <a:spcAft>
                          <a:spcPts val="0"/>
                        </a:spcAft>
                      </a:pPr>
                      <a:r>
                        <a:rPr lang="fa-IR" sz="1400" dirty="0">
                          <a:effectLst/>
                          <a:cs typeface="B Koodak" panose="00000700000000000000" pitchFamily="2" charset="-78"/>
                        </a:rPr>
                        <a:t>احداث واحد پرورش بلدرچین</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2000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10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خرمدرق، ساریجالو</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الویت اول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سازمان جهادکشاورزی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3792598311"/>
                  </a:ext>
                </a:extLst>
              </a:tr>
              <a:tr h="578358">
                <a:tc>
                  <a:txBody>
                    <a:bodyPr/>
                    <a:lstStyle/>
                    <a:p>
                      <a:pPr algn="ctr" rtl="1">
                        <a:lnSpc>
                          <a:spcPct val="115000"/>
                        </a:lnSpc>
                        <a:spcAft>
                          <a:spcPts val="0"/>
                        </a:spcAft>
                      </a:pPr>
                      <a:r>
                        <a:rPr lang="fa-IR" sz="1600" dirty="0" smtClean="0">
                          <a:effectLst/>
                          <a:cs typeface="B Koodak" panose="00000700000000000000" pitchFamily="2" charset="-78"/>
                        </a:rPr>
                        <a:t>9</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115000"/>
                        </a:lnSpc>
                        <a:spcAft>
                          <a:spcPts val="0"/>
                        </a:spcAft>
                      </a:pPr>
                      <a:r>
                        <a:rPr lang="fa-IR" sz="1400">
                          <a:effectLst/>
                          <a:cs typeface="B Koodak" panose="00000700000000000000" pitchFamily="2" charset="-78"/>
                        </a:rPr>
                        <a:t>ایجاد واحدهای پرورش مرغ بومی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300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25</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سلمان کندی، سبزدرق، شکورآباد، کردرق، کردناب، و سایر روستاهای بخش</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الویت اول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سازمان جهادکشاورزی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2694874408"/>
                  </a:ext>
                </a:extLst>
              </a:tr>
              <a:tr h="385572">
                <a:tc>
                  <a:txBody>
                    <a:bodyPr/>
                    <a:lstStyle/>
                    <a:p>
                      <a:pPr algn="ctr" rtl="1">
                        <a:lnSpc>
                          <a:spcPct val="115000"/>
                        </a:lnSpc>
                        <a:spcAft>
                          <a:spcPts val="0"/>
                        </a:spcAft>
                      </a:pPr>
                      <a:r>
                        <a:rPr lang="fa-IR" sz="1600" dirty="0" smtClean="0">
                          <a:effectLst/>
                          <a:cs typeface="B Koodak" panose="00000700000000000000" pitchFamily="2" charset="-78"/>
                        </a:rPr>
                        <a:t>10</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115000"/>
                        </a:lnSpc>
                        <a:spcAft>
                          <a:spcPts val="0"/>
                        </a:spcAft>
                      </a:pPr>
                      <a:r>
                        <a:rPr lang="fa-IR" sz="1400">
                          <a:effectLst/>
                          <a:cs typeface="B Koodak" panose="00000700000000000000" pitchFamily="2" charset="-78"/>
                        </a:rPr>
                        <a:t>احداث واحدپرورش بوقلمون</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300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20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خرمدرق، سبز درق، خیرآباد، سلمان کندی، گوزلدره سفلی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الویت اول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dirty="0">
                          <a:effectLst/>
                          <a:cs typeface="B Koodak" panose="00000700000000000000" pitchFamily="2" charset="-78"/>
                        </a:rPr>
                        <a:t>سازمان جهادکشاورزی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2753715813"/>
                  </a:ext>
                </a:extLst>
              </a:tr>
            </a:tbl>
          </a:graphicData>
        </a:graphic>
      </p:graphicFrame>
    </p:spTree>
    <p:extLst>
      <p:ext uri="{BB962C8B-B14F-4D97-AF65-F5344CB8AC3E}">
        <p14:creationId xmlns:p14="http://schemas.microsoft.com/office/powerpoint/2010/main" val="2339388895"/>
      </p:ext>
    </p:extLst>
  </p:cSld>
  <p:clrMapOvr>
    <a:masterClrMapping/>
  </p:clrMapOvr>
  <p:transition spd="slow">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2-12- منظومه باغ حلی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2281053251"/>
              </p:ext>
            </p:extLst>
          </p:nvPr>
        </p:nvGraphicFramePr>
        <p:xfrm>
          <a:off x="563507" y="1524000"/>
          <a:ext cx="8199492" cy="3757501"/>
        </p:xfrm>
        <a:graphic>
          <a:graphicData uri="http://schemas.openxmlformats.org/drawingml/2006/table">
            <a:tbl>
              <a:tblPr rtl="1" firstRow="1" firstCol="1" bandRow="1">
                <a:tableStyleId>{21E4AEA4-8DFA-4A89-87EB-49C32662AFE0}</a:tableStyleId>
              </a:tblPr>
              <a:tblGrid>
                <a:gridCol w="522922">
                  <a:extLst>
                    <a:ext uri="{9D8B030D-6E8A-4147-A177-3AD203B41FA5}">
                      <a16:colId xmlns:a16="http://schemas.microsoft.com/office/drawing/2014/main" val="19953648"/>
                    </a:ext>
                  </a:extLst>
                </a:gridCol>
                <a:gridCol w="1799720">
                  <a:extLst>
                    <a:ext uri="{9D8B030D-6E8A-4147-A177-3AD203B41FA5}">
                      <a16:colId xmlns:a16="http://schemas.microsoft.com/office/drawing/2014/main" val="2427793072"/>
                    </a:ext>
                  </a:extLst>
                </a:gridCol>
                <a:gridCol w="701869">
                  <a:extLst>
                    <a:ext uri="{9D8B030D-6E8A-4147-A177-3AD203B41FA5}">
                      <a16:colId xmlns:a16="http://schemas.microsoft.com/office/drawing/2014/main" val="961210602"/>
                    </a:ext>
                  </a:extLst>
                </a:gridCol>
                <a:gridCol w="599208">
                  <a:extLst>
                    <a:ext uri="{9D8B030D-6E8A-4147-A177-3AD203B41FA5}">
                      <a16:colId xmlns:a16="http://schemas.microsoft.com/office/drawing/2014/main" val="3763154089"/>
                    </a:ext>
                  </a:extLst>
                </a:gridCol>
                <a:gridCol w="1722201">
                  <a:extLst>
                    <a:ext uri="{9D8B030D-6E8A-4147-A177-3AD203B41FA5}">
                      <a16:colId xmlns:a16="http://schemas.microsoft.com/office/drawing/2014/main" val="3957424598"/>
                    </a:ext>
                  </a:extLst>
                </a:gridCol>
                <a:gridCol w="827578">
                  <a:extLst>
                    <a:ext uri="{9D8B030D-6E8A-4147-A177-3AD203B41FA5}">
                      <a16:colId xmlns:a16="http://schemas.microsoft.com/office/drawing/2014/main" val="290109156"/>
                    </a:ext>
                  </a:extLst>
                </a:gridCol>
                <a:gridCol w="884147">
                  <a:extLst>
                    <a:ext uri="{9D8B030D-6E8A-4147-A177-3AD203B41FA5}">
                      <a16:colId xmlns:a16="http://schemas.microsoft.com/office/drawing/2014/main" val="603562970"/>
                    </a:ext>
                  </a:extLst>
                </a:gridCol>
                <a:gridCol w="1141847">
                  <a:extLst>
                    <a:ext uri="{9D8B030D-6E8A-4147-A177-3AD203B41FA5}">
                      <a16:colId xmlns:a16="http://schemas.microsoft.com/office/drawing/2014/main" val="2531631178"/>
                    </a:ext>
                  </a:extLst>
                </a:gridCol>
              </a:tblGrid>
              <a:tr h="1085999">
                <a:tc>
                  <a:txBody>
                    <a:bodyPr/>
                    <a:lstStyle/>
                    <a:p>
                      <a:pPr algn="ctr" rtl="1">
                        <a:lnSpc>
                          <a:spcPct val="115000"/>
                        </a:lnSpc>
                        <a:spcAft>
                          <a:spcPts val="0"/>
                        </a:spcAft>
                      </a:pPr>
                      <a:r>
                        <a:rPr lang="fa-IR" sz="1400">
                          <a:effectLst/>
                          <a:cs typeface="B Koodak" panose="00000700000000000000" pitchFamily="2" charset="-78"/>
                        </a:rPr>
                        <a:t>ردیف</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عنوان طرح</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اعتبار مورد نیاز</a:t>
                      </a:r>
                      <a:endParaRPr lang="en-US" sz="1400">
                        <a:effectLst/>
                        <a:cs typeface="B Koodak" panose="00000700000000000000" pitchFamily="2" charset="-78"/>
                      </a:endParaRPr>
                    </a:p>
                    <a:p>
                      <a:pPr algn="ctr" rtl="1">
                        <a:lnSpc>
                          <a:spcPct val="115000"/>
                        </a:lnSpc>
                        <a:spcAft>
                          <a:spcPts val="0"/>
                        </a:spcAft>
                      </a:pPr>
                      <a:r>
                        <a:rPr lang="fa-IR" sz="1400">
                          <a:effectLst/>
                          <a:cs typeface="B Koodak" panose="00000700000000000000" pitchFamily="2" charset="-78"/>
                        </a:rPr>
                        <a:t>میلیون ریال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میزان</a:t>
                      </a:r>
                      <a:endParaRPr lang="en-US" sz="1400">
                        <a:effectLst/>
                        <a:cs typeface="B Koodak" panose="00000700000000000000" pitchFamily="2" charset="-78"/>
                      </a:endParaRPr>
                    </a:p>
                    <a:p>
                      <a:pPr algn="ctr" rtl="1">
                        <a:lnSpc>
                          <a:spcPct val="115000"/>
                        </a:lnSpc>
                        <a:spcAft>
                          <a:spcPts val="0"/>
                        </a:spcAft>
                      </a:pPr>
                      <a:r>
                        <a:rPr lang="fa-IR" sz="1400">
                          <a:effectLst/>
                          <a:cs typeface="B Koodak" panose="00000700000000000000" pitchFamily="2" charset="-78"/>
                        </a:rPr>
                        <a:t>اشتغال نفر</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dirty="0">
                          <a:effectLst/>
                          <a:cs typeface="B Koodak" panose="00000700000000000000" pitchFamily="2" charset="-78"/>
                        </a:rPr>
                        <a:t>محل اجرا</a:t>
                      </a:r>
                      <a:endParaRPr lang="en-US" sz="1400" dirty="0">
                        <a:effectLst/>
                        <a:cs typeface="B Koodak" panose="00000700000000000000" pitchFamily="2" charset="-78"/>
                      </a:endParaRPr>
                    </a:p>
                    <a:p>
                      <a:pPr algn="ctr" rtl="1">
                        <a:lnSpc>
                          <a:spcPct val="115000"/>
                        </a:lnSpc>
                        <a:spcAft>
                          <a:spcPts val="0"/>
                        </a:spcAft>
                      </a:pPr>
                      <a:r>
                        <a:rPr lang="fa-IR" sz="1400" dirty="0">
                          <a:effectLst/>
                          <a:cs typeface="B Koodak" panose="00000700000000000000" pitchFamily="2" charset="-78"/>
                        </a:rPr>
                        <a:t>نام روستا</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dirty="0">
                          <a:effectLst/>
                          <a:cs typeface="B Koodak" panose="00000700000000000000" pitchFamily="2" charset="-78"/>
                        </a:rPr>
                        <a:t>کد موضوعی طرح 2</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dirty="0">
                          <a:effectLst/>
                          <a:cs typeface="B Koodak" panose="00000700000000000000" pitchFamily="2" charset="-78"/>
                        </a:rPr>
                        <a:t>الویت طرح در سطح بخش 4</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کد دستگاه اجرائی مرتبط 5</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4115655034"/>
                  </a:ext>
                </a:extLst>
              </a:tr>
              <a:tr h="499505">
                <a:tc gridSpan="8">
                  <a:txBody>
                    <a:bodyPr/>
                    <a:lstStyle/>
                    <a:p>
                      <a:pPr marL="342900" lvl="0" indent="-342900" algn="justLow" rtl="1">
                        <a:lnSpc>
                          <a:spcPct val="80000"/>
                        </a:lnSpc>
                        <a:spcAft>
                          <a:spcPts val="0"/>
                        </a:spcAft>
                        <a:buFont typeface="Wingdings" panose="05000000000000000000" pitchFamily="2" charset="2"/>
                        <a:buChar char=""/>
                      </a:pPr>
                      <a:r>
                        <a:rPr lang="fa-IR" sz="1400" dirty="0">
                          <a:effectLst/>
                          <a:cs typeface="B Koodak" panose="00000700000000000000" pitchFamily="2" charset="-78"/>
                        </a:rPr>
                        <a:t>راهبرد: ارتقاء ارزش افزوده فرآيندهاي توليدي محدوده با ايجاد خوشه هاي صنعتي کوچک محلی و خانگی</a:t>
                      </a:r>
                      <a:endParaRPr lang="en-US" sz="1400" dirty="0">
                        <a:effectLst/>
                        <a:cs typeface="B Koodak" panose="00000700000000000000" pitchFamily="2" charset="-78"/>
                      </a:endParaRPr>
                    </a:p>
                    <a:p>
                      <a:pPr marL="342900" lvl="0" indent="-342900" algn="justLow" rtl="1">
                        <a:lnSpc>
                          <a:spcPct val="80000"/>
                        </a:lnSpc>
                        <a:spcAft>
                          <a:spcPts val="0"/>
                        </a:spcAft>
                        <a:buFont typeface="Wingdings" panose="05000000000000000000" pitchFamily="2" charset="2"/>
                        <a:buChar char=""/>
                      </a:pPr>
                      <a:r>
                        <a:rPr lang="fa-IR" sz="1400" dirty="0">
                          <a:effectLst/>
                          <a:cs typeface="B Koodak" panose="00000700000000000000" pitchFamily="2" charset="-78"/>
                        </a:rPr>
                        <a:t>برنامه اقدام ( پیشران ): ایجاد مجتمع های گلخانه </a:t>
                      </a:r>
                      <a:r>
                        <a:rPr lang="fa-IR" sz="1400" dirty="0" smtClean="0">
                          <a:effectLst/>
                          <a:cs typeface="B Koodak" panose="00000700000000000000" pitchFamily="2" charset="-78"/>
                        </a:rPr>
                        <a:t>ای</a:t>
                      </a:r>
                      <a:r>
                        <a:rPr lang="fa-IR" sz="1400" dirty="0">
                          <a:effectLst/>
                          <a:cs typeface="B Koodak" panose="00000700000000000000" pitchFamily="2" charset="-78"/>
                        </a:rPr>
                        <a:t>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3935887"/>
                  </a:ext>
                </a:extLst>
              </a:tr>
              <a:tr h="814499">
                <a:tc>
                  <a:txBody>
                    <a:bodyPr/>
                    <a:lstStyle/>
                    <a:p>
                      <a:pPr algn="ctr" rtl="1">
                        <a:lnSpc>
                          <a:spcPct val="115000"/>
                        </a:lnSpc>
                        <a:spcAft>
                          <a:spcPts val="0"/>
                        </a:spcAft>
                      </a:pPr>
                      <a:r>
                        <a:rPr lang="fa-IR" sz="1600">
                          <a:effectLst/>
                          <a:cs typeface="B Koodak" panose="00000700000000000000" pitchFamily="2" charset="-78"/>
                        </a:rPr>
                        <a:t>11</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115000"/>
                        </a:lnSpc>
                        <a:spcAft>
                          <a:spcPts val="0"/>
                        </a:spcAft>
                      </a:pPr>
                      <a:r>
                        <a:rPr lang="fa-IR" sz="1400">
                          <a:effectLst/>
                          <a:cs typeface="B Koodak" panose="00000700000000000000" pitchFamily="2" charset="-78"/>
                        </a:rPr>
                        <a:t>ایجاد واحدهای خانگی و مجتمع‌های کوچک گلخانه ای تولید و پرورش قارچ</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800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5</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dirty="0">
                          <a:effectLst/>
                          <a:cs typeface="B Koodak" panose="00000700000000000000" pitchFamily="2" charset="-78"/>
                        </a:rPr>
                        <a:t>سلمان کندی، شکورآباد، سبزدرق، کاکاآباد، کردرق، کردناب، یوسف آباد</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اولویت دوم</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سازمان جهادکشاورزی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1567411768"/>
                  </a:ext>
                </a:extLst>
              </a:tr>
              <a:tr h="814499">
                <a:tc>
                  <a:txBody>
                    <a:bodyPr/>
                    <a:lstStyle/>
                    <a:p>
                      <a:pPr algn="ctr" rtl="1">
                        <a:lnSpc>
                          <a:spcPct val="115000"/>
                        </a:lnSpc>
                        <a:spcAft>
                          <a:spcPts val="0"/>
                        </a:spcAft>
                      </a:pPr>
                      <a:r>
                        <a:rPr lang="fa-IR" sz="1600">
                          <a:effectLst/>
                          <a:cs typeface="B Koodak" panose="00000700000000000000" pitchFamily="2" charset="-78"/>
                        </a:rPr>
                        <a:t>12</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115000"/>
                        </a:lnSpc>
                        <a:spcAft>
                          <a:spcPts val="0"/>
                        </a:spcAft>
                      </a:pPr>
                      <a:r>
                        <a:rPr lang="fa-IR" sz="1400">
                          <a:effectLst/>
                          <a:cs typeface="B Koodak" panose="00000700000000000000" pitchFamily="2" charset="-78"/>
                        </a:rPr>
                        <a:t>احداث گلخانه( صیفی جات )</a:t>
                      </a:r>
                      <a:endParaRPr lang="en-US" sz="1400">
                        <a:effectLst/>
                        <a:cs typeface="B Koodak" panose="00000700000000000000" pitchFamily="2" charset="-78"/>
                      </a:endParaRPr>
                    </a:p>
                    <a:p>
                      <a:pPr algn="justLow" rtl="1">
                        <a:lnSpc>
                          <a:spcPct val="115000"/>
                        </a:lnSpc>
                        <a:spcAft>
                          <a:spcPts val="0"/>
                        </a:spcAft>
                      </a:pPr>
                      <a:r>
                        <a:rPr lang="fa-IR" sz="1400">
                          <a:effectLst/>
                          <a:cs typeface="B Koodak" panose="00000700000000000000" pitchFamily="2" charset="-78"/>
                        </a:rPr>
                        <a:t>ایجاد مجتمع های کوچک گلخانه ای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4500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30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کردناب، یوسف آباد، کاکاآباد، سبزدرق، ساریجالو، سرخ دیزج</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کشاورزی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الویت اول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سازمان جهادکشاورزی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1926143829"/>
                  </a:ext>
                </a:extLst>
              </a:tr>
              <a:tr h="542999">
                <a:tc>
                  <a:txBody>
                    <a:bodyPr/>
                    <a:lstStyle/>
                    <a:p>
                      <a:pPr algn="ctr" rtl="1">
                        <a:lnSpc>
                          <a:spcPct val="115000"/>
                        </a:lnSpc>
                        <a:spcAft>
                          <a:spcPts val="0"/>
                        </a:spcAft>
                      </a:pPr>
                      <a:r>
                        <a:rPr lang="fa-IR" sz="1600" dirty="0" smtClean="0">
                          <a:effectLst/>
                          <a:cs typeface="B Koodak" panose="00000700000000000000" pitchFamily="2" charset="-78"/>
                        </a:rPr>
                        <a:t>13</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115000"/>
                        </a:lnSpc>
                        <a:spcAft>
                          <a:spcPts val="0"/>
                        </a:spcAft>
                      </a:pPr>
                      <a:r>
                        <a:rPr lang="fa-IR" sz="1400">
                          <a:effectLst/>
                          <a:cs typeface="B Koodak" panose="00000700000000000000" pitchFamily="2" charset="-78"/>
                        </a:rPr>
                        <a:t>مرکز جمع آوری و بازاریابی محصول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3</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یوسف آباد</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اولویت دوم</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dirty="0">
                          <a:effectLst/>
                          <a:cs typeface="B Koodak" panose="00000700000000000000" pitchFamily="2" charset="-78"/>
                        </a:rPr>
                        <a:t>سازمان جهادکشاورزی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2720825145"/>
                  </a:ext>
                </a:extLst>
              </a:tr>
            </a:tbl>
          </a:graphicData>
        </a:graphic>
      </p:graphicFrame>
    </p:spTree>
    <p:extLst>
      <p:ext uri="{BB962C8B-B14F-4D97-AF65-F5344CB8AC3E}">
        <p14:creationId xmlns:p14="http://schemas.microsoft.com/office/powerpoint/2010/main" val="1045254873"/>
      </p:ext>
    </p:extLst>
  </p:cSld>
  <p:clrMapOvr>
    <a:masterClrMapping/>
  </p:clrMapOvr>
  <p:transition spd="slow">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2-12- منظومه باغ حلی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3630007040"/>
              </p:ext>
            </p:extLst>
          </p:nvPr>
        </p:nvGraphicFramePr>
        <p:xfrm>
          <a:off x="414286" y="1447800"/>
          <a:ext cx="8385775" cy="5017770"/>
        </p:xfrm>
        <a:graphic>
          <a:graphicData uri="http://schemas.openxmlformats.org/drawingml/2006/table">
            <a:tbl>
              <a:tblPr rtl="1" firstRow="1" firstCol="1" bandRow="1">
                <a:tableStyleId>{21E4AEA4-8DFA-4A89-87EB-49C32662AFE0}</a:tableStyleId>
              </a:tblPr>
              <a:tblGrid>
                <a:gridCol w="522922">
                  <a:extLst>
                    <a:ext uri="{9D8B030D-6E8A-4147-A177-3AD203B41FA5}">
                      <a16:colId xmlns:a16="http://schemas.microsoft.com/office/drawing/2014/main" val="1104990796"/>
                    </a:ext>
                  </a:extLst>
                </a:gridCol>
                <a:gridCol w="2021311">
                  <a:extLst>
                    <a:ext uri="{9D8B030D-6E8A-4147-A177-3AD203B41FA5}">
                      <a16:colId xmlns:a16="http://schemas.microsoft.com/office/drawing/2014/main" val="470427481"/>
                    </a:ext>
                  </a:extLst>
                </a:gridCol>
                <a:gridCol w="680375">
                  <a:extLst>
                    <a:ext uri="{9D8B030D-6E8A-4147-A177-3AD203B41FA5}">
                      <a16:colId xmlns:a16="http://schemas.microsoft.com/office/drawing/2014/main" val="4114692023"/>
                    </a:ext>
                  </a:extLst>
                </a:gridCol>
                <a:gridCol w="612118">
                  <a:extLst>
                    <a:ext uri="{9D8B030D-6E8A-4147-A177-3AD203B41FA5}">
                      <a16:colId xmlns:a16="http://schemas.microsoft.com/office/drawing/2014/main" val="657292283"/>
                    </a:ext>
                  </a:extLst>
                </a:gridCol>
                <a:gridCol w="1369559">
                  <a:extLst>
                    <a:ext uri="{9D8B030D-6E8A-4147-A177-3AD203B41FA5}">
                      <a16:colId xmlns:a16="http://schemas.microsoft.com/office/drawing/2014/main" val="899016659"/>
                    </a:ext>
                  </a:extLst>
                </a:gridCol>
                <a:gridCol w="1228639">
                  <a:extLst>
                    <a:ext uri="{9D8B030D-6E8A-4147-A177-3AD203B41FA5}">
                      <a16:colId xmlns:a16="http://schemas.microsoft.com/office/drawing/2014/main" val="2115568623"/>
                    </a:ext>
                  </a:extLst>
                </a:gridCol>
                <a:gridCol w="792671">
                  <a:extLst>
                    <a:ext uri="{9D8B030D-6E8A-4147-A177-3AD203B41FA5}">
                      <a16:colId xmlns:a16="http://schemas.microsoft.com/office/drawing/2014/main" val="545620467"/>
                    </a:ext>
                  </a:extLst>
                </a:gridCol>
                <a:gridCol w="1158180">
                  <a:extLst>
                    <a:ext uri="{9D8B030D-6E8A-4147-A177-3AD203B41FA5}">
                      <a16:colId xmlns:a16="http://schemas.microsoft.com/office/drawing/2014/main" val="1850663901"/>
                    </a:ext>
                  </a:extLst>
                </a:gridCol>
              </a:tblGrid>
              <a:tr h="628650">
                <a:tc>
                  <a:txBody>
                    <a:bodyPr/>
                    <a:lstStyle/>
                    <a:p>
                      <a:pPr algn="ctr" rtl="1">
                        <a:lnSpc>
                          <a:spcPct val="75000"/>
                        </a:lnSpc>
                        <a:spcAft>
                          <a:spcPts val="0"/>
                        </a:spcAft>
                      </a:pPr>
                      <a:r>
                        <a:rPr lang="fa-IR" sz="1400" dirty="0">
                          <a:effectLst/>
                          <a:cs typeface="B Koodak" panose="00000700000000000000" pitchFamily="2" charset="-78"/>
                        </a:rPr>
                        <a:t>ردیف</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عنوان طرح</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اعتبار مورد نیاز</a:t>
                      </a:r>
                      <a:endParaRPr lang="en-US" sz="1400">
                        <a:effectLst/>
                        <a:cs typeface="B Koodak" panose="00000700000000000000" pitchFamily="2" charset="-78"/>
                      </a:endParaRPr>
                    </a:p>
                    <a:p>
                      <a:pPr algn="ctr" rtl="1">
                        <a:lnSpc>
                          <a:spcPct val="75000"/>
                        </a:lnSpc>
                        <a:spcAft>
                          <a:spcPts val="0"/>
                        </a:spcAft>
                      </a:pPr>
                      <a:r>
                        <a:rPr lang="fa-IR" sz="1400">
                          <a:effectLst/>
                          <a:cs typeface="B Koodak" panose="00000700000000000000" pitchFamily="2" charset="-78"/>
                        </a:rPr>
                        <a:t>میلیون ریال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میزان</a:t>
                      </a:r>
                      <a:endParaRPr lang="en-US" sz="1400">
                        <a:effectLst/>
                        <a:cs typeface="B Koodak" panose="00000700000000000000" pitchFamily="2" charset="-78"/>
                      </a:endParaRPr>
                    </a:p>
                    <a:p>
                      <a:pPr algn="ctr" rtl="1">
                        <a:lnSpc>
                          <a:spcPct val="75000"/>
                        </a:lnSpc>
                        <a:spcAft>
                          <a:spcPts val="0"/>
                        </a:spcAft>
                      </a:pPr>
                      <a:r>
                        <a:rPr lang="fa-IR" sz="1400">
                          <a:effectLst/>
                          <a:cs typeface="B Koodak" panose="00000700000000000000" pitchFamily="2" charset="-78"/>
                        </a:rPr>
                        <a:t>اشتغال نفر</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محل اجرا</a:t>
                      </a:r>
                      <a:endParaRPr lang="en-US" sz="1400">
                        <a:effectLst/>
                        <a:cs typeface="B Koodak" panose="00000700000000000000" pitchFamily="2" charset="-78"/>
                      </a:endParaRPr>
                    </a:p>
                    <a:p>
                      <a:pPr algn="ctr" rtl="1">
                        <a:lnSpc>
                          <a:spcPct val="75000"/>
                        </a:lnSpc>
                        <a:spcAft>
                          <a:spcPts val="0"/>
                        </a:spcAft>
                      </a:pPr>
                      <a:r>
                        <a:rPr lang="fa-IR" sz="1400">
                          <a:effectLst/>
                          <a:cs typeface="B Koodak" panose="00000700000000000000" pitchFamily="2" charset="-78"/>
                        </a:rPr>
                        <a:t>نام روستا</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dirty="0">
                          <a:effectLst/>
                          <a:cs typeface="B Koodak" panose="00000700000000000000" pitchFamily="2" charset="-78"/>
                        </a:rPr>
                        <a:t>کد موضوعی طرح 2</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dirty="0">
                          <a:effectLst/>
                          <a:cs typeface="B Koodak" panose="00000700000000000000" pitchFamily="2" charset="-78"/>
                        </a:rPr>
                        <a:t>الویت طرح در سطح بخش 4</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کد دستگاه اجرائی مرتبط 5</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1714609200"/>
                  </a:ext>
                </a:extLst>
              </a:tr>
              <a:tr h="377190">
                <a:tc gridSpan="8">
                  <a:txBody>
                    <a:bodyPr/>
                    <a:lstStyle/>
                    <a:p>
                      <a:pPr marL="342900" lvl="0" indent="-342900" algn="justLow" rtl="1">
                        <a:lnSpc>
                          <a:spcPct val="75000"/>
                        </a:lnSpc>
                        <a:spcAft>
                          <a:spcPts val="0"/>
                        </a:spcAft>
                        <a:buFont typeface="Wingdings" panose="05000000000000000000" pitchFamily="2" charset="2"/>
                        <a:buChar char=""/>
                      </a:pPr>
                      <a:r>
                        <a:rPr lang="fa-IR" sz="1400" dirty="0">
                          <a:effectLst/>
                          <a:cs typeface="B Koodak" panose="00000700000000000000" pitchFamily="2" charset="-78"/>
                        </a:rPr>
                        <a:t>راهبرد: ارتقاء ارزش افزوده فرآيندهاي توليدي محدوده با ايجاد خوشه هاي صنعتي کوچک محلی و خانگی</a:t>
                      </a:r>
                      <a:endParaRPr lang="en-US" sz="1400" dirty="0">
                        <a:effectLst/>
                        <a:cs typeface="B Koodak" panose="00000700000000000000" pitchFamily="2" charset="-78"/>
                      </a:endParaRPr>
                    </a:p>
                    <a:p>
                      <a:pPr marL="342900" lvl="0" indent="-342900" algn="justLow" rtl="1">
                        <a:lnSpc>
                          <a:spcPct val="75000"/>
                        </a:lnSpc>
                        <a:spcAft>
                          <a:spcPts val="0"/>
                        </a:spcAft>
                        <a:buFont typeface="Wingdings" panose="05000000000000000000" pitchFamily="2" charset="2"/>
                        <a:buChar char=""/>
                      </a:pPr>
                      <a:r>
                        <a:rPr lang="fa-IR" sz="1400" dirty="0">
                          <a:effectLst/>
                          <a:cs typeface="B Koodak" panose="00000700000000000000" pitchFamily="2" charset="-78"/>
                        </a:rPr>
                        <a:t>برنامه اقدام ( پیشران ): ایجاد کارگاه های کوچک خانگی با محوریت زنان ( با هدف اشتغال زنان در کسب و کارهای خرد محلی)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2971538"/>
                  </a:ext>
                </a:extLst>
              </a:tr>
              <a:tr h="377190">
                <a:tc>
                  <a:txBody>
                    <a:bodyPr/>
                    <a:lstStyle/>
                    <a:p>
                      <a:pPr algn="ctr" rtl="1">
                        <a:lnSpc>
                          <a:spcPct val="75000"/>
                        </a:lnSpc>
                        <a:spcAft>
                          <a:spcPts val="0"/>
                        </a:spcAft>
                      </a:pPr>
                      <a:r>
                        <a:rPr lang="fa-IR" sz="1400">
                          <a:effectLst/>
                          <a:cs typeface="B Koodak" panose="00000700000000000000" pitchFamily="2" charset="-78"/>
                        </a:rPr>
                        <a:t>15</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75000"/>
                        </a:lnSpc>
                        <a:spcAft>
                          <a:spcPts val="0"/>
                        </a:spcAft>
                      </a:pPr>
                      <a:r>
                        <a:rPr lang="fa-IR" sz="1400">
                          <a:effectLst/>
                          <a:cs typeface="B Koodak" panose="00000700000000000000" pitchFamily="2" charset="-78"/>
                        </a:rPr>
                        <a:t>ایجاد کارگاه رشته بری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6000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6</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dirty="0">
                          <a:effectLst/>
                          <a:cs typeface="B Koodak" panose="00000700000000000000" pitchFamily="2" charset="-78"/>
                        </a:rPr>
                        <a:t>کردناب، خرمدرق</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dirty="0">
                          <a:effectLst/>
                          <a:cs typeface="B Koodak" panose="00000700000000000000" pitchFamily="2" charset="-78"/>
                        </a:rPr>
                        <a:t>صنعت ( با الویت صنایع تبدیلی و تکمیلی) و معدن</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dirty="0">
                          <a:effectLst/>
                          <a:cs typeface="B Koodak" panose="00000700000000000000" pitchFamily="2" charset="-78"/>
                        </a:rPr>
                        <a:t>الویت دوم</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dirty="0">
                          <a:effectLst/>
                          <a:cs typeface="B Koodak" panose="00000700000000000000" pitchFamily="2" charset="-78"/>
                        </a:rPr>
                        <a:t>سازمان صنعت معدن و تجارت</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3220923498"/>
                  </a:ext>
                </a:extLst>
              </a:tr>
              <a:tr h="377190">
                <a:tc>
                  <a:txBody>
                    <a:bodyPr/>
                    <a:lstStyle/>
                    <a:p>
                      <a:pPr algn="ctr" rtl="1">
                        <a:lnSpc>
                          <a:spcPct val="75000"/>
                        </a:lnSpc>
                        <a:spcAft>
                          <a:spcPts val="0"/>
                        </a:spcAft>
                      </a:pPr>
                      <a:r>
                        <a:rPr lang="fa-IR" sz="1400">
                          <a:effectLst/>
                          <a:cs typeface="B Koodak" panose="00000700000000000000" pitchFamily="2" charset="-78"/>
                        </a:rPr>
                        <a:t>16</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75000"/>
                        </a:lnSpc>
                        <a:spcAft>
                          <a:spcPts val="0"/>
                        </a:spcAft>
                      </a:pPr>
                      <a:r>
                        <a:rPr lang="fa-IR" sz="1400">
                          <a:effectLst/>
                          <a:cs typeface="B Koodak" panose="00000700000000000000" pitchFamily="2" charset="-78"/>
                        </a:rPr>
                        <a:t>ایجاد کارگاه تولید مربای گل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5300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5</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گوزلدره</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dirty="0">
                          <a:effectLst/>
                          <a:cs typeface="B Koodak" panose="00000700000000000000" pitchFamily="2" charset="-78"/>
                        </a:rPr>
                        <a:t>صنعت ( با الویت صنایع تبدیلی و تکمیلی) و معدن</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الویت دوم</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سازمان صنعت معدن و تجارت</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2491813933"/>
                  </a:ext>
                </a:extLst>
              </a:tr>
              <a:tr h="377190">
                <a:tc>
                  <a:txBody>
                    <a:bodyPr/>
                    <a:lstStyle/>
                    <a:p>
                      <a:pPr algn="ctr" rtl="1">
                        <a:lnSpc>
                          <a:spcPct val="75000"/>
                        </a:lnSpc>
                        <a:spcAft>
                          <a:spcPts val="0"/>
                        </a:spcAft>
                      </a:pPr>
                      <a:r>
                        <a:rPr lang="fa-IR" sz="1400">
                          <a:effectLst/>
                          <a:cs typeface="B Koodak" panose="00000700000000000000" pitchFamily="2" charset="-78"/>
                        </a:rPr>
                        <a:t>17</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75000"/>
                        </a:lnSpc>
                        <a:spcAft>
                          <a:spcPts val="0"/>
                        </a:spcAft>
                      </a:pPr>
                      <a:r>
                        <a:rPr lang="fa-IR" sz="1400">
                          <a:effectLst/>
                          <a:cs typeface="B Koodak" panose="00000700000000000000" pitchFamily="2" charset="-78"/>
                        </a:rPr>
                        <a:t>ایجاد کارگاه های خانگی بسته بندی گیاهان دارویی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900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12</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گوزلدره سفلی، سبز درق، سرخه دیزج، کردرق، کاکاآباد</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کشاورزی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الویت دوم</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سازمان جهادکشاورزی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1843152472"/>
                  </a:ext>
                </a:extLst>
              </a:tr>
              <a:tr h="502920">
                <a:tc>
                  <a:txBody>
                    <a:bodyPr/>
                    <a:lstStyle/>
                    <a:p>
                      <a:pPr algn="ctr" rtl="1">
                        <a:lnSpc>
                          <a:spcPct val="75000"/>
                        </a:lnSpc>
                        <a:spcAft>
                          <a:spcPts val="0"/>
                        </a:spcAft>
                      </a:pPr>
                      <a:r>
                        <a:rPr lang="fa-IR" sz="1400">
                          <a:effectLst/>
                          <a:cs typeface="B Koodak" panose="00000700000000000000" pitchFamily="2" charset="-78"/>
                        </a:rPr>
                        <a:t>18</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75000"/>
                        </a:lnSpc>
                        <a:spcAft>
                          <a:spcPts val="0"/>
                        </a:spcAft>
                      </a:pPr>
                      <a:r>
                        <a:rPr lang="fa-IR" sz="1400">
                          <a:effectLst/>
                          <a:cs typeface="B Koodak" panose="00000700000000000000" pitchFamily="2" charset="-78"/>
                        </a:rPr>
                        <a:t>ايجاد واحدهاي کوچک صنايع تبديلي و تكميلي در زمينه فرآوري سیب زمینی ( چیپس و سایر فرآورده ها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1000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3</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خیرآباد</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صنعت ( با الویت صنایع تبدیلی و تکمیلی) و معدن</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الویت دوم</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سازمان صنعت معدن و تجارت</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320465763"/>
                  </a:ext>
                </a:extLst>
              </a:tr>
              <a:tr h="377190">
                <a:tc>
                  <a:txBody>
                    <a:bodyPr/>
                    <a:lstStyle/>
                    <a:p>
                      <a:pPr algn="ctr" rtl="1">
                        <a:lnSpc>
                          <a:spcPct val="75000"/>
                        </a:lnSpc>
                        <a:spcAft>
                          <a:spcPts val="0"/>
                        </a:spcAft>
                      </a:pPr>
                      <a:r>
                        <a:rPr lang="fa-IR" sz="1400">
                          <a:effectLst/>
                          <a:cs typeface="B Koodak" panose="00000700000000000000" pitchFamily="2" charset="-78"/>
                        </a:rPr>
                        <a:t>19</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75000"/>
                        </a:lnSpc>
                        <a:spcAft>
                          <a:spcPts val="0"/>
                        </a:spcAft>
                      </a:pPr>
                      <a:r>
                        <a:rPr lang="fa-IR" sz="1400">
                          <a:effectLst/>
                          <a:cs typeface="B Koodak" panose="00000700000000000000" pitchFamily="2" charset="-78"/>
                        </a:rPr>
                        <a:t>ایجاد کارگاه تولید چیپس میوه</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8000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10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گوزلدره، خرمدرق</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صنعت ( با الویت صنایع تبدیلی و تکمیلی) و معدن</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الویت دوم</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سازمان صنعت معدن و تجارت</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2958310844"/>
                  </a:ext>
                </a:extLst>
              </a:tr>
              <a:tr h="251460">
                <a:tc>
                  <a:txBody>
                    <a:bodyPr/>
                    <a:lstStyle/>
                    <a:p>
                      <a:pPr algn="ctr" rtl="1">
                        <a:lnSpc>
                          <a:spcPct val="75000"/>
                        </a:lnSpc>
                        <a:spcAft>
                          <a:spcPts val="0"/>
                        </a:spcAft>
                      </a:pPr>
                      <a:r>
                        <a:rPr lang="fa-IR" sz="1400">
                          <a:effectLst/>
                          <a:cs typeface="B Koodak" panose="00000700000000000000" pitchFamily="2" charset="-78"/>
                        </a:rPr>
                        <a:t>20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0">
                        <a:lnSpc>
                          <a:spcPct val="75000"/>
                        </a:lnSpc>
                        <a:spcAft>
                          <a:spcPts val="0"/>
                        </a:spcAft>
                      </a:pPr>
                      <a:r>
                        <a:rPr lang="fa-IR" sz="1400">
                          <a:effectLst/>
                          <a:cs typeface="B Koodak" panose="00000700000000000000" pitchFamily="2" charset="-78"/>
                        </a:rPr>
                        <a:t>ایجاد و فعال سازی کارگاه های روستایی تولید لبنیات</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ar-SA" sz="1400">
                          <a:effectLst/>
                          <a:cs typeface="B Koodak" panose="00000700000000000000" pitchFamily="2" charset="-78"/>
                        </a:rPr>
                        <a:t>1000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3</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سلمان کندی، کاکاآباد و کردناب</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الویت دوم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سازمان جهادکشاورزی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1513861041"/>
                  </a:ext>
                </a:extLst>
              </a:tr>
              <a:tr h="502920">
                <a:tc>
                  <a:txBody>
                    <a:bodyPr/>
                    <a:lstStyle/>
                    <a:p>
                      <a:pPr algn="ctr" rtl="1">
                        <a:lnSpc>
                          <a:spcPct val="75000"/>
                        </a:lnSpc>
                        <a:spcAft>
                          <a:spcPts val="0"/>
                        </a:spcAft>
                      </a:pPr>
                      <a:r>
                        <a:rPr lang="fa-IR" sz="1400">
                          <a:effectLst/>
                          <a:cs typeface="B Koodak" panose="00000700000000000000" pitchFamily="2" charset="-78"/>
                        </a:rPr>
                        <a:t>21</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75000"/>
                        </a:lnSpc>
                        <a:spcAft>
                          <a:spcPts val="0"/>
                        </a:spcAft>
                      </a:pPr>
                      <a:r>
                        <a:rPr lang="fa-IR" sz="1400">
                          <a:effectLst/>
                          <a:cs typeface="B Koodak" panose="00000700000000000000" pitchFamily="2" charset="-78"/>
                        </a:rPr>
                        <a:t>ایجاد کارگاه تولید البسه (خیاطی)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5000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20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 خرمدرق، سلمان کندی، شکورآباد، کردرق، کردناب، کاکاآباد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صنعت و معدن و تجارت</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الویت دوم</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سازمان صنعت معدن و تجارت</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4203281873"/>
                  </a:ext>
                </a:extLst>
              </a:tr>
              <a:tr h="377190">
                <a:tc>
                  <a:txBody>
                    <a:bodyPr/>
                    <a:lstStyle/>
                    <a:p>
                      <a:pPr algn="ctr" rtl="1">
                        <a:lnSpc>
                          <a:spcPct val="75000"/>
                        </a:lnSpc>
                        <a:spcAft>
                          <a:spcPts val="0"/>
                        </a:spcAft>
                      </a:pPr>
                      <a:r>
                        <a:rPr lang="fa-IR" sz="1400">
                          <a:effectLst/>
                          <a:cs typeface="B Koodak" panose="00000700000000000000" pitchFamily="2" charset="-78"/>
                        </a:rPr>
                        <a:t>22</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75000"/>
                        </a:lnSpc>
                        <a:spcAft>
                          <a:spcPts val="0"/>
                        </a:spcAft>
                      </a:pPr>
                      <a:r>
                        <a:rPr lang="fa-IR" sz="1400">
                          <a:effectLst/>
                          <a:cs typeface="B Koodak" panose="00000700000000000000" pitchFamily="2" charset="-78"/>
                        </a:rPr>
                        <a:t>ایجاد کارگاه تولید محصولات لبنی ( پنیر سنتی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1000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2</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سرخه دیزج، کاکاآباد، کردناب، سلمان کندی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صنعت ( با الویت صنایع تبدیلی و تکمیلی) و معدن</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a:effectLst/>
                          <a:cs typeface="B Koodak" panose="00000700000000000000" pitchFamily="2" charset="-78"/>
                        </a:rPr>
                        <a:t>الویت دوم</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75000"/>
                        </a:lnSpc>
                        <a:spcAft>
                          <a:spcPts val="0"/>
                        </a:spcAft>
                      </a:pPr>
                      <a:r>
                        <a:rPr lang="fa-IR" sz="1400" dirty="0">
                          <a:effectLst/>
                          <a:cs typeface="B Koodak" panose="00000700000000000000" pitchFamily="2" charset="-78"/>
                        </a:rPr>
                        <a:t>سازمان صنعت معدن و تجارت</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131061586"/>
                  </a:ext>
                </a:extLst>
              </a:tr>
            </a:tbl>
          </a:graphicData>
        </a:graphic>
      </p:graphicFrame>
    </p:spTree>
    <p:extLst>
      <p:ext uri="{BB962C8B-B14F-4D97-AF65-F5344CB8AC3E}">
        <p14:creationId xmlns:p14="http://schemas.microsoft.com/office/powerpoint/2010/main" val="298496052"/>
      </p:ext>
    </p:extLst>
  </p:cSld>
  <p:clrMapOvr>
    <a:masterClrMapping/>
  </p:clrMapOvr>
  <p:transition spd="slow">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2-12- منظومه باغ حلی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3045935835"/>
              </p:ext>
            </p:extLst>
          </p:nvPr>
        </p:nvGraphicFramePr>
        <p:xfrm>
          <a:off x="381000" y="1447800"/>
          <a:ext cx="8409018" cy="5113815"/>
        </p:xfrm>
        <a:graphic>
          <a:graphicData uri="http://schemas.openxmlformats.org/drawingml/2006/table">
            <a:tbl>
              <a:tblPr rtl="1" firstRow="1" firstCol="1" bandRow="1">
                <a:tableStyleId>{21E4AEA4-8DFA-4A89-87EB-49C32662AFE0}</a:tableStyleId>
              </a:tblPr>
              <a:tblGrid>
                <a:gridCol w="447311">
                  <a:extLst>
                    <a:ext uri="{9D8B030D-6E8A-4147-A177-3AD203B41FA5}">
                      <a16:colId xmlns:a16="http://schemas.microsoft.com/office/drawing/2014/main" val="2571563143"/>
                    </a:ext>
                  </a:extLst>
                </a:gridCol>
                <a:gridCol w="1994707">
                  <a:extLst>
                    <a:ext uri="{9D8B030D-6E8A-4147-A177-3AD203B41FA5}">
                      <a16:colId xmlns:a16="http://schemas.microsoft.com/office/drawing/2014/main" val="211920863"/>
                    </a:ext>
                  </a:extLst>
                </a:gridCol>
                <a:gridCol w="627092">
                  <a:extLst>
                    <a:ext uri="{9D8B030D-6E8A-4147-A177-3AD203B41FA5}">
                      <a16:colId xmlns:a16="http://schemas.microsoft.com/office/drawing/2014/main" val="3204855395"/>
                    </a:ext>
                  </a:extLst>
                </a:gridCol>
                <a:gridCol w="434470">
                  <a:extLst>
                    <a:ext uri="{9D8B030D-6E8A-4147-A177-3AD203B41FA5}">
                      <a16:colId xmlns:a16="http://schemas.microsoft.com/office/drawing/2014/main" val="3161606742"/>
                    </a:ext>
                  </a:extLst>
                </a:gridCol>
                <a:gridCol w="2073896">
                  <a:extLst>
                    <a:ext uri="{9D8B030D-6E8A-4147-A177-3AD203B41FA5}">
                      <a16:colId xmlns:a16="http://schemas.microsoft.com/office/drawing/2014/main" val="352133182"/>
                    </a:ext>
                  </a:extLst>
                </a:gridCol>
                <a:gridCol w="821854">
                  <a:extLst>
                    <a:ext uri="{9D8B030D-6E8A-4147-A177-3AD203B41FA5}">
                      <a16:colId xmlns:a16="http://schemas.microsoft.com/office/drawing/2014/main" val="2384837306"/>
                    </a:ext>
                  </a:extLst>
                </a:gridCol>
                <a:gridCol w="734103">
                  <a:extLst>
                    <a:ext uri="{9D8B030D-6E8A-4147-A177-3AD203B41FA5}">
                      <a16:colId xmlns:a16="http://schemas.microsoft.com/office/drawing/2014/main" val="3120083546"/>
                    </a:ext>
                  </a:extLst>
                </a:gridCol>
                <a:gridCol w="1275585">
                  <a:extLst>
                    <a:ext uri="{9D8B030D-6E8A-4147-A177-3AD203B41FA5}">
                      <a16:colId xmlns:a16="http://schemas.microsoft.com/office/drawing/2014/main" val="1253064942"/>
                    </a:ext>
                  </a:extLst>
                </a:gridCol>
              </a:tblGrid>
              <a:tr h="548133">
                <a:tc>
                  <a:txBody>
                    <a:bodyPr/>
                    <a:lstStyle/>
                    <a:p>
                      <a:pPr algn="ctr" rtl="1">
                        <a:lnSpc>
                          <a:spcPct val="85000"/>
                        </a:lnSpc>
                        <a:spcAft>
                          <a:spcPts val="0"/>
                        </a:spcAft>
                      </a:pPr>
                      <a:r>
                        <a:rPr lang="fa-IR" sz="1100">
                          <a:effectLst/>
                          <a:cs typeface="B Koodak" panose="00000700000000000000" pitchFamily="2" charset="-78"/>
                        </a:rPr>
                        <a:t>ردیف</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100">
                          <a:effectLst/>
                          <a:cs typeface="B Koodak" panose="00000700000000000000" pitchFamily="2" charset="-78"/>
                        </a:rPr>
                        <a:t>عنوان طرح</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100">
                          <a:effectLst/>
                          <a:cs typeface="B Koodak" panose="00000700000000000000" pitchFamily="2" charset="-78"/>
                        </a:rPr>
                        <a:t>اعتبار مورد نیاز</a:t>
                      </a:r>
                      <a:endParaRPr lang="en-US" sz="1200">
                        <a:effectLst/>
                        <a:cs typeface="B Koodak" panose="00000700000000000000" pitchFamily="2" charset="-78"/>
                      </a:endParaRPr>
                    </a:p>
                    <a:p>
                      <a:pPr algn="ctr" rtl="1">
                        <a:lnSpc>
                          <a:spcPct val="85000"/>
                        </a:lnSpc>
                        <a:spcAft>
                          <a:spcPts val="0"/>
                        </a:spcAft>
                      </a:pPr>
                      <a:r>
                        <a:rPr lang="fa-IR" sz="1100">
                          <a:effectLst/>
                          <a:cs typeface="B Koodak" panose="00000700000000000000" pitchFamily="2" charset="-78"/>
                        </a:rPr>
                        <a:t>میلیون ریال</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100">
                          <a:effectLst/>
                          <a:cs typeface="B Koodak" panose="00000700000000000000" pitchFamily="2" charset="-78"/>
                        </a:rPr>
                        <a:t>میزان</a:t>
                      </a:r>
                      <a:endParaRPr lang="en-US" sz="1200">
                        <a:effectLst/>
                        <a:cs typeface="B Koodak" panose="00000700000000000000" pitchFamily="2" charset="-78"/>
                      </a:endParaRPr>
                    </a:p>
                    <a:p>
                      <a:pPr algn="ctr" rtl="1">
                        <a:lnSpc>
                          <a:spcPct val="85000"/>
                        </a:lnSpc>
                        <a:spcAft>
                          <a:spcPts val="0"/>
                        </a:spcAft>
                      </a:pPr>
                      <a:r>
                        <a:rPr lang="fa-IR" sz="1100">
                          <a:effectLst/>
                          <a:cs typeface="B Koodak" panose="00000700000000000000" pitchFamily="2" charset="-78"/>
                        </a:rPr>
                        <a:t>اشتغال نفر</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100">
                          <a:effectLst/>
                          <a:cs typeface="B Koodak" panose="00000700000000000000" pitchFamily="2" charset="-78"/>
                        </a:rPr>
                        <a:t>محل اجرا</a:t>
                      </a:r>
                      <a:endParaRPr lang="en-US" sz="1200">
                        <a:effectLst/>
                        <a:cs typeface="B Koodak" panose="00000700000000000000" pitchFamily="2" charset="-78"/>
                      </a:endParaRPr>
                    </a:p>
                    <a:p>
                      <a:pPr algn="ctr" rtl="1">
                        <a:lnSpc>
                          <a:spcPct val="85000"/>
                        </a:lnSpc>
                        <a:spcAft>
                          <a:spcPts val="0"/>
                        </a:spcAft>
                      </a:pPr>
                      <a:r>
                        <a:rPr lang="fa-IR" sz="1100">
                          <a:effectLst/>
                          <a:cs typeface="B Koodak" panose="00000700000000000000" pitchFamily="2" charset="-78"/>
                        </a:rPr>
                        <a:t>نام روستا</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100" dirty="0">
                          <a:effectLst/>
                          <a:cs typeface="B Koodak" panose="00000700000000000000" pitchFamily="2" charset="-78"/>
                        </a:rPr>
                        <a:t>کد موضوعی طرح 2</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100" dirty="0">
                          <a:effectLst/>
                          <a:cs typeface="B Koodak" panose="00000700000000000000" pitchFamily="2" charset="-78"/>
                        </a:rPr>
                        <a:t>الویت طرح در سطح بخش 4</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100">
                          <a:effectLst/>
                          <a:cs typeface="B Koodak" panose="00000700000000000000" pitchFamily="2" charset="-78"/>
                        </a:rPr>
                        <a:t>کد دستگاه اجرائی مرتبط 5</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extLst>
                  <a:ext uri="{0D108BD9-81ED-4DB2-BD59-A6C34878D82A}">
                    <a16:rowId xmlns:a16="http://schemas.microsoft.com/office/drawing/2014/main" val="769092658"/>
                  </a:ext>
                </a:extLst>
              </a:tr>
              <a:tr h="241179">
                <a:tc gridSpan="8">
                  <a:txBody>
                    <a:bodyPr/>
                    <a:lstStyle/>
                    <a:p>
                      <a:pPr marL="342900" lvl="0" indent="-342900" algn="justLow" rtl="1">
                        <a:lnSpc>
                          <a:spcPct val="85000"/>
                        </a:lnSpc>
                        <a:spcAft>
                          <a:spcPts val="0"/>
                        </a:spcAft>
                        <a:buFont typeface="Wingdings" panose="05000000000000000000" pitchFamily="2" charset="2"/>
                        <a:buChar char=""/>
                      </a:pPr>
                      <a:r>
                        <a:rPr lang="fa-IR" sz="1200" dirty="0">
                          <a:effectLst/>
                          <a:cs typeface="B Koodak" panose="00000700000000000000" pitchFamily="2" charset="-78"/>
                        </a:rPr>
                        <a:t>راهبرد:  توسعه سازمان یافته گردشگری روستایی</a:t>
                      </a:r>
                      <a:endParaRPr lang="en-US" sz="1200" dirty="0">
                        <a:effectLst/>
                        <a:cs typeface="B Koodak" panose="00000700000000000000" pitchFamily="2" charset="-78"/>
                      </a:endParaRPr>
                    </a:p>
                    <a:p>
                      <a:pPr marL="342900" lvl="0" indent="-342900" algn="justLow" rtl="1">
                        <a:lnSpc>
                          <a:spcPct val="85000"/>
                        </a:lnSpc>
                        <a:spcAft>
                          <a:spcPts val="0"/>
                        </a:spcAft>
                        <a:buFont typeface="Wingdings" panose="05000000000000000000" pitchFamily="2" charset="2"/>
                        <a:buChar char=""/>
                      </a:pPr>
                      <a:r>
                        <a:rPr lang="fa-IR" sz="1200" dirty="0">
                          <a:effectLst/>
                          <a:cs typeface="B Koodak" panose="00000700000000000000" pitchFamily="2" charset="-78"/>
                        </a:rPr>
                        <a:t>برنامه اقدام 1: ایجاد و ساماندهی کلبه های ( کاشانه های ) روستایی  محور گردشگری مرکز و جنوب غربی منظومه</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8272070"/>
                  </a:ext>
                </a:extLst>
              </a:tr>
              <a:tr h="723536">
                <a:tc>
                  <a:txBody>
                    <a:bodyPr/>
                    <a:lstStyle/>
                    <a:p>
                      <a:pPr algn="ctr" rtl="1">
                        <a:lnSpc>
                          <a:spcPct val="85000"/>
                        </a:lnSpc>
                        <a:spcAft>
                          <a:spcPts val="0"/>
                        </a:spcAft>
                      </a:pPr>
                      <a:r>
                        <a:rPr lang="fa-IR" sz="1200">
                          <a:effectLst/>
                          <a:cs typeface="B Koodak" panose="00000700000000000000" pitchFamily="2" charset="-78"/>
                        </a:rPr>
                        <a:t>23</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justLow" rtl="1" fontAlgn="base">
                        <a:lnSpc>
                          <a:spcPct val="85000"/>
                        </a:lnSpc>
                        <a:spcAft>
                          <a:spcPts val="0"/>
                        </a:spcAft>
                      </a:pPr>
                      <a:r>
                        <a:rPr lang="fa-IR" sz="1200" kern="1200" dirty="0">
                          <a:effectLst/>
                          <a:cs typeface="B Koodak" panose="00000700000000000000" pitchFamily="2" charset="-78"/>
                        </a:rPr>
                        <a:t>ایجاد مراکز اقامتی – رفاهی بوم گردی و آماده سازي كاشانه هاي روستايي  در محور گردشگری            (10 واحد)</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justLow" rtl="1" fontAlgn="base">
                        <a:lnSpc>
                          <a:spcPct val="85000"/>
                        </a:lnSpc>
                        <a:spcAft>
                          <a:spcPts val="0"/>
                        </a:spcAft>
                      </a:pPr>
                      <a:r>
                        <a:rPr lang="fa-IR" sz="1200" kern="1200" dirty="0" smtClean="0">
                          <a:effectLst/>
                          <a:cs typeface="B Koodak" panose="00000700000000000000" pitchFamily="2" charset="-78"/>
                        </a:rPr>
                        <a:t>محور گردشگری جنوب غربی (شکورآباد، گوزلدره سفلی،کردرق،خرمدرق)محور گردشگری شمال و شمال شرق منظومه (برنقور، پرنگین، اقزوج )</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dirty="0">
                          <a:effectLst/>
                          <a:cs typeface="B Koodak" panose="00000700000000000000" pitchFamily="2" charset="-78"/>
                        </a:rPr>
                        <a:t>گردشگری</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a:effectLst/>
                          <a:cs typeface="B Koodak" panose="00000700000000000000" pitchFamily="2" charset="-78"/>
                        </a:rPr>
                        <a:t>الویت اول</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a:effectLst/>
                          <a:cs typeface="B Koodak" panose="00000700000000000000" pitchFamily="2" charset="-78"/>
                        </a:rPr>
                        <a:t>سازمان میراث فرهنگی، گردشگری و صنایع دستی استان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extLst>
                  <a:ext uri="{0D108BD9-81ED-4DB2-BD59-A6C34878D82A}">
                    <a16:rowId xmlns:a16="http://schemas.microsoft.com/office/drawing/2014/main" val="2637291621"/>
                  </a:ext>
                </a:extLst>
              </a:tr>
              <a:tr h="421495">
                <a:tc gridSpan="8">
                  <a:txBody>
                    <a:bodyPr/>
                    <a:lstStyle/>
                    <a:p>
                      <a:pPr marL="342900" lvl="0" indent="-342900" algn="justLow" rtl="1">
                        <a:lnSpc>
                          <a:spcPct val="85000"/>
                        </a:lnSpc>
                        <a:spcAft>
                          <a:spcPts val="0"/>
                        </a:spcAft>
                        <a:buFont typeface="Wingdings" panose="05000000000000000000" pitchFamily="2" charset="2"/>
                        <a:buChar char=""/>
                      </a:pPr>
                      <a:r>
                        <a:rPr lang="fa-IR" sz="1200">
                          <a:effectLst/>
                          <a:cs typeface="B Koodak" panose="00000700000000000000" pitchFamily="2" charset="-78"/>
                        </a:rPr>
                        <a:t>راهبرد:  توسعه سازمان یافته گردشگری روستایی</a:t>
                      </a:r>
                      <a:endParaRPr lang="en-US" sz="1200">
                        <a:effectLst/>
                        <a:cs typeface="B Koodak" panose="00000700000000000000" pitchFamily="2" charset="-78"/>
                      </a:endParaRPr>
                    </a:p>
                    <a:p>
                      <a:pPr marL="342900" lvl="0" indent="-342900" algn="justLow" rtl="1">
                        <a:lnSpc>
                          <a:spcPct val="85000"/>
                        </a:lnSpc>
                        <a:spcAft>
                          <a:spcPts val="0"/>
                        </a:spcAft>
                        <a:buFont typeface="Wingdings" panose="05000000000000000000" pitchFamily="2" charset="2"/>
                        <a:buChar char=""/>
                      </a:pPr>
                      <a:r>
                        <a:rPr lang="fa-IR" sz="1200">
                          <a:effectLst/>
                          <a:cs typeface="B Koodak" panose="00000700000000000000" pitchFamily="2" charset="-78"/>
                        </a:rPr>
                        <a:t>برنامه اقدام 2: توسعه زیرساخت ها، امکانات و خدمات پشتیبان گردشگری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70577427"/>
                  </a:ext>
                </a:extLst>
              </a:tr>
              <a:tr h="482357">
                <a:tc>
                  <a:txBody>
                    <a:bodyPr/>
                    <a:lstStyle/>
                    <a:p>
                      <a:pPr algn="ctr" rtl="1">
                        <a:lnSpc>
                          <a:spcPct val="85000"/>
                        </a:lnSpc>
                        <a:spcAft>
                          <a:spcPts val="0"/>
                        </a:spcAft>
                      </a:pPr>
                      <a:r>
                        <a:rPr lang="fa-IR" sz="1200">
                          <a:effectLst/>
                          <a:cs typeface="B Koodak" panose="00000700000000000000" pitchFamily="2" charset="-78"/>
                        </a:rPr>
                        <a:t>24</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fontAlgn="base">
                        <a:lnSpc>
                          <a:spcPct val="85000"/>
                        </a:lnSpc>
                        <a:spcAft>
                          <a:spcPts val="0"/>
                        </a:spcAft>
                      </a:pPr>
                      <a:r>
                        <a:rPr lang="fa-IR" sz="1200" kern="1200">
                          <a:effectLst/>
                          <a:cs typeface="B Koodak" panose="00000700000000000000" pitchFamily="2" charset="-78"/>
                        </a:rPr>
                        <a:t>ايجاد رستوران هاي محلي و واحدهای ارائه غذای خانگی و فرآورده های بومی (5 واحد)</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kern="1200" dirty="0" smtClean="0">
                          <a:effectLst/>
                          <a:cs typeface="B Koodak" panose="00000700000000000000" pitchFamily="2" charset="-78"/>
                        </a:rPr>
                        <a:t>سرخه دیزج، یوسف آباد، گوزلدره سفلی </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a:effectLst/>
                          <a:cs typeface="B Koodak" panose="00000700000000000000" pitchFamily="2" charset="-78"/>
                        </a:rPr>
                        <a:t>گردشگری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a:effectLst/>
                          <a:cs typeface="B Koodak" panose="00000700000000000000" pitchFamily="2" charset="-78"/>
                        </a:rPr>
                        <a:t>الویت اول</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a:effectLst/>
                          <a:cs typeface="B Koodak" panose="00000700000000000000" pitchFamily="2" charset="-78"/>
                        </a:rPr>
                        <a:t>سازمان میراث فرهنگی، گردشگری و صنایع دستی استان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extLst>
                  <a:ext uri="{0D108BD9-81ED-4DB2-BD59-A6C34878D82A}">
                    <a16:rowId xmlns:a16="http://schemas.microsoft.com/office/drawing/2014/main" val="3323204006"/>
                  </a:ext>
                </a:extLst>
              </a:tr>
              <a:tr h="482988">
                <a:tc>
                  <a:txBody>
                    <a:bodyPr/>
                    <a:lstStyle/>
                    <a:p>
                      <a:pPr algn="ctr" rtl="1">
                        <a:lnSpc>
                          <a:spcPct val="85000"/>
                        </a:lnSpc>
                        <a:spcAft>
                          <a:spcPts val="0"/>
                        </a:spcAft>
                      </a:pPr>
                      <a:r>
                        <a:rPr lang="fa-IR" sz="1200">
                          <a:effectLst/>
                          <a:cs typeface="B Koodak" panose="00000700000000000000" pitchFamily="2" charset="-78"/>
                        </a:rPr>
                        <a:t>25</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fontAlgn="base">
                        <a:lnSpc>
                          <a:spcPct val="85000"/>
                        </a:lnSpc>
                        <a:spcAft>
                          <a:spcPts val="0"/>
                        </a:spcAft>
                      </a:pPr>
                      <a:r>
                        <a:rPr lang="fa-IR" sz="1200" kern="1200">
                          <a:effectLst/>
                          <a:cs typeface="B Koodak" panose="00000700000000000000" pitchFamily="2" charset="-78"/>
                        </a:rPr>
                        <a:t>ايجاد اورژانس جاده اي در فواصل مناسب خوشه های گردشگری</a:t>
                      </a:r>
                      <a:endParaRPr lang="en-US" sz="1200">
                        <a:effectLst/>
                        <a:cs typeface="B Koodak" panose="00000700000000000000" pitchFamily="2" charset="-78"/>
                      </a:endParaRPr>
                    </a:p>
                    <a:p>
                      <a:pPr algn="ctr" rtl="1" fontAlgn="base">
                        <a:lnSpc>
                          <a:spcPct val="85000"/>
                        </a:lnSpc>
                        <a:spcAft>
                          <a:spcPts val="0"/>
                        </a:spcAft>
                      </a:pPr>
                      <a:r>
                        <a:rPr lang="fa-IR" sz="1200" kern="1200">
                          <a:effectLst/>
                          <a:cs typeface="B Koodak" panose="00000700000000000000" pitchFamily="2" charset="-78"/>
                        </a:rPr>
                        <a:t> (2 واحد)</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kern="1200">
                          <a:effectLst/>
                          <a:cs typeface="B Koodak" panose="00000700000000000000" pitchFamily="2" charset="-78"/>
                        </a:rPr>
                        <a:t>محور گردشگری جنوب غربی (گوزلدره )</a:t>
                      </a:r>
                      <a:endParaRPr lang="en-US" sz="1200">
                        <a:effectLst/>
                        <a:cs typeface="B Koodak" panose="00000700000000000000" pitchFamily="2" charset="-78"/>
                      </a:endParaRPr>
                    </a:p>
                    <a:p>
                      <a:pPr algn="ctr" rtl="1">
                        <a:lnSpc>
                          <a:spcPct val="85000"/>
                        </a:lnSpc>
                        <a:spcAft>
                          <a:spcPts val="0"/>
                        </a:spcAft>
                      </a:pPr>
                      <a:r>
                        <a:rPr lang="fa-IR" sz="1200" kern="1200">
                          <a:effectLst/>
                          <a:cs typeface="B Koodak" panose="00000700000000000000" pitchFamily="2" charset="-78"/>
                        </a:rPr>
                        <a:t>محور گردشگری مرکز (خیرآباد)</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a:effectLst/>
                          <a:cs typeface="B Koodak" panose="00000700000000000000" pitchFamily="2" charset="-78"/>
                        </a:rPr>
                        <a:t>گردشگری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a:effectLst/>
                          <a:cs typeface="B Koodak" panose="00000700000000000000" pitchFamily="2" charset="-78"/>
                        </a:rPr>
                        <a:t>الویت اول</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dirty="0" smtClean="0">
                          <a:effectLst/>
                          <a:cs typeface="B Koodak" panose="00000700000000000000" pitchFamily="2" charset="-78"/>
                        </a:rPr>
                        <a:t>شبکه بهداشت و درمان</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extLst>
                  <a:ext uri="{0D108BD9-81ED-4DB2-BD59-A6C34878D82A}">
                    <a16:rowId xmlns:a16="http://schemas.microsoft.com/office/drawing/2014/main" val="2089447288"/>
                  </a:ext>
                </a:extLst>
              </a:tr>
              <a:tr h="482357">
                <a:tc>
                  <a:txBody>
                    <a:bodyPr/>
                    <a:lstStyle/>
                    <a:p>
                      <a:pPr algn="ctr" rtl="1">
                        <a:lnSpc>
                          <a:spcPct val="85000"/>
                        </a:lnSpc>
                        <a:spcAft>
                          <a:spcPts val="0"/>
                        </a:spcAft>
                      </a:pPr>
                      <a:r>
                        <a:rPr lang="fa-IR" sz="1200">
                          <a:effectLst/>
                          <a:cs typeface="B Koodak" panose="00000700000000000000" pitchFamily="2" charset="-78"/>
                        </a:rPr>
                        <a:t>26</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fontAlgn="base">
                        <a:lnSpc>
                          <a:spcPct val="85000"/>
                        </a:lnSpc>
                        <a:spcAft>
                          <a:spcPts val="0"/>
                        </a:spcAft>
                      </a:pPr>
                      <a:r>
                        <a:rPr lang="fa-IR" sz="1200" kern="1200">
                          <a:effectLst/>
                          <a:cs typeface="B Koodak" panose="00000700000000000000" pitchFamily="2" charset="-78"/>
                        </a:rPr>
                        <a:t>تجهيز مراكز بهداشتي براي ارائه خدمات اورژانسي  (2 واحد)</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kern="1200">
                          <a:effectLst/>
                          <a:cs typeface="B Koodak" panose="00000700000000000000" pitchFamily="2" charset="-78"/>
                        </a:rPr>
                        <a:t>محور گردشگری جنوب غربی (گوزلدره)</a:t>
                      </a:r>
                      <a:endParaRPr lang="en-US" sz="1200">
                        <a:effectLst/>
                        <a:cs typeface="B Koodak" panose="00000700000000000000" pitchFamily="2" charset="-78"/>
                      </a:endParaRPr>
                    </a:p>
                    <a:p>
                      <a:pPr algn="ctr" rtl="1">
                        <a:lnSpc>
                          <a:spcPct val="85000"/>
                        </a:lnSpc>
                        <a:spcAft>
                          <a:spcPts val="0"/>
                        </a:spcAft>
                      </a:pPr>
                      <a:r>
                        <a:rPr lang="fa-IR" sz="1200" kern="1200">
                          <a:effectLst/>
                          <a:cs typeface="B Koodak" panose="00000700000000000000" pitchFamily="2" charset="-78"/>
                        </a:rPr>
                        <a:t>محور گردشگری مرکز (خیرآباد)</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a:effectLst/>
                          <a:cs typeface="B Koodak" panose="00000700000000000000" pitchFamily="2" charset="-78"/>
                        </a:rPr>
                        <a:t>گردشگری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a:effectLst/>
                          <a:cs typeface="B Koodak" panose="00000700000000000000" pitchFamily="2" charset="-78"/>
                        </a:rPr>
                        <a:t>الویت اول</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dirty="0" smtClean="0">
                          <a:effectLst/>
                          <a:cs typeface="B Koodak" panose="00000700000000000000" pitchFamily="2" charset="-78"/>
                        </a:rPr>
                        <a:t>شبکه بهداشت و درمان</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extLst>
                  <a:ext uri="{0D108BD9-81ED-4DB2-BD59-A6C34878D82A}">
                    <a16:rowId xmlns:a16="http://schemas.microsoft.com/office/drawing/2014/main" val="1530659879"/>
                  </a:ext>
                </a:extLst>
              </a:tr>
              <a:tr h="482357">
                <a:tc>
                  <a:txBody>
                    <a:bodyPr/>
                    <a:lstStyle/>
                    <a:p>
                      <a:pPr algn="ctr" rtl="1">
                        <a:lnSpc>
                          <a:spcPct val="85000"/>
                        </a:lnSpc>
                        <a:spcAft>
                          <a:spcPts val="0"/>
                        </a:spcAft>
                      </a:pPr>
                      <a:r>
                        <a:rPr lang="fa-IR" sz="1200">
                          <a:effectLst/>
                          <a:cs typeface="B Koodak" panose="00000700000000000000" pitchFamily="2" charset="-78"/>
                        </a:rPr>
                        <a:t>27</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fontAlgn="base">
                        <a:lnSpc>
                          <a:spcPct val="85000"/>
                        </a:lnSpc>
                        <a:spcAft>
                          <a:spcPts val="0"/>
                        </a:spcAft>
                      </a:pPr>
                      <a:r>
                        <a:rPr lang="fa-IR" sz="1200" kern="1200">
                          <a:effectLst/>
                          <a:cs typeface="B Koodak" panose="00000700000000000000" pitchFamily="2" charset="-78"/>
                        </a:rPr>
                        <a:t>ايجاد واحدهاي خدمات توريستي مدرن براي بازاريابي فروش تور و  تور گرداني و تبلیغات (در مقياس ملي و محلي)</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fontAlgn="base">
                        <a:lnSpc>
                          <a:spcPct val="85000"/>
                        </a:lnSpc>
                        <a:spcAft>
                          <a:spcPts val="0"/>
                        </a:spcAft>
                      </a:pPr>
                      <a:r>
                        <a:rPr lang="fa-IR" sz="1200" kern="1200">
                          <a:effectLst/>
                          <a:cs typeface="B Koodak" panose="00000700000000000000" pitchFamily="2" charset="-78"/>
                        </a:rPr>
                        <a:t>گوزلدره سفلی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a:effectLst/>
                          <a:cs typeface="B Koodak" panose="00000700000000000000" pitchFamily="2" charset="-78"/>
                        </a:rPr>
                        <a:t>گردشگری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a:effectLst/>
                          <a:cs typeface="B Koodak" panose="00000700000000000000" pitchFamily="2" charset="-78"/>
                        </a:rPr>
                        <a:t>الویت اول</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a:effectLst/>
                          <a:cs typeface="B Koodak" panose="00000700000000000000" pitchFamily="2" charset="-78"/>
                        </a:rPr>
                        <a:t>سازمان میراث فرهنگی، گردشگری و صنایع دستی استان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extLst>
                  <a:ext uri="{0D108BD9-81ED-4DB2-BD59-A6C34878D82A}">
                    <a16:rowId xmlns:a16="http://schemas.microsoft.com/office/drawing/2014/main" val="4229024323"/>
                  </a:ext>
                </a:extLst>
              </a:tr>
              <a:tr h="482357">
                <a:tc>
                  <a:txBody>
                    <a:bodyPr/>
                    <a:lstStyle/>
                    <a:p>
                      <a:pPr algn="ctr" rtl="1">
                        <a:lnSpc>
                          <a:spcPct val="85000"/>
                        </a:lnSpc>
                        <a:spcAft>
                          <a:spcPts val="0"/>
                        </a:spcAft>
                      </a:pPr>
                      <a:r>
                        <a:rPr lang="fa-IR" sz="1200">
                          <a:effectLst/>
                          <a:cs typeface="B Koodak" panose="00000700000000000000" pitchFamily="2" charset="-78"/>
                        </a:rPr>
                        <a:t>28</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fontAlgn="base">
                        <a:lnSpc>
                          <a:spcPct val="85000"/>
                        </a:lnSpc>
                        <a:spcAft>
                          <a:spcPts val="0"/>
                        </a:spcAft>
                      </a:pPr>
                      <a:r>
                        <a:rPr lang="fa-IR" sz="1200" kern="1200" dirty="0">
                          <a:effectLst/>
                          <a:cs typeface="B Koodak" panose="00000700000000000000" pitchFamily="2" charset="-78"/>
                        </a:rPr>
                        <a:t>احداث فروشگاه هاي عرضه محصولات محلی، فرهنگي، صنايع دستي (4 واحد)</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kern="1200" dirty="0" smtClean="0">
                          <a:effectLst/>
                          <a:cs typeface="B Koodak" panose="00000700000000000000" pitchFamily="2" charset="-78"/>
                        </a:rPr>
                        <a:t>یوسف آباد، خیرآباد</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dirty="0">
                          <a:effectLst/>
                          <a:cs typeface="B Koodak" panose="00000700000000000000" pitchFamily="2" charset="-78"/>
                        </a:rPr>
                        <a:t>گردشگری</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dirty="0">
                          <a:effectLst/>
                          <a:cs typeface="B Koodak" panose="00000700000000000000" pitchFamily="2" charset="-78"/>
                        </a:rPr>
                        <a:t>الویت اول</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dirty="0">
                          <a:effectLst/>
                          <a:cs typeface="B Koodak" panose="00000700000000000000" pitchFamily="2" charset="-78"/>
                        </a:rPr>
                        <a:t>سازمان میراث فرهنگی، گردشگری و صنایع دستی استان </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extLst>
                  <a:ext uri="{0D108BD9-81ED-4DB2-BD59-A6C34878D82A}">
                    <a16:rowId xmlns:a16="http://schemas.microsoft.com/office/drawing/2014/main" val="516609439"/>
                  </a:ext>
                </a:extLst>
              </a:tr>
              <a:tr h="482357">
                <a:tc>
                  <a:txBody>
                    <a:bodyPr/>
                    <a:lstStyle/>
                    <a:p>
                      <a:pPr algn="ctr" rtl="1">
                        <a:lnSpc>
                          <a:spcPct val="85000"/>
                        </a:lnSpc>
                        <a:spcAft>
                          <a:spcPts val="0"/>
                        </a:spcAft>
                      </a:pPr>
                      <a:r>
                        <a:rPr lang="fa-IR" sz="1200" dirty="0" smtClean="0">
                          <a:effectLst/>
                          <a:latin typeface="Calibri" panose="020F0502020204030204" pitchFamily="34" charset="0"/>
                          <a:ea typeface="Calibri" panose="020F0502020204030204" pitchFamily="34" charset="0"/>
                          <a:cs typeface="B Koodak" panose="00000700000000000000" pitchFamily="2" charset="-78"/>
                        </a:rPr>
                        <a:t>29</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fontAlgn="base">
                        <a:lnSpc>
                          <a:spcPct val="85000"/>
                        </a:lnSpc>
                        <a:spcAft>
                          <a:spcPts val="0"/>
                        </a:spcAft>
                      </a:pPr>
                      <a:r>
                        <a:rPr lang="fa-IR" sz="1200" dirty="0" smtClean="0">
                          <a:effectLst/>
                          <a:latin typeface="Calibri" panose="020F0502020204030204" pitchFamily="34" charset="0"/>
                          <a:ea typeface="Calibri" panose="020F0502020204030204" pitchFamily="34" charset="0"/>
                          <a:cs typeface="B Koodak" panose="00000700000000000000" pitchFamily="2" charset="-78"/>
                        </a:rPr>
                        <a:t>بازسازی حمام قدیمی برای توریست درمانی</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dirty="0" smtClean="0">
                          <a:effectLst/>
                          <a:latin typeface="Calibri" panose="020F0502020204030204" pitchFamily="34" charset="0"/>
                          <a:ea typeface="Calibri" panose="020F0502020204030204" pitchFamily="34" charset="0"/>
                          <a:cs typeface="B Koodak" panose="00000700000000000000" pitchFamily="2" charset="-78"/>
                        </a:rPr>
                        <a:t>خرمدرق</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dirty="0">
                          <a:effectLst/>
                          <a:cs typeface="B Koodak" panose="00000700000000000000" pitchFamily="2" charset="-78"/>
                        </a:rPr>
                        <a:t>گردشگری</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dirty="0">
                          <a:effectLst/>
                          <a:cs typeface="B Koodak" panose="00000700000000000000" pitchFamily="2" charset="-78"/>
                        </a:rPr>
                        <a:t>الویت اول</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tc>
                  <a:txBody>
                    <a:bodyPr/>
                    <a:lstStyle/>
                    <a:p>
                      <a:pPr algn="ctr" rtl="1">
                        <a:lnSpc>
                          <a:spcPct val="85000"/>
                        </a:lnSpc>
                        <a:spcAft>
                          <a:spcPts val="0"/>
                        </a:spcAft>
                      </a:pPr>
                      <a:r>
                        <a:rPr lang="fa-IR" sz="1200" dirty="0">
                          <a:effectLst/>
                          <a:cs typeface="B Koodak" panose="00000700000000000000" pitchFamily="2" charset="-78"/>
                        </a:rPr>
                        <a:t>سازمان میراث فرهنگی، گردشگری و صنایع دستی استان </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8038" marR="58038" marT="0" marB="0" anchor="ctr"/>
                </a:tc>
                <a:extLst>
                  <a:ext uri="{0D108BD9-81ED-4DB2-BD59-A6C34878D82A}">
                    <a16:rowId xmlns:a16="http://schemas.microsoft.com/office/drawing/2014/main" val="3574095978"/>
                  </a:ext>
                </a:extLst>
              </a:tr>
            </a:tbl>
          </a:graphicData>
        </a:graphic>
      </p:graphicFrame>
    </p:spTree>
    <p:extLst>
      <p:ext uri="{BB962C8B-B14F-4D97-AF65-F5344CB8AC3E}">
        <p14:creationId xmlns:p14="http://schemas.microsoft.com/office/powerpoint/2010/main" val="1406411474"/>
      </p:ext>
    </p:extLst>
  </p:cSld>
  <p:clrMapOvr>
    <a:masterClrMapping/>
  </p:clrMapOvr>
  <p:transition spd="slow">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2-12- منظومه باغ حلی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1976364484"/>
              </p:ext>
            </p:extLst>
          </p:nvPr>
        </p:nvGraphicFramePr>
        <p:xfrm>
          <a:off x="36576" y="1113739"/>
          <a:ext cx="8940738" cy="5515661"/>
        </p:xfrm>
        <a:graphic>
          <a:graphicData uri="http://schemas.openxmlformats.org/drawingml/2006/table">
            <a:tbl>
              <a:tblPr rtl="1" firstRow="1" firstCol="1" bandRow="1">
                <a:tableStyleId>{21E4AEA4-8DFA-4A89-87EB-49C32662AFE0}</a:tableStyleId>
              </a:tblPr>
              <a:tblGrid>
                <a:gridCol w="498581">
                  <a:extLst>
                    <a:ext uri="{9D8B030D-6E8A-4147-A177-3AD203B41FA5}">
                      <a16:colId xmlns:a16="http://schemas.microsoft.com/office/drawing/2014/main" val="3853721978"/>
                    </a:ext>
                  </a:extLst>
                </a:gridCol>
                <a:gridCol w="2202901">
                  <a:extLst>
                    <a:ext uri="{9D8B030D-6E8A-4147-A177-3AD203B41FA5}">
                      <a16:colId xmlns:a16="http://schemas.microsoft.com/office/drawing/2014/main" val="3888679651"/>
                    </a:ext>
                  </a:extLst>
                </a:gridCol>
                <a:gridCol w="233263">
                  <a:extLst>
                    <a:ext uri="{9D8B030D-6E8A-4147-A177-3AD203B41FA5}">
                      <a16:colId xmlns:a16="http://schemas.microsoft.com/office/drawing/2014/main" val="3659201290"/>
                    </a:ext>
                  </a:extLst>
                </a:gridCol>
                <a:gridCol w="312344">
                  <a:extLst>
                    <a:ext uri="{9D8B030D-6E8A-4147-A177-3AD203B41FA5}">
                      <a16:colId xmlns:a16="http://schemas.microsoft.com/office/drawing/2014/main" val="2791727460"/>
                    </a:ext>
                  </a:extLst>
                </a:gridCol>
                <a:gridCol w="396042">
                  <a:extLst>
                    <a:ext uri="{9D8B030D-6E8A-4147-A177-3AD203B41FA5}">
                      <a16:colId xmlns:a16="http://schemas.microsoft.com/office/drawing/2014/main" val="3929557356"/>
                    </a:ext>
                  </a:extLst>
                </a:gridCol>
                <a:gridCol w="257163">
                  <a:extLst>
                    <a:ext uri="{9D8B030D-6E8A-4147-A177-3AD203B41FA5}">
                      <a16:colId xmlns:a16="http://schemas.microsoft.com/office/drawing/2014/main" val="397008064"/>
                    </a:ext>
                  </a:extLst>
                </a:gridCol>
                <a:gridCol w="382974">
                  <a:extLst>
                    <a:ext uri="{9D8B030D-6E8A-4147-A177-3AD203B41FA5}">
                      <a16:colId xmlns:a16="http://schemas.microsoft.com/office/drawing/2014/main" val="3001619089"/>
                    </a:ext>
                  </a:extLst>
                </a:gridCol>
                <a:gridCol w="1311571">
                  <a:extLst>
                    <a:ext uri="{9D8B030D-6E8A-4147-A177-3AD203B41FA5}">
                      <a16:colId xmlns:a16="http://schemas.microsoft.com/office/drawing/2014/main" val="3322041803"/>
                    </a:ext>
                  </a:extLst>
                </a:gridCol>
                <a:gridCol w="272297">
                  <a:extLst>
                    <a:ext uri="{9D8B030D-6E8A-4147-A177-3AD203B41FA5}">
                      <a16:colId xmlns:a16="http://schemas.microsoft.com/office/drawing/2014/main" val="4066528031"/>
                    </a:ext>
                  </a:extLst>
                </a:gridCol>
                <a:gridCol w="1075135">
                  <a:extLst>
                    <a:ext uri="{9D8B030D-6E8A-4147-A177-3AD203B41FA5}">
                      <a16:colId xmlns:a16="http://schemas.microsoft.com/office/drawing/2014/main" val="3032543937"/>
                    </a:ext>
                  </a:extLst>
                </a:gridCol>
                <a:gridCol w="219262">
                  <a:extLst>
                    <a:ext uri="{9D8B030D-6E8A-4147-A177-3AD203B41FA5}">
                      <a16:colId xmlns:a16="http://schemas.microsoft.com/office/drawing/2014/main" val="180308587"/>
                    </a:ext>
                  </a:extLst>
                </a:gridCol>
                <a:gridCol w="566477">
                  <a:extLst>
                    <a:ext uri="{9D8B030D-6E8A-4147-A177-3AD203B41FA5}">
                      <a16:colId xmlns:a16="http://schemas.microsoft.com/office/drawing/2014/main" val="3796892715"/>
                    </a:ext>
                  </a:extLst>
                </a:gridCol>
                <a:gridCol w="280764">
                  <a:extLst>
                    <a:ext uri="{9D8B030D-6E8A-4147-A177-3AD203B41FA5}">
                      <a16:colId xmlns:a16="http://schemas.microsoft.com/office/drawing/2014/main" val="3094804033"/>
                    </a:ext>
                  </a:extLst>
                </a:gridCol>
                <a:gridCol w="931964">
                  <a:extLst>
                    <a:ext uri="{9D8B030D-6E8A-4147-A177-3AD203B41FA5}">
                      <a16:colId xmlns:a16="http://schemas.microsoft.com/office/drawing/2014/main" val="1253744290"/>
                    </a:ext>
                  </a:extLst>
                </a:gridCol>
              </a:tblGrid>
              <a:tr h="994203">
                <a:tc>
                  <a:txBody>
                    <a:bodyPr/>
                    <a:lstStyle/>
                    <a:p>
                      <a:pPr algn="ctr" rtl="1">
                        <a:lnSpc>
                          <a:spcPct val="115000"/>
                        </a:lnSpc>
                        <a:spcAft>
                          <a:spcPts val="0"/>
                        </a:spcAft>
                      </a:pPr>
                      <a:r>
                        <a:rPr lang="fa-IR" sz="1600">
                          <a:effectLst/>
                          <a:cs typeface="B Koodak" panose="00000700000000000000" pitchFamily="2" charset="-78"/>
                        </a:rPr>
                        <a:t>ردیف</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a:txBody>
                    <a:bodyPr/>
                    <a:lstStyle/>
                    <a:p>
                      <a:pPr algn="ctr" rtl="1">
                        <a:lnSpc>
                          <a:spcPct val="115000"/>
                        </a:lnSpc>
                        <a:spcAft>
                          <a:spcPts val="0"/>
                        </a:spcAft>
                      </a:pPr>
                      <a:r>
                        <a:rPr lang="fa-IR" sz="1600" dirty="0">
                          <a:effectLst/>
                          <a:cs typeface="B Koodak" panose="00000700000000000000" pitchFamily="2" charset="-78"/>
                        </a:rPr>
                        <a:t>عنوان طرح</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gridSpan="3">
                  <a:txBody>
                    <a:bodyPr/>
                    <a:lstStyle/>
                    <a:p>
                      <a:pPr algn="ctr" rtl="1">
                        <a:lnSpc>
                          <a:spcPct val="115000"/>
                        </a:lnSpc>
                        <a:spcAft>
                          <a:spcPts val="0"/>
                        </a:spcAft>
                      </a:pPr>
                      <a:r>
                        <a:rPr lang="fa-IR" sz="1600" dirty="0">
                          <a:effectLst/>
                          <a:cs typeface="B Koodak" panose="00000700000000000000" pitchFamily="2" charset="-78"/>
                        </a:rPr>
                        <a:t>اعتبار مورد نیاز</a:t>
                      </a:r>
                      <a:endParaRPr lang="en-US" sz="1200" dirty="0">
                        <a:effectLst/>
                        <a:cs typeface="B Koodak" panose="00000700000000000000" pitchFamily="2" charset="-78"/>
                      </a:endParaRPr>
                    </a:p>
                    <a:p>
                      <a:pPr algn="ctr" rtl="1">
                        <a:lnSpc>
                          <a:spcPct val="115000"/>
                        </a:lnSpc>
                        <a:spcAft>
                          <a:spcPts val="0"/>
                        </a:spcAft>
                      </a:pPr>
                      <a:r>
                        <a:rPr lang="fa-IR" sz="1600" dirty="0">
                          <a:effectLst/>
                          <a:cs typeface="B Koodak" panose="00000700000000000000" pitchFamily="2" charset="-78"/>
                        </a:rPr>
                        <a:t>میلیون ریال</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pPr algn="ctr" rtl="1">
                        <a:lnSpc>
                          <a:spcPct val="115000"/>
                        </a:lnSpc>
                        <a:spcAft>
                          <a:spcPts val="0"/>
                        </a:spcAft>
                      </a:pP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endParaRPr lang="en-US"/>
                    </a:p>
                  </a:txBody>
                  <a:tcPr/>
                </a:tc>
                <a:tc gridSpan="2">
                  <a:txBody>
                    <a:bodyPr/>
                    <a:lstStyle/>
                    <a:p>
                      <a:pPr algn="ctr" rtl="1">
                        <a:lnSpc>
                          <a:spcPct val="115000"/>
                        </a:lnSpc>
                        <a:spcAft>
                          <a:spcPts val="0"/>
                        </a:spcAft>
                      </a:pPr>
                      <a:r>
                        <a:rPr lang="fa-IR" sz="1600" dirty="0">
                          <a:effectLst/>
                          <a:cs typeface="B Koodak" panose="00000700000000000000" pitchFamily="2" charset="-78"/>
                        </a:rPr>
                        <a:t>میزان</a:t>
                      </a:r>
                      <a:endParaRPr lang="en-US" sz="1200" dirty="0">
                        <a:effectLst/>
                        <a:cs typeface="B Koodak" panose="00000700000000000000" pitchFamily="2" charset="-78"/>
                      </a:endParaRPr>
                    </a:p>
                    <a:p>
                      <a:pPr algn="ctr" rtl="1">
                        <a:lnSpc>
                          <a:spcPct val="115000"/>
                        </a:lnSpc>
                        <a:spcAft>
                          <a:spcPts val="0"/>
                        </a:spcAft>
                      </a:pPr>
                      <a:r>
                        <a:rPr lang="fa-IR" sz="1600" dirty="0">
                          <a:effectLst/>
                          <a:cs typeface="B Koodak" panose="00000700000000000000" pitchFamily="2" charset="-78"/>
                        </a:rPr>
                        <a:t>اشتغال نفر</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endParaRPr lang="en-US"/>
                    </a:p>
                  </a:txBody>
                  <a:tcPr/>
                </a:tc>
                <a:tc gridSpan="2">
                  <a:txBody>
                    <a:bodyPr/>
                    <a:lstStyle/>
                    <a:p>
                      <a:pPr algn="ctr" rtl="1">
                        <a:lnSpc>
                          <a:spcPct val="115000"/>
                        </a:lnSpc>
                        <a:spcAft>
                          <a:spcPts val="0"/>
                        </a:spcAft>
                      </a:pPr>
                      <a:r>
                        <a:rPr lang="fa-IR" sz="1600">
                          <a:effectLst/>
                          <a:cs typeface="B Koodak" panose="00000700000000000000" pitchFamily="2" charset="-78"/>
                        </a:rPr>
                        <a:t>محل اجرا</a:t>
                      </a:r>
                      <a:endParaRPr lang="en-US" sz="1200">
                        <a:effectLst/>
                        <a:cs typeface="B Koodak" panose="00000700000000000000" pitchFamily="2" charset="-78"/>
                      </a:endParaRPr>
                    </a:p>
                    <a:p>
                      <a:pPr algn="ctr" rtl="1">
                        <a:lnSpc>
                          <a:spcPct val="115000"/>
                        </a:lnSpc>
                        <a:spcAft>
                          <a:spcPts val="0"/>
                        </a:spcAft>
                      </a:pPr>
                      <a:r>
                        <a:rPr lang="fa-IR" sz="1600">
                          <a:effectLst/>
                          <a:cs typeface="B Koodak" panose="00000700000000000000" pitchFamily="2" charset="-78"/>
                        </a:rPr>
                        <a:t>نام روستا</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endParaRPr lang="en-US"/>
                    </a:p>
                  </a:txBody>
                  <a:tcPr/>
                </a:tc>
                <a:tc gridSpan="2">
                  <a:txBody>
                    <a:bodyPr/>
                    <a:lstStyle/>
                    <a:p>
                      <a:pPr algn="ctr" rtl="1">
                        <a:lnSpc>
                          <a:spcPct val="115000"/>
                        </a:lnSpc>
                        <a:spcAft>
                          <a:spcPts val="0"/>
                        </a:spcAft>
                      </a:pPr>
                      <a:r>
                        <a:rPr lang="fa-IR" sz="1600" dirty="0">
                          <a:effectLst/>
                          <a:cs typeface="B Koodak" panose="00000700000000000000" pitchFamily="2" charset="-78"/>
                        </a:rPr>
                        <a:t>کد موضوعی طرح 2</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endParaRPr lang="en-US"/>
                    </a:p>
                  </a:txBody>
                  <a:tcPr/>
                </a:tc>
                <a:tc gridSpan="2">
                  <a:txBody>
                    <a:bodyPr/>
                    <a:lstStyle/>
                    <a:p>
                      <a:pPr algn="ctr" rtl="1">
                        <a:lnSpc>
                          <a:spcPct val="115000"/>
                        </a:lnSpc>
                        <a:spcAft>
                          <a:spcPts val="0"/>
                        </a:spcAft>
                      </a:pPr>
                      <a:r>
                        <a:rPr lang="fa-IR" sz="1600" dirty="0">
                          <a:effectLst/>
                          <a:cs typeface="B Koodak" panose="00000700000000000000" pitchFamily="2" charset="-78"/>
                        </a:rPr>
                        <a:t>الویت طرح در سطح بخش 4</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endParaRPr lang="en-US"/>
                    </a:p>
                  </a:txBody>
                  <a:tcPr/>
                </a:tc>
                <a:tc>
                  <a:txBody>
                    <a:bodyPr/>
                    <a:lstStyle/>
                    <a:p>
                      <a:pPr algn="ctr" rtl="1">
                        <a:lnSpc>
                          <a:spcPct val="115000"/>
                        </a:lnSpc>
                        <a:spcAft>
                          <a:spcPts val="0"/>
                        </a:spcAft>
                      </a:pPr>
                      <a:r>
                        <a:rPr lang="fa-IR" sz="1600" dirty="0">
                          <a:effectLst/>
                          <a:cs typeface="B Koodak" panose="00000700000000000000" pitchFamily="2" charset="-78"/>
                        </a:rPr>
                        <a:t>کد دستگاه اجرائی مرتبط 5</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extLst>
                  <a:ext uri="{0D108BD9-81ED-4DB2-BD59-A6C34878D82A}">
                    <a16:rowId xmlns:a16="http://schemas.microsoft.com/office/drawing/2014/main" val="3597036879"/>
                  </a:ext>
                </a:extLst>
              </a:tr>
              <a:tr h="375263">
                <a:tc gridSpan="14">
                  <a:txBody>
                    <a:bodyPr/>
                    <a:lstStyle/>
                    <a:p>
                      <a:pPr marL="342900" lvl="0" indent="-342900" algn="justLow" rtl="1">
                        <a:lnSpc>
                          <a:spcPct val="115000"/>
                        </a:lnSpc>
                        <a:spcAft>
                          <a:spcPts val="0"/>
                        </a:spcAft>
                        <a:buFont typeface="Wingdings" panose="05000000000000000000" pitchFamily="2" charset="2"/>
                        <a:buChar char=""/>
                      </a:pPr>
                      <a:r>
                        <a:rPr lang="fa-IR" sz="1200" dirty="0">
                          <a:effectLst/>
                          <a:cs typeface="B Koodak" panose="00000700000000000000" pitchFamily="2" charset="-78"/>
                        </a:rPr>
                        <a:t>راهبرد: توانمند سازی جامعه محلی با محوریت زنان برای مشارکت فعال در توسعه پایدار روستایی</a:t>
                      </a:r>
                      <a:endParaRPr lang="en-US" sz="1200" dirty="0">
                        <a:effectLst/>
                        <a:cs typeface="B Koodak" panose="00000700000000000000" pitchFamily="2" charset="-78"/>
                      </a:endParaRPr>
                    </a:p>
                    <a:p>
                      <a:pPr marL="342900" lvl="0" indent="-342900" algn="justLow" rtl="1">
                        <a:lnSpc>
                          <a:spcPct val="115000"/>
                        </a:lnSpc>
                        <a:spcAft>
                          <a:spcPts val="0"/>
                        </a:spcAft>
                        <a:buFont typeface="Wingdings" panose="05000000000000000000" pitchFamily="2" charset="2"/>
                        <a:buChar char=""/>
                      </a:pPr>
                      <a:r>
                        <a:rPr lang="fa-IR" sz="1200" dirty="0">
                          <a:effectLst/>
                          <a:cs typeface="B Koodak" panose="00000700000000000000" pitchFamily="2" charset="-78"/>
                        </a:rPr>
                        <a:t>برنامه اقدام : ایجاد خوشه تخصصی صنایع دستی</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1562019"/>
                  </a:ext>
                </a:extLst>
              </a:tr>
              <a:tr h="911353">
                <a:tc>
                  <a:txBody>
                    <a:bodyPr/>
                    <a:lstStyle/>
                    <a:p>
                      <a:pPr algn="ctr" rtl="1">
                        <a:lnSpc>
                          <a:spcPct val="115000"/>
                        </a:lnSpc>
                        <a:spcAft>
                          <a:spcPts val="0"/>
                        </a:spcAft>
                      </a:pPr>
                      <a:r>
                        <a:rPr lang="fa-IR" sz="1200" dirty="0">
                          <a:effectLst/>
                          <a:cs typeface="B Koodak" panose="00000700000000000000" pitchFamily="2" charset="-78"/>
                        </a:rPr>
                        <a:t>29</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gridSpan="2">
                  <a:txBody>
                    <a:bodyPr/>
                    <a:lstStyle/>
                    <a:p>
                      <a:pPr algn="r" rtl="1" fontAlgn="base">
                        <a:lnSpc>
                          <a:spcPct val="80000"/>
                        </a:lnSpc>
                        <a:spcAft>
                          <a:spcPts val="0"/>
                        </a:spcAft>
                      </a:pPr>
                      <a:r>
                        <a:rPr lang="fa-IR" sz="1200" dirty="0">
                          <a:effectLst/>
                          <a:cs typeface="B Koodak" panose="00000700000000000000" pitchFamily="2" charset="-78"/>
                        </a:rPr>
                        <a:t>ایجاد و فعال سازي صنايع دستي خانگي و بومي( قالی و گلیم بافی)</a:t>
                      </a:r>
                      <a:endParaRPr lang="en-US" sz="1200" dirty="0">
                        <a:effectLst/>
                        <a:cs typeface="B Koodak" panose="00000700000000000000" pitchFamily="2" charset="-78"/>
                      </a:endParaRPr>
                    </a:p>
                    <a:p>
                      <a:pPr algn="r" rtl="1" fontAlgn="base">
                        <a:lnSpc>
                          <a:spcPct val="80000"/>
                        </a:lnSpc>
                        <a:spcAft>
                          <a:spcPts val="0"/>
                        </a:spcAft>
                      </a:pPr>
                      <a:r>
                        <a:rPr lang="fa-IR" sz="1200" dirty="0">
                          <a:effectLst/>
                          <a:cs typeface="B Koodak" panose="00000700000000000000" pitchFamily="2" charset="-78"/>
                        </a:rPr>
                        <a:t> (70 واحد خانگی)</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endParaRPr lang="en-US"/>
                    </a:p>
                  </a:txBody>
                  <a:tcPr/>
                </a:tc>
                <a:tc>
                  <a:txBody>
                    <a:bodyPr/>
                    <a:lstStyle/>
                    <a:p>
                      <a:pPr algn="ctr" rtl="1">
                        <a:lnSpc>
                          <a:spcPct val="115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gridSpan="2">
                  <a:txBody>
                    <a:bodyPr/>
                    <a:lstStyle/>
                    <a:p>
                      <a:pPr algn="ctr" rtl="1">
                        <a:lnSpc>
                          <a:spcPct val="115000"/>
                        </a:lnSpc>
                        <a:spcAft>
                          <a:spcPts val="0"/>
                        </a:spcAft>
                      </a:pPr>
                      <a:r>
                        <a:rPr lang="fa-IR" sz="1200" dirty="0">
                          <a:effectLst/>
                          <a:cs typeface="B Koodak" panose="00000700000000000000" pitchFamily="2" charset="-78"/>
                        </a:rPr>
                        <a:t>70</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pPr algn="ctr" rtl="1">
                        <a:lnSpc>
                          <a:spcPct val="115000"/>
                        </a:lnSpc>
                        <a:spcAft>
                          <a:spcPts val="0"/>
                        </a:spcAft>
                      </a:pP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gridSpan="2">
                  <a:txBody>
                    <a:bodyPr/>
                    <a:lstStyle/>
                    <a:p>
                      <a:pPr algn="ctr" rtl="1">
                        <a:lnSpc>
                          <a:spcPct val="115000"/>
                        </a:lnSpc>
                        <a:spcAft>
                          <a:spcPts val="0"/>
                        </a:spcAft>
                      </a:pPr>
                      <a:r>
                        <a:rPr lang="fa-IR" sz="1200" dirty="0">
                          <a:effectLst/>
                          <a:cs typeface="B Koodak" panose="00000700000000000000" pitchFamily="2" charset="-78"/>
                        </a:rPr>
                        <a:t>سبزدرق، سلمان کندی، کاکاآباد، کردرق، کردناب، یوسف آباد، سرخه دیزج</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pPr algn="ctr" rtl="1">
                        <a:lnSpc>
                          <a:spcPct val="115000"/>
                        </a:lnSpc>
                        <a:spcAft>
                          <a:spcPts val="0"/>
                        </a:spcAft>
                      </a:pP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gridSpan="2">
                  <a:txBody>
                    <a:bodyPr/>
                    <a:lstStyle/>
                    <a:p>
                      <a:pPr algn="ctr" rtl="1">
                        <a:lnSpc>
                          <a:spcPct val="115000"/>
                        </a:lnSpc>
                        <a:spcAft>
                          <a:spcPts val="0"/>
                        </a:spcAft>
                      </a:pPr>
                      <a:r>
                        <a:rPr lang="fa-IR" sz="1200" dirty="0">
                          <a:effectLst/>
                          <a:cs typeface="B Koodak" panose="00000700000000000000" pitchFamily="2" charset="-78"/>
                        </a:rPr>
                        <a:t>صنعت ( با الویت صنایع تبدیلی و تکمیلی) و معدن</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pPr algn="ctr" rtl="1">
                        <a:lnSpc>
                          <a:spcPct val="115000"/>
                        </a:lnSpc>
                        <a:spcAft>
                          <a:spcPts val="0"/>
                        </a:spcAft>
                      </a:pP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gridSpan="2">
                  <a:txBody>
                    <a:bodyPr/>
                    <a:lstStyle/>
                    <a:p>
                      <a:pPr algn="ctr" rtl="1">
                        <a:lnSpc>
                          <a:spcPct val="115000"/>
                        </a:lnSpc>
                        <a:spcAft>
                          <a:spcPts val="0"/>
                        </a:spcAft>
                      </a:pPr>
                      <a:r>
                        <a:rPr lang="fa-IR" sz="1200" dirty="0">
                          <a:effectLst/>
                          <a:cs typeface="B Koodak" panose="00000700000000000000" pitchFamily="2" charset="-78"/>
                        </a:rPr>
                        <a:t>الویت اول</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pPr algn="ctr" rtl="1">
                        <a:lnSpc>
                          <a:spcPct val="115000"/>
                        </a:lnSpc>
                        <a:spcAft>
                          <a:spcPts val="0"/>
                        </a:spcAft>
                      </a:pP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gridSpan="2">
                  <a:txBody>
                    <a:bodyPr/>
                    <a:lstStyle/>
                    <a:p>
                      <a:pPr algn="ctr" rtl="1">
                        <a:lnSpc>
                          <a:spcPct val="115000"/>
                        </a:lnSpc>
                        <a:spcAft>
                          <a:spcPts val="0"/>
                        </a:spcAft>
                      </a:pPr>
                      <a:r>
                        <a:rPr lang="fa-IR" sz="1200" dirty="0">
                          <a:effectLst/>
                          <a:cs typeface="B Koodak" panose="00000700000000000000" pitchFamily="2" charset="-78"/>
                        </a:rPr>
                        <a:t>سازمان صنعت معدن و تجارت</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pPr algn="ctr" rtl="1">
                        <a:lnSpc>
                          <a:spcPct val="115000"/>
                        </a:lnSpc>
                        <a:spcAft>
                          <a:spcPts val="0"/>
                        </a:spcAft>
                      </a:pP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extLst>
                  <a:ext uri="{0D108BD9-81ED-4DB2-BD59-A6C34878D82A}">
                    <a16:rowId xmlns:a16="http://schemas.microsoft.com/office/drawing/2014/main" val="1555440212"/>
                  </a:ext>
                </a:extLst>
              </a:tr>
              <a:tr h="729082">
                <a:tc>
                  <a:txBody>
                    <a:bodyPr/>
                    <a:lstStyle/>
                    <a:p>
                      <a:pPr algn="ctr" rtl="1">
                        <a:lnSpc>
                          <a:spcPct val="115000"/>
                        </a:lnSpc>
                        <a:spcAft>
                          <a:spcPts val="0"/>
                        </a:spcAft>
                      </a:pPr>
                      <a:r>
                        <a:rPr lang="fa-IR" sz="1200">
                          <a:effectLst/>
                          <a:cs typeface="B Koodak" panose="00000700000000000000" pitchFamily="2" charset="-78"/>
                        </a:rPr>
                        <a:t>30</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gridSpan="2">
                  <a:txBody>
                    <a:bodyPr/>
                    <a:lstStyle/>
                    <a:p>
                      <a:pPr algn="r" rtl="1" fontAlgn="base">
                        <a:lnSpc>
                          <a:spcPct val="80000"/>
                        </a:lnSpc>
                        <a:spcAft>
                          <a:spcPts val="0"/>
                        </a:spcAft>
                      </a:pPr>
                      <a:r>
                        <a:rPr lang="fa-IR" sz="1200">
                          <a:effectLst/>
                          <a:cs typeface="B Koodak" panose="00000700000000000000" pitchFamily="2" charset="-78"/>
                        </a:rPr>
                        <a:t>ايجاد مركز آموزش صنايع دستي</a:t>
                      </a:r>
                      <a:endParaRPr lang="en-US" sz="1200">
                        <a:effectLst/>
                        <a:cs typeface="B Koodak" panose="00000700000000000000" pitchFamily="2" charset="-78"/>
                      </a:endParaRPr>
                    </a:p>
                    <a:p>
                      <a:pPr algn="r" rtl="1" fontAlgn="base">
                        <a:lnSpc>
                          <a:spcPct val="80000"/>
                        </a:lnSpc>
                        <a:spcAft>
                          <a:spcPts val="0"/>
                        </a:spcAft>
                      </a:pPr>
                      <a:r>
                        <a:rPr lang="en-US"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endParaRPr lang="en-US"/>
                    </a:p>
                  </a:txBody>
                  <a:tcPr/>
                </a:tc>
                <a:tc>
                  <a:txBody>
                    <a:bodyPr/>
                    <a:lstStyle/>
                    <a:p>
                      <a:pPr algn="ctr" rtl="1" fontAlgn="base">
                        <a:lnSpc>
                          <a:spcPct val="80000"/>
                        </a:lnSpc>
                        <a:spcAft>
                          <a:spcPts val="0"/>
                        </a:spcAft>
                      </a:pPr>
                      <a:r>
                        <a:rPr lang="en-US"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gridSpan="2">
                  <a:txBody>
                    <a:bodyPr/>
                    <a:lstStyle/>
                    <a:p>
                      <a:pPr algn="ctr" rtl="1">
                        <a:lnSpc>
                          <a:spcPct val="115000"/>
                        </a:lnSpc>
                        <a:spcAft>
                          <a:spcPts val="0"/>
                        </a:spcAft>
                      </a:pPr>
                      <a:r>
                        <a:rPr lang="fa-IR" sz="1200">
                          <a:effectLst/>
                          <a:cs typeface="B Koodak" panose="00000700000000000000" pitchFamily="2" charset="-78"/>
                        </a:rPr>
                        <a:t>10</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pPr algn="ctr" rtl="1">
                        <a:lnSpc>
                          <a:spcPct val="115000"/>
                        </a:lnSpc>
                        <a:spcAft>
                          <a:spcPts val="0"/>
                        </a:spcAft>
                      </a:pP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gridSpan="2">
                  <a:txBody>
                    <a:bodyPr/>
                    <a:lstStyle/>
                    <a:p>
                      <a:pPr algn="ctr" rtl="1" fontAlgn="base">
                        <a:lnSpc>
                          <a:spcPct val="80000"/>
                        </a:lnSpc>
                        <a:spcAft>
                          <a:spcPts val="0"/>
                        </a:spcAft>
                      </a:pPr>
                      <a:r>
                        <a:rPr lang="fa-IR" sz="1200">
                          <a:effectLst/>
                          <a:cs typeface="B Koodak" panose="00000700000000000000" pitchFamily="2" charset="-78"/>
                        </a:rPr>
                        <a:t>گوزلدره سفلی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pPr algn="ctr" rtl="1" fontAlgn="base">
                        <a:lnSpc>
                          <a:spcPct val="80000"/>
                        </a:lnSpc>
                        <a:spcAft>
                          <a:spcPts val="0"/>
                        </a:spcAft>
                      </a:pP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gridSpan="2">
                  <a:txBody>
                    <a:bodyPr/>
                    <a:lstStyle/>
                    <a:p>
                      <a:pPr algn="ctr" rtl="1">
                        <a:lnSpc>
                          <a:spcPct val="115000"/>
                        </a:lnSpc>
                        <a:spcAft>
                          <a:spcPts val="0"/>
                        </a:spcAft>
                      </a:pPr>
                      <a:r>
                        <a:rPr lang="fa-IR" sz="1200">
                          <a:effectLst/>
                          <a:cs typeface="B Koodak" panose="00000700000000000000" pitchFamily="2" charset="-78"/>
                        </a:rPr>
                        <a:t>صنعت ( با الویت صنایع تبدیلی و تکمیلی) و معدن</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pPr algn="ctr" rtl="1">
                        <a:lnSpc>
                          <a:spcPct val="115000"/>
                        </a:lnSpc>
                        <a:spcAft>
                          <a:spcPts val="0"/>
                        </a:spcAft>
                      </a:pP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gridSpan="2">
                  <a:txBody>
                    <a:bodyPr/>
                    <a:lstStyle/>
                    <a:p>
                      <a:pPr algn="ctr" rtl="0">
                        <a:lnSpc>
                          <a:spcPct val="115000"/>
                        </a:lnSpc>
                        <a:spcAft>
                          <a:spcPts val="1000"/>
                        </a:spcAft>
                      </a:pPr>
                      <a:r>
                        <a:rPr lang="fa-IR" sz="1200">
                          <a:effectLst/>
                          <a:cs typeface="B Koodak" panose="00000700000000000000" pitchFamily="2" charset="-78"/>
                        </a:rPr>
                        <a:t>الویت اول</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pPr algn="ctr" rtl="0">
                        <a:lnSpc>
                          <a:spcPct val="115000"/>
                        </a:lnSpc>
                        <a:spcAft>
                          <a:spcPts val="1000"/>
                        </a:spcAft>
                      </a:pP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gridSpan="2">
                  <a:txBody>
                    <a:bodyPr/>
                    <a:lstStyle/>
                    <a:p>
                      <a:pPr algn="ctr" rtl="1">
                        <a:lnSpc>
                          <a:spcPct val="115000"/>
                        </a:lnSpc>
                        <a:spcAft>
                          <a:spcPts val="0"/>
                        </a:spcAft>
                      </a:pPr>
                      <a:r>
                        <a:rPr lang="fa-IR" sz="1200" dirty="0" smtClean="0">
                          <a:effectLst/>
                          <a:cs typeface="B Koodak" panose="00000700000000000000" pitchFamily="2" charset="-78"/>
                        </a:rPr>
                        <a:t>سازمان میراث فرهنگی، گردشگری و صنایع دستی </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pPr algn="ctr" rtl="1">
                        <a:lnSpc>
                          <a:spcPct val="115000"/>
                        </a:lnSpc>
                        <a:spcAft>
                          <a:spcPts val="0"/>
                        </a:spcAft>
                      </a:pP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extLst>
                  <a:ext uri="{0D108BD9-81ED-4DB2-BD59-A6C34878D82A}">
                    <a16:rowId xmlns:a16="http://schemas.microsoft.com/office/drawing/2014/main" val="2245452863"/>
                  </a:ext>
                </a:extLst>
              </a:tr>
              <a:tr h="729082">
                <a:tc>
                  <a:txBody>
                    <a:bodyPr/>
                    <a:lstStyle/>
                    <a:p>
                      <a:pPr algn="ctr" rtl="1">
                        <a:lnSpc>
                          <a:spcPct val="115000"/>
                        </a:lnSpc>
                        <a:spcAft>
                          <a:spcPts val="0"/>
                        </a:spcAft>
                      </a:pPr>
                      <a:r>
                        <a:rPr lang="fa-IR" sz="1200">
                          <a:effectLst/>
                          <a:cs typeface="B Koodak" panose="00000700000000000000" pitchFamily="2" charset="-78"/>
                        </a:rPr>
                        <a:t>31</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gridSpan="2">
                  <a:txBody>
                    <a:bodyPr/>
                    <a:lstStyle/>
                    <a:p>
                      <a:pPr algn="r" rtl="1" fontAlgn="base">
                        <a:lnSpc>
                          <a:spcPct val="80000"/>
                        </a:lnSpc>
                        <a:spcAft>
                          <a:spcPts val="0"/>
                        </a:spcAft>
                      </a:pPr>
                      <a:r>
                        <a:rPr lang="fa-IR" sz="1200" dirty="0">
                          <a:effectLst/>
                          <a:cs typeface="B Koodak" panose="00000700000000000000" pitchFamily="2" charset="-78"/>
                        </a:rPr>
                        <a:t>ایجاد بنگاه تأمین مواد اولیه و خام ، جمع آوري، بازاريابي و عرضه مصنوعات دستي</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endParaRPr lang="en-US"/>
                    </a:p>
                  </a:txBody>
                  <a:tcPr/>
                </a:tc>
                <a:tc>
                  <a:txBody>
                    <a:bodyPr/>
                    <a:lstStyle/>
                    <a:p>
                      <a:pPr algn="ctr" rtl="1" fontAlgn="base">
                        <a:lnSpc>
                          <a:spcPct val="80000"/>
                        </a:lnSpc>
                        <a:spcAft>
                          <a:spcPts val="0"/>
                        </a:spcAft>
                      </a:pPr>
                      <a:r>
                        <a:rPr lang="en-US"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gridSpan="2">
                  <a:txBody>
                    <a:bodyPr/>
                    <a:lstStyle/>
                    <a:p>
                      <a:pPr algn="ctr" rtl="1">
                        <a:lnSpc>
                          <a:spcPct val="115000"/>
                        </a:lnSpc>
                        <a:spcAft>
                          <a:spcPts val="0"/>
                        </a:spcAft>
                      </a:pPr>
                      <a:r>
                        <a:rPr lang="fa-IR" sz="1200">
                          <a:effectLst/>
                          <a:cs typeface="B Koodak" panose="00000700000000000000" pitchFamily="2" charset="-78"/>
                        </a:rPr>
                        <a:t>5</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pPr algn="ctr" rtl="1">
                        <a:lnSpc>
                          <a:spcPct val="115000"/>
                        </a:lnSpc>
                        <a:spcAft>
                          <a:spcPts val="0"/>
                        </a:spcAft>
                      </a:pP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gridSpan="2">
                  <a:txBody>
                    <a:bodyPr/>
                    <a:lstStyle/>
                    <a:p>
                      <a:pPr algn="ctr" rtl="1" fontAlgn="base">
                        <a:lnSpc>
                          <a:spcPct val="80000"/>
                        </a:lnSpc>
                        <a:spcAft>
                          <a:spcPts val="0"/>
                        </a:spcAft>
                      </a:pPr>
                      <a:r>
                        <a:rPr lang="fa-IR" sz="1200">
                          <a:effectLst/>
                          <a:cs typeface="B Koodak" panose="00000700000000000000" pitchFamily="2" charset="-78"/>
                        </a:rPr>
                        <a:t>گوزلدره سفلی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pPr algn="ctr" rtl="1" fontAlgn="base">
                        <a:lnSpc>
                          <a:spcPct val="80000"/>
                        </a:lnSpc>
                        <a:spcAft>
                          <a:spcPts val="0"/>
                        </a:spcAft>
                      </a:pP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gridSpan="2">
                  <a:txBody>
                    <a:bodyPr/>
                    <a:lstStyle/>
                    <a:p>
                      <a:pPr algn="ctr" rtl="1">
                        <a:lnSpc>
                          <a:spcPct val="115000"/>
                        </a:lnSpc>
                        <a:spcAft>
                          <a:spcPts val="0"/>
                        </a:spcAft>
                      </a:pPr>
                      <a:r>
                        <a:rPr lang="fa-IR" sz="1200">
                          <a:effectLst/>
                          <a:cs typeface="B Koodak" panose="00000700000000000000" pitchFamily="2" charset="-78"/>
                        </a:rPr>
                        <a:t>صنعت ( با الویت صنایع تبدیلی و تکمیلی) و معدن</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pPr algn="ctr" rtl="1">
                        <a:lnSpc>
                          <a:spcPct val="115000"/>
                        </a:lnSpc>
                        <a:spcAft>
                          <a:spcPts val="0"/>
                        </a:spcAft>
                      </a:pP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gridSpan="2">
                  <a:txBody>
                    <a:bodyPr/>
                    <a:lstStyle/>
                    <a:p>
                      <a:pPr algn="ctr" rtl="0">
                        <a:lnSpc>
                          <a:spcPct val="115000"/>
                        </a:lnSpc>
                        <a:spcAft>
                          <a:spcPts val="1000"/>
                        </a:spcAft>
                      </a:pPr>
                      <a:r>
                        <a:rPr lang="fa-IR" sz="1200">
                          <a:effectLst/>
                          <a:cs typeface="B Koodak" panose="00000700000000000000" pitchFamily="2" charset="-78"/>
                        </a:rPr>
                        <a:t>الویت اول</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pPr algn="ctr" rtl="0">
                        <a:lnSpc>
                          <a:spcPct val="115000"/>
                        </a:lnSpc>
                        <a:spcAft>
                          <a:spcPts val="1000"/>
                        </a:spcAft>
                      </a:pP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gridSpan="2">
                  <a:txBody>
                    <a:bodyPr/>
                    <a:lstStyle/>
                    <a:p>
                      <a:pPr algn="ctr" rtl="1">
                        <a:lnSpc>
                          <a:spcPct val="115000"/>
                        </a:lnSpc>
                        <a:spcAft>
                          <a:spcPts val="0"/>
                        </a:spcAft>
                      </a:pPr>
                      <a:r>
                        <a:rPr lang="fa-IR" sz="1200">
                          <a:effectLst/>
                          <a:cs typeface="B Koodak" panose="00000700000000000000" pitchFamily="2" charset="-78"/>
                        </a:rPr>
                        <a:t>سازمان صنعت معدن و تجارت</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pPr algn="ctr" rtl="1">
                        <a:lnSpc>
                          <a:spcPct val="115000"/>
                        </a:lnSpc>
                        <a:spcAft>
                          <a:spcPts val="0"/>
                        </a:spcAft>
                      </a:pP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extLst>
                  <a:ext uri="{0D108BD9-81ED-4DB2-BD59-A6C34878D82A}">
                    <a16:rowId xmlns:a16="http://schemas.microsoft.com/office/drawing/2014/main" val="4241073817"/>
                  </a:ext>
                </a:extLst>
              </a:tr>
              <a:tr h="729082">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B Koodak" panose="00000700000000000000" pitchFamily="2" charset="-78"/>
                        </a:rPr>
                        <a:t>32</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gridSpan="2">
                  <a:txBody>
                    <a:bodyPr/>
                    <a:lstStyle/>
                    <a:p>
                      <a:pPr algn="justLow" rtl="1" fontAlgn="base">
                        <a:lnSpc>
                          <a:spcPct val="80000"/>
                        </a:lnSpc>
                        <a:spcAft>
                          <a:spcPts val="0"/>
                        </a:spcAft>
                      </a:pPr>
                      <a:r>
                        <a:rPr lang="fa-IR" sz="1200" dirty="0" smtClean="0">
                          <a:effectLst/>
                          <a:latin typeface="Calibri" panose="020F0502020204030204" pitchFamily="34" charset="0"/>
                          <a:ea typeface="Calibri" panose="020F0502020204030204" pitchFamily="34" charset="0"/>
                          <a:cs typeface="B Koodak" panose="00000700000000000000" pitchFamily="2" charset="-78"/>
                        </a:rPr>
                        <a:t>آموزش جامعه محلی و تسهیلگری اجتماعی برای توانمندسازی افراد و نحوه استفاده از قابلیت ها و امکانات موجود</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endParaRPr lang="en-US"/>
                    </a:p>
                  </a:txBody>
                  <a:tcPr/>
                </a:tc>
                <a:tc>
                  <a:txBody>
                    <a:bodyPr/>
                    <a:lstStyle/>
                    <a:p>
                      <a:pPr algn="ctr" rtl="1" fontAlgn="base">
                        <a:lnSpc>
                          <a:spcPct val="80000"/>
                        </a:lnSpc>
                        <a:spcAft>
                          <a:spcPts val="0"/>
                        </a:spcAft>
                      </a:pP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gridSpan="2">
                  <a:txBody>
                    <a:bodyPr/>
                    <a:lstStyle/>
                    <a:p>
                      <a:endParaRPr lang="en-US"/>
                    </a:p>
                  </a:txBody>
                  <a:tcPr marL="60564" marR="60564" marT="0" marB="0" anchor="ctr"/>
                </a:tc>
                <a:tc hMerge="1">
                  <a:txBody>
                    <a:bodyPr/>
                    <a:lstStyle/>
                    <a:p>
                      <a:pPr algn="ctr" rtl="1">
                        <a:lnSpc>
                          <a:spcPct val="115000"/>
                        </a:lnSpc>
                        <a:spcAft>
                          <a:spcPts val="0"/>
                        </a:spcAft>
                      </a:pP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gridSpan="2">
                  <a:txBody>
                    <a:bodyPr/>
                    <a:lstStyle/>
                    <a:p>
                      <a:pPr algn="ctr" rtl="1" fontAlgn="base">
                        <a:lnSpc>
                          <a:spcPct val="80000"/>
                        </a:lnSpc>
                        <a:spcAft>
                          <a:spcPts val="0"/>
                        </a:spcAft>
                      </a:pPr>
                      <a:r>
                        <a:rPr lang="fa-IR" sz="1200" dirty="0" smtClean="0">
                          <a:effectLst/>
                          <a:latin typeface="Calibri" panose="020F0502020204030204" pitchFamily="34" charset="0"/>
                          <a:ea typeface="Calibri" panose="020F0502020204030204" pitchFamily="34" charset="0"/>
                          <a:cs typeface="B Koodak" panose="00000700000000000000" pitchFamily="2" charset="-78"/>
                        </a:rPr>
                        <a:t>تمام روستاها</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pPr algn="ctr" rtl="1" fontAlgn="base">
                        <a:lnSpc>
                          <a:spcPct val="80000"/>
                        </a:lnSpc>
                        <a:spcAft>
                          <a:spcPts val="0"/>
                        </a:spcAft>
                      </a:pP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gridSpan="2">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B Koodak" panose="00000700000000000000" pitchFamily="2" charset="-78"/>
                        </a:rPr>
                        <a:t>آموزش</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pPr algn="ctr" rtl="1">
                        <a:lnSpc>
                          <a:spcPct val="115000"/>
                        </a:lnSpc>
                        <a:spcAft>
                          <a:spcPts val="0"/>
                        </a:spcAft>
                      </a:pP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gridSpan="2">
                  <a:txBody>
                    <a:bodyPr/>
                    <a:lstStyle/>
                    <a:p>
                      <a:pPr algn="ctr" rtl="0">
                        <a:lnSpc>
                          <a:spcPct val="115000"/>
                        </a:lnSpc>
                        <a:spcAft>
                          <a:spcPts val="1000"/>
                        </a:spcAft>
                      </a:pPr>
                      <a:r>
                        <a:rPr lang="fa-IR" sz="1200" dirty="0" smtClean="0">
                          <a:effectLst/>
                          <a:latin typeface="Calibri" panose="020F0502020204030204" pitchFamily="34" charset="0"/>
                          <a:ea typeface="Calibri" panose="020F0502020204030204" pitchFamily="34" charset="0"/>
                          <a:cs typeface="B Koodak" panose="00000700000000000000" pitchFamily="2" charset="-78"/>
                        </a:rPr>
                        <a:t>الویت اول</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pPr algn="ctr" rtl="0">
                        <a:lnSpc>
                          <a:spcPct val="115000"/>
                        </a:lnSpc>
                        <a:spcAft>
                          <a:spcPts val="1000"/>
                        </a:spcAft>
                      </a:pP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gridSpan="2">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B Koodak" panose="00000700000000000000" pitchFamily="2" charset="-78"/>
                        </a:rPr>
                        <a:t>سازمان آموزش فنی و حرفه ایی</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pPr algn="ctr" rtl="1">
                        <a:lnSpc>
                          <a:spcPct val="115000"/>
                        </a:lnSpc>
                        <a:spcAft>
                          <a:spcPts val="0"/>
                        </a:spcAft>
                      </a:pP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extLst>
                  <a:ext uri="{0D108BD9-81ED-4DB2-BD59-A6C34878D82A}">
                    <a16:rowId xmlns:a16="http://schemas.microsoft.com/office/drawing/2014/main" val="3751903853"/>
                  </a:ext>
                </a:extLst>
              </a:tr>
              <a:tr h="327962">
                <a:tc gridSpan="14">
                  <a:txBody>
                    <a:bodyPr/>
                    <a:lstStyle/>
                    <a:p>
                      <a:pPr marL="342900" lvl="0" indent="-342900" algn="justLow" rtl="1">
                        <a:lnSpc>
                          <a:spcPct val="80000"/>
                        </a:lnSpc>
                        <a:spcAft>
                          <a:spcPts val="0"/>
                        </a:spcAft>
                        <a:buFont typeface="Wingdings" panose="05000000000000000000" pitchFamily="2" charset="2"/>
                        <a:buChar char=""/>
                      </a:pPr>
                      <a:r>
                        <a:rPr lang="fa-IR" sz="1200">
                          <a:effectLst/>
                          <a:cs typeface="B Koodak" panose="00000700000000000000" pitchFamily="2" charset="-78"/>
                        </a:rPr>
                        <a:t>راهبرد: استفاده از ظرفیت های اقلیمی برای تولید انرژی های تجدید پذیر ( انرژی باد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0183140"/>
                  </a:ext>
                </a:extLst>
              </a:tr>
              <a:tr h="546812">
                <a:tc>
                  <a:txBody>
                    <a:bodyPr/>
                    <a:lstStyle/>
                    <a:p>
                      <a:pPr algn="ctr" rtl="1">
                        <a:lnSpc>
                          <a:spcPct val="115000"/>
                        </a:lnSpc>
                        <a:spcAft>
                          <a:spcPts val="0"/>
                        </a:spcAft>
                      </a:pPr>
                      <a:r>
                        <a:rPr lang="fa-IR" sz="1200">
                          <a:effectLst/>
                          <a:cs typeface="B Koodak" panose="00000700000000000000" pitchFamily="2" charset="-78"/>
                        </a:rPr>
                        <a:t>32</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gridSpan="2">
                  <a:txBody>
                    <a:bodyPr/>
                    <a:lstStyle/>
                    <a:p>
                      <a:pPr algn="justLow" rtl="1">
                        <a:lnSpc>
                          <a:spcPct val="115000"/>
                        </a:lnSpc>
                        <a:spcAft>
                          <a:spcPts val="0"/>
                        </a:spcAft>
                      </a:pPr>
                      <a:r>
                        <a:rPr lang="fa-IR" sz="1200" dirty="0">
                          <a:effectLst/>
                          <a:cs typeface="B Koodak" panose="00000700000000000000" pitchFamily="2" charset="-78"/>
                        </a:rPr>
                        <a:t>ایجاد شبکه مزارع توربین بادی</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endParaRPr lang="en-US"/>
                    </a:p>
                  </a:txBody>
                  <a:tcPr/>
                </a:tc>
                <a:tc>
                  <a:txBody>
                    <a:bodyPr/>
                    <a:lstStyle/>
                    <a:p>
                      <a:pPr algn="ctr" rtl="1">
                        <a:lnSpc>
                          <a:spcPct val="115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gridSpan="2">
                  <a:txBody>
                    <a:bodyPr/>
                    <a:lstStyle/>
                    <a:p>
                      <a:pPr algn="ctr" rtl="1">
                        <a:lnSpc>
                          <a:spcPct val="115000"/>
                        </a:lnSpc>
                        <a:spcAft>
                          <a:spcPts val="0"/>
                        </a:spcAft>
                      </a:pPr>
                      <a:r>
                        <a:rPr lang="fa-IR" sz="1200" dirty="0">
                          <a:effectLst/>
                          <a:cs typeface="B Koodak" panose="00000700000000000000" pitchFamily="2" charset="-78"/>
                        </a:rPr>
                        <a:t> </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pPr algn="ctr" rtl="1">
                        <a:lnSpc>
                          <a:spcPct val="115000"/>
                        </a:lnSpc>
                        <a:spcAft>
                          <a:spcPts val="0"/>
                        </a:spcAft>
                      </a:pP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gridSpan="2">
                  <a:txBody>
                    <a:bodyPr/>
                    <a:lstStyle/>
                    <a:p>
                      <a:pPr algn="ctr" rtl="1">
                        <a:lnSpc>
                          <a:spcPct val="115000"/>
                        </a:lnSpc>
                        <a:spcAft>
                          <a:spcPts val="0"/>
                        </a:spcAft>
                      </a:pPr>
                      <a:r>
                        <a:rPr lang="fa-IR" sz="1200" dirty="0">
                          <a:effectLst/>
                          <a:cs typeface="B Koodak" panose="00000700000000000000" pitchFamily="2" charset="-78"/>
                        </a:rPr>
                        <a:t>کردرق</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pPr algn="ctr" rtl="1">
                        <a:lnSpc>
                          <a:spcPct val="115000"/>
                        </a:lnSpc>
                        <a:spcAft>
                          <a:spcPts val="0"/>
                        </a:spcAft>
                      </a:pP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gridSpan="2">
                  <a:txBody>
                    <a:bodyPr/>
                    <a:lstStyle/>
                    <a:p>
                      <a:pPr algn="ctr" rtl="1">
                        <a:lnSpc>
                          <a:spcPct val="115000"/>
                        </a:lnSpc>
                        <a:spcAft>
                          <a:spcPts val="0"/>
                        </a:spcAft>
                      </a:pPr>
                      <a:r>
                        <a:rPr lang="fa-IR" sz="1200" dirty="0">
                          <a:effectLst/>
                          <a:cs typeface="B Koodak" panose="00000700000000000000" pitchFamily="2" charset="-78"/>
                        </a:rPr>
                        <a:t>صنعت</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pPr algn="ctr" rtl="1">
                        <a:lnSpc>
                          <a:spcPct val="115000"/>
                        </a:lnSpc>
                        <a:spcAft>
                          <a:spcPts val="0"/>
                        </a:spcAft>
                      </a:pP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gridSpan="2">
                  <a:txBody>
                    <a:bodyPr/>
                    <a:lstStyle/>
                    <a:p>
                      <a:pPr algn="ctr" rtl="1">
                        <a:lnSpc>
                          <a:spcPct val="115000"/>
                        </a:lnSpc>
                        <a:spcAft>
                          <a:spcPts val="0"/>
                        </a:spcAft>
                      </a:pPr>
                      <a:r>
                        <a:rPr lang="fa-IR" sz="1200" dirty="0">
                          <a:effectLst/>
                          <a:cs typeface="B Koodak" panose="00000700000000000000" pitchFamily="2" charset="-78"/>
                        </a:rPr>
                        <a:t>الویت دوم</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pPr algn="ctr" rtl="1">
                        <a:lnSpc>
                          <a:spcPct val="115000"/>
                        </a:lnSpc>
                        <a:spcAft>
                          <a:spcPts val="0"/>
                        </a:spcAft>
                      </a:pP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gridSpan="2">
                  <a:txBody>
                    <a:bodyPr/>
                    <a:lstStyle/>
                    <a:p>
                      <a:pPr algn="ctr" rtl="1">
                        <a:lnSpc>
                          <a:spcPct val="115000"/>
                        </a:lnSpc>
                        <a:spcAft>
                          <a:spcPts val="0"/>
                        </a:spcAft>
                      </a:pPr>
                      <a:r>
                        <a:rPr lang="fa-IR" sz="1200" dirty="0" smtClean="0">
                          <a:effectLst/>
                          <a:cs typeface="B Koodak" panose="00000700000000000000" pitchFamily="2" charset="-78"/>
                        </a:rPr>
                        <a:t>وزارت نیرو –بخش خصوصی</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tc hMerge="1">
                  <a:txBody>
                    <a:bodyPr/>
                    <a:lstStyle/>
                    <a:p>
                      <a:pPr algn="ctr" rtl="1">
                        <a:lnSpc>
                          <a:spcPct val="115000"/>
                        </a:lnSpc>
                        <a:spcAft>
                          <a:spcPts val="0"/>
                        </a:spcAft>
                      </a:pP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0564" marR="60564" marT="0" marB="0" anchor="ctr"/>
                </a:tc>
                <a:extLst>
                  <a:ext uri="{0D108BD9-81ED-4DB2-BD59-A6C34878D82A}">
                    <a16:rowId xmlns:a16="http://schemas.microsoft.com/office/drawing/2014/main" val="871078449"/>
                  </a:ext>
                </a:extLst>
              </a:tr>
            </a:tbl>
          </a:graphicData>
        </a:graphic>
      </p:graphicFrame>
    </p:spTree>
    <p:extLst>
      <p:ext uri="{BB962C8B-B14F-4D97-AF65-F5344CB8AC3E}">
        <p14:creationId xmlns:p14="http://schemas.microsoft.com/office/powerpoint/2010/main" val="4041371240"/>
      </p:ext>
    </p:extLst>
  </p:cSld>
  <p:clrMapOvr>
    <a:masterClrMapping/>
  </p:clrMapOvr>
  <p:transition spd="slow">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2-12- منظومه باغ حلی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2140432716"/>
              </p:ext>
            </p:extLst>
          </p:nvPr>
        </p:nvGraphicFramePr>
        <p:xfrm>
          <a:off x="629689" y="1447800"/>
          <a:ext cx="8111143" cy="4731783"/>
        </p:xfrm>
        <a:graphic>
          <a:graphicData uri="http://schemas.openxmlformats.org/drawingml/2006/table">
            <a:tbl>
              <a:tblPr rtl="1" firstRow="1" firstCol="1" bandRow="1">
                <a:tableStyleId>{21E4AEA4-8DFA-4A89-87EB-49C32662AFE0}</a:tableStyleId>
              </a:tblPr>
              <a:tblGrid>
                <a:gridCol w="427974">
                  <a:extLst>
                    <a:ext uri="{9D8B030D-6E8A-4147-A177-3AD203B41FA5}">
                      <a16:colId xmlns:a16="http://schemas.microsoft.com/office/drawing/2014/main" val="2876234327"/>
                    </a:ext>
                  </a:extLst>
                </a:gridCol>
                <a:gridCol w="1455115">
                  <a:extLst>
                    <a:ext uri="{9D8B030D-6E8A-4147-A177-3AD203B41FA5}">
                      <a16:colId xmlns:a16="http://schemas.microsoft.com/office/drawing/2014/main" val="2646926212"/>
                    </a:ext>
                  </a:extLst>
                </a:gridCol>
                <a:gridCol w="615470">
                  <a:extLst>
                    <a:ext uri="{9D8B030D-6E8A-4147-A177-3AD203B41FA5}">
                      <a16:colId xmlns:a16="http://schemas.microsoft.com/office/drawing/2014/main" val="3045582503"/>
                    </a:ext>
                  </a:extLst>
                </a:gridCol>
                <a:gridCol w="552291">
                  <a:extLst>
                    <a:ext uri="{9D8B030D-6E8A-4147-A177-3AD203B41FA5}">
                      <a16:colId xmlns:a16="http://schemas.microsoft.com/office/drawing/2014/main" val="2745973537"/>
                    </a:ext>
                  </a:extLst>
                </a:gridCol>
                <a:gridCol w="2172483">
                  <a:extLst>
                    <a:ext uri="{9D8B030D-6E8A-4147-A177-3AD203B41FA5}">
                      <a16:colId xmlns:a16="http://schemas.microsoft.com/office/drawing/2014/main" val="1623414296"/>
                    </a:ext>
                  </a:extLst>
                </a:gridCol>
                <a:gridCol w="739784">
                  <a:extLst>
                    <a:ext uri="{9D8B030D-6E8A-4147-A177-3AD203B41FA5}">
                      <a16:colId xmlns:a16="http://schemas.microsoft.com/office/drawing/2014/main" val="1956181964"/>
                    </a:ext>
                  </a:extLst>
                </a:gridCol>
                <a:gridCol w="739784">
                  <a:extLst>
                    <a:ext uri="{9D8B030D-6E8A-4147-A177-3AD203B41FA5}">
                      <a16:colId xmlns:a16="http://schemas.microsoft.com/office/drawing/2014/main" val="1917345191"/>
                    </a:ext>
                  </a:extLst>
                </a:gridCol>
                <a:gridCol w="1408242">
                  <a:extLst>
                    <a:ext uri="{9D8B030D-6E8A-4147-A177-3AD203B41FA5}">
                      <a16:colId xmlns:a16="http://schemas.microsoft.com/office/drawing/2014/main" val="2307924782"/>
                    </a:ext>
                  </a:extLst>
                </a:gridCol>
              </a:tblGrid>
              <a:tr h="916169">
                <a:tc>
                  <a:txBody>
                    <a:bodyPr/>
                    <a:lstStyle/>
                    <a:p>
                      <a:pPr algn="ctr" rtl="1">
                        <a:lnSpc>
                          <a:spcPct val="115000"/>
                        </a:lnSpc>
                        <a:spcAft>
                          <a:spcPts val="0"/>
                        </a:spcAft>
                      </a:pPr>
                      <a:r>
                        <a:rPr lang="fa-IR" sz="1200">
                          <a:effectLst/>
                          <a:cs typeface="B Koodak" panose="00000700000000000000" pitchFamily="2" charset="-78"/>
                        </a:rPr>
                        <a:t>ردیف</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a:effectLst/>
                          <a:cs typeface="B Koodak" panose="00000700000000000000" pitchFamily="2" charset="-78"/>
                        </a:rPr>
                        <a:t>عنوان طرح</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a:effectLst/>
                          <a:cs typeface="B Koodak" panose="00000700000000000000" pitchFamily="2" charset="-78"/>
                        </a:rPr>
                        <a:t>اعتبار مورد نیاز</a:t>
                      </a:r>
                      <a:endParaRPr lang="en-US" sz="1200">
                        <a:effectLst/>
                        <a:cs typeface="B Koodak" panose="00000700000000000000" pitchFamily="2" charset="-78"/>
                      </a:endParaRPr>
                    </a:p>
                    <a:p>
                      <a:pPr algn="ctr" rtl="1">
                        <a:lnSpc>
                          <a:spcPct val="115000"/>
                        </a:lnSpc>
                        <a:spcAft>
                          <a:spcPts val="0"/>
                        </a:spcAft>
                      </a:pPr>
                      <a:r>
                        <a:rPr lang="fa-IR" sz="1200">
                          <a:effectLst/>
                          <a:cs typeface="B Koodak" panose="00000700000000000000" pitchFamily="2" charset="-78"/>
                        </a:rPr>
                        <a:t>میلیون ریال</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a:effectLst/>
                          <a:cs typeface="B Koodak" panose="00000700000000000000" pitchFamily="2" charset="-78"/>
                        </a:rPr>
                        <a:t>میزان</a:t>
                      </a:r>
                      <a:endParaRPr lang="en-US" sz="1200">
                        <a:effectLst/>
                        <a:cs typeface="B Koodak" panose="00000700000000000000" pitchFamily="2" charset="-78"/>
                      </a:endParaRPr>
                    </a:p>
                    <a:p>
                      <a:pPr algn="ctr" rtl="1">
                        <a:lnSpc>
                          <a:spcPct val="115000"/>
                        </a:lnSpc>
                        <a:spcAft>
                          <a:spcPts val="0"/>
                        </a:spcAft>
                      </a:pPr>
                      <a:r>
                        <a:rPr lang="fa-IR" sz="1200">
                          <a:effectLst/>
                          <a:cs typeface="B Koodak" panose="00000700000000000000" pitchFamily="2" charset="-78"/>
                        </a:rPr>
                        <a:t>اشتغال نفر</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dirty="0">
                          <a:effectLst/>
                          <a:cs typeface="B Koodak" panose="00000700000000000000" pitchFamily="2" charset="-78"/>
                        </a:rPr>
                        <a:t>محل اجرا</a:t>
                      </a:r>
                      <a:endParaRPr lang="en-US" sz="1200" dirty="0">
                        <a:effectLst/>
                        <a:cs typeface="B Koodak" panose="00000700000000000000" pitchFamily="2" charset="-78"/>
                      </a:endParaRPr>
                    </a:p>
                    <a:p>
                      <a:pPr algn="ctr" rtl="1">
                        <a:lnSpc>
                          <a:spcPct val="115000"/>
                        </a:lnSpc>
                        <a:spcAft>
                          <a:spcPts val="0"/>
                        </a:spcAft>
                      </a:pPr>
                      <a:r>
                        <a:rPr lang="fa-IR" sz="1200" dirty="0">
                          <a:effectLst/>
                          <a:cs typeface="B Koodak" panose="00000700000000000000" pitchFamily="2" charset="-78"/>
                        </a:rPr>
                        <a:t>نام روستا</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dirty="0">
                          <a:effectLst/>
                          <a:cs typeface="B Koodak" panose="00000700000000000000" pitchFamily="2" charset="-78"/>
                        </a:rPr>
                        <a:t>کد موضوعی طرح 2</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dirty="0">
                          <a:effectLst/>
                          <a:cs typeface="B Koodak" panose="00000700000000000000" pitchFamily="2" charset="-78"/>
                        </a:rPr>
                        <a:t>الویت طرح در سطح بخش 4</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a:effectLst/>
                          <a:cs typeface="B Koodak" panose="00000700000000000000" pitchFamily="2" charset="-78"/>
                        </a:rPr>
                        <a:t>کد دستگاه اجرائی مرتبط 5</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extLst>
                  <a:ext uri="{0D108BD9-81ED-4DB2-BD59-A6C34878D82A}">
                    <a16:rowId xmlns:a16="http://schemas.microsoft.com/office/drawing/2014/main" val="578029596"/>
                  </a:ext>
                </a:extLst>
              </a:tr>
              <a:tr h="335929">
                <a:tc gridSpan="8">
                  <a:txBody>
                    <a:bodyPr/>
                    <a:lstStyle/>
                    <a:p>
                      <a:pPr marL="342900" lvl="0" indent="-342900" algn="justLow" rtl="1">
                        <a:lnSpc>
                          <a:spcPct val="115000"/>
                        </a:lnSpc>
                        <a:spcAft>
                          <a:spcPts val="0"/>
                        </a:spcAft>
                        <a:buFont typeface="Wingdings" panose="05000000000000000000" pitchFamily="2" charset="2"/>
                        <a:buChar char=""/>
                      </a:pPr>
                      <a:r>
                        <a:rPr lang="fa-IR" sz="1200" dirty="0">
                          <a:effectLst/>
                          <a:cs typeface="B Koodak" panose="00000700000000000000" pitchFamily="2" charset="-78"/>
                        </a:rPr>
                        <a:t>راهبرد: توسعه زنجیره دامپروری صنعتی و دامداری روستایی مدرن</a:t>
                      </a:r>
                      <a:endParaRPr lang="en-US" sz="1200" dirty="0">
                        <a:effectLst/>
                        <a:cs typeface="B Koodak" panose="00000700000000000000" pitchFamily="2" charset="-78"/>
                      </a:endParaRPr>
                    </a:p>
                    <a:p>
                      <a:pPr marL="342900" lvl="0" indent="-342900" algn="justLow" rtl="1">
                        <a:lnSpc>
                          <a:spcPct val="115000"/>
                        </a:lnSpc>
                        <a:spcAft>
                          <a:spcPts val="0"/>
                        </a:spcAft>
                        <a:buFont typeface="Wingdings" panose="05000000000000000000" pitchFamily="2" charset="2"/>
                        <a:buChar char=""/>
                      </a:pPr>
                      <a:r>
                        <a:rPr lang="fa-IR" sz="1200" dirty="0">
                          <a:effectLst/>
                          <a:cs typeface="B Koodak" panose="00000700000000000000" pitchFamily="2" charset="-78"/>
                        </a:rPr>
                        <a:t>برنامه اقدام ( پیشران ): مدرن سازی واحدهای دامداری روستایی  </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9627580"/>
                  </a:ext>
                </a:extLst>
              </a:tr>
              <a:tr h="642646">
                <a:tc>
                  <a:txBody>
                    <a:bodyPr/>
                    <a:lstStyle/>
                    <a:p>
                      <a:pPr algn="ctr" rtl="1">
                        <a:lnSpc>
                          <a:spcPct val="115000"/>
                        </a:lnSpc>
                        <a:spcAft>
                          <a:spcPts val="0"/>
                        </a:spcAft>
                      </a:pPr>
                      <a:r>
                        <a:rPr lang="fa-IR" sz="1200">
                          <a:effectLst/>
                          <a:cs typeface="B Koodak" panose="00000700000000000000" pitchFamily="2" charset="-78"/>
                        </a:rPr>
                        <a:t>34</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r" rtl="1">
                        <a:lnSpc>
                          <a:spcPct val="110000"/>
                        </a:lnSpc>
                        <a:spcAft>
                          <a:spcPts val="0"/>
                        </a:spcAft>
                      </a:pPr>
                      <a:r>
                        <a:rPr lang="fa-IR" sz="1200">
                          <a:effectLst/>
                          <a:cs typeface="B Koodak" panose="00000700000000000000" pitchFamily="2" charset="-78"/>
                        </a:rPr>
                        <a:t>ساماندهی و  مدرن سازی واحدهای دامداری روستایی در مقیاس خانگی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a:effectLst/>
                          <a:cs typeface="B Koodak" panose="00000700000000000000" pitchFamily="2" charset="-78"/>
                        </a:rPr>
                        <a:t>5000</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a:effectLst/>
                          <a:cs typeface="B Koodak" panose="00000700000000000000" pitchFamily="2" charset="-78"/>
                        </a:rPr>
                        <a:t>15</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a:effectLst/>
                          <a:cs typeface="B Koodak" panose="00000700000000000000" pitchFamily="2" charset="-78"/>
                        </a:rPr>
                        <a:t>تمامی روستاهای با بیش از 20 خانوار</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a:effectLst/>
                          <a:cs typeface="B Koodak" panose="00000700000000000000" pitchFamily="2" charset="-78"/>
                        </a:rPr>
                        <a:t>کشاورزی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a:effectLst/>
                          <a:cs typeface="B Koodak" panose="00000700000000000000" pitchFamily="2" charset="-78"/>
                        </a:rPr>
                        <a:t>الویت دوم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r" rtl="1">
                        <a:lnSpc>
                          <a:spcPct val="110000"/>
                        </a:lnSpc>
                        <a:spcAft>
                          <a:spcPts val="0"/>
                        </a:spcAft>
                      </a:pPr>
                      <a:r>
                        <a:rPr lang="fa-IR" sz="1100">
                          <a:effectLst/>
                          <a:cs typeface="B Koodak" panose="00000700000000000000" pitchFamily="2" charset="-78"/>
                        </a:rPr>
                        <a:t>-سازمان جهاد کشاورزی</a:t>
                      </a:r>
                      <a:endParaRPr lang="en-US" sz="1200">
                        <a:effectLst/>
                        <a:cs typeface="B Koodak" panose="00000700000000000000" pitchFamily="2" charset="-78"/>
                      </a:endParaRPr>
                    </a:p>
                    <a:p>
                      <a:pPr algn="ctr" rtl="1">
                        <a:lnSpc>
                          <a:spcPct val="115000"/>
                        </a:lnSpc>
                        <a:spcAft>
                          <a:spcPts val="0"/>
                        </a:spcAft>
                      </a:pPr>
                      <a:r>
                        <a:rPr lang="fa-IR" sz="1100">
                          <a:effectLst/>
                          <a:cs typeface="B Koodak" panose="00000700000000000000" pitchFamily="2" charset="-78"/>
                        </a:rPr>
                        <a:t>-سازمان دامپزشکی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extLst>
                  <a:ext uri="{0D108BD9-81ED-4DB2-BD59-A6C34878D82A}">
                    <a16:rowId xmlns:a16="http://schemas.microsoft.com/office/drawing/2014/main" val="2779054620"/>
                  </a:ext>
                </a:extLst>
              </a:tr>
              <a:tr h="481984">
                <a:tc>
                  <a:txBody>
                    <a:bodyPr/>
                    <a:lstStyle/>
                    <a:p>
                      <a:pPr algn="ctr" rtl="1">
                        <a:lnSpc>
                          <a:spcPct val="115000"/>
                        </a:lnSpc>
                        <a:spcAft>
                          <a:spcPts val="0"/>
                        </a:spcAft>
                      </a:pPr>
                      <a:r>
                        <a:rPr lang="fa-IR" sz="1200">
                          <a:effectLst/>
                          <a:cs typeface="B Koodak" panose="00000700000000000000" pitchFamily="2" charset="-78"/>
                        </a:rPr>
                        <a:t>35</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r" rtl="1">
                        <a:lnSpc>
                          <a:spcPct val="110000"/>
                        </a:lnSpc>
                        <a:spcAft>
                          <a:spcPts val="0"/>
                        </a:spcAft>
                      </a:pPr>
                      <a:r>
                        <a:rPr lang="fa-IR" sz="1200">
                          <a:effectLst/>
                          <a:cs typeface="B Koodak" panose="00000700000000000000" pitchFamily="2" charset="-78"/>
                        </a:rPr>
                        <a:t>ایجاد شرکت  خدمات دامپزشکی وپشتیبان دامداری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a:effectLst/>
                          <a:cs typeface="B Koodak" panose="00000700000000000000" pitchFamily="2" charset="-78"/>
                        </a:rPr>
                        <a:t>5</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a:effectLst/>
                          <a:cs typeface="B Koodak" panose="00000700000000000000" pitchFamily="2" charset="-78"/>
                        </a:rPr>
                        <a:t>گوزلدره</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a:effectLst/>
                          <a:cs typeface="B Koodak" panose="00000700000000000000" pitchFamily="2" charset="-78"/>
                        </a:rPr>
                        <a:t>کشاورزی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a:effectLst/>
                          <a:cs typeface="B Koodak" panose="00000700000000000000" pitchFamily="2" charset="-78"/>
                        </a:rPr>
                        <a:t>الویت اول</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100">
                          <a:effectLst/>
                          <a:cs typeface="B Koodak" panose="00000700000000000000" pitchFamily="2" charset="-78"/>
                        </a:rPr>
                        <a:t>-سازمان دامپزشکی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extLst>
                  <a:ext uri="{0D108BD9-81ED-4DB2-BD59-A6C34878D82A}">
                    <a16:rowId xmlns:a16="http://schemas.microsoft.com/office/drawing/2014/main" val="1984081741"/>
                  </a:ext>
                </a:extLst>
              </a:tr>
              <a:tr h="642646">
                <a:tc>
                  <a:txBody>
                    <a:bodyPr/>
                    <a:lstStyle/>
                    <a:p>
                      <a:pPr algn="ctr" rtl="1">
                        <a:lnSpc>
                          <a:spcPct val="115000"/>
                        </a:lnSpc>
                        <a:spcAft>
                          <a:spcPts val="0"/>
                        </a:spcAft>
                      </a:pPr>
                      <a:r>
                        <a:rPr lang="fa-IR" sz="1200">
                          <a:effectLst/>
                          <a:cs typeface="B Koodak" panose="00000700000000000000" pitchFamily="2" charset="-78"/>
                        </a:rPr>
                        <a:t>36</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r" rtl="1">
                        <a:lnSpc>
                          <a:spcPct val="110000"/>
                        </a:lnSpc>
                        <a:spcAft>
                          <a:spcPts val="0"/>
                        </a:spcAft>
                      </a:pPr>
                      <a:r>
                        <a:rPr lang="fa-IR" sz="1200">
                          <a:effectLst/>
                          <a:cs typeface="B Koodak" panose="00000700000000000000" pitchFamily="2" charset="-78"/>
                        </a:rPr>
                        <a:t>ایجاد بنگاه های  جمع آوري شير واحدهای دامداری خانگی روستايي (2 واحد)</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a:effectLst/>
                          <a:cs typeface="B Koodak" panose="00000700000000000000" pitchFamily="2" charset="-78"/>
                        </a:rPr>
                        <a:t>6</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a:effectLst/>
                          <a:cs typeface="B Koodak" panose="00000700000000000000" pitchFamily="2" charset="-78"/>
                        </a:rPr>
                        <a:t>سرخه دیزج،</a:t>
                      </a:r>
                      <a:endParaRPr lang="en-US" sz="1200">
                        <a:effectLst/>
                        <a:cs typeface="B Koodak" panose="00000700000000000000" pitchFamily="2" charset="-78"/>
                      </a:endParaRPr>
                    </a:p>
                    <a:p>
                      <a:pPr algn="ctr" rtl="1">
                        <a:lnSpc>
                          <a:spcPct val="115000"/>
                        </a:lnSpc>
                        <a:spcAft>
                          <a:spcPts val="0"/>
                        </a:spcAft>
                      </a:pPr>
                      <a:r>
                        <a:rPr lang="fa-IR" sz="1200">
                          <a:effectLst/>
                          <a:cs typeface="B Koodak" panose="00000700000000000000" pitchFamily="2" charset="-78"/>
                        </a:rPr>
                        <a:t>کردناب</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a:effectLst/>
                          <a:cs typeface="B Koodak" panose="00000700000000000000" pitchFamily="2" charset="-78"/>
                        </a:rPr>
                        <a:t>کشاورزی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a:effectLst/>
                          <a:cs typeface="B Koodak" panose="00000700000000000000" pitchFamily="2" charset="-78"/>
                        </a:rPr>
                        <a:t>الویت اول</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100">
                          <a:effectLst/>
                          <a:cs typeface="B Koodak" panose="00000700000000000000" pitchFamily="2" charset="-78"/>
                        </a:rPr>
                        <a:t>سازمان جهاد کشاورزی- سازمان دامپزشکی - شبکه بهداشت و درمان</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extLst>
                  <a:ext uri="{0D108BD9-81ED-4DB2-BD59-A6C34878D82A}">
                    <a16:rowId xmlns:a16="http://schemas.microsoft.com/office/drawing/2014/main" val="1144075501"/>
                  </a:ext>
                </a:extLst>
              </a:tr>
              <a:tr h="254934">
                <a:tc gridSpan="8">
                  <a:txBody>
                    <a:bodyPr/>
                    <a:lstStyle/>
                    <a:p>
                      <a:pPr marL="342900" lvl="0" indent="-342900" algn="justLow" rtl="1">
                        <a:lnSpc>
                          <a:spcPct val="80000"/>
                        </a:lnSpc>
                        <a:spcAft>
                          <a:spcPts val="0"/>
                        </a:spcAft>
                        <a:buFont typeface="Wingdings" panose="05000000000000000000" pitchFamily="2" charset="2"/>
                        <a:buChar char=""/>
                      </a:pPr>
                      <a:r>
                        <a:rPr lang="fa-IR" sz="1200">
                          <a:effectLst/>
                          <a:cs typeface="B Koodak" panose="00000700000000000000" pitchFamily="2" charset="-78"/>
                        </a:rPr>
                        <a:t>راهبرد: توسعه کشاورزی</a:t>
                      </a:r>
                      <a:endParaRPr lang="en-US" sz="1200">
                        <a:effectLst/>
                        <a:cs typeface="B Koodak" panose="00000700000000000000" pitchFamily="2" charset="-78"/>
                      </a:endParaRPr>
                    </a:p>
                    <a:p>
                      <a:pPr marL="342900" lvl="0" indent="-342900" algn="justLow" rtl="1">
                        <a:lnSpc>
                          <a:spcPct val="80000"/>
                        </a:lnSpc>
                        <a:spcAft>
                          <a:spcPts val="0"/>
                        </a:spcAft>
                        <a:buFont typeface="Wingdings" panose="05000000000000000000" pitchFamily="2" charset="2"/>
                        <a:buChar char=""/>
                      </a:pPr>
                      <a:r>
                        <a:rPr lang="fa-IR" sz="1200">
                          <a:effectLst/>
                          <a:cs typeface="B Koodak" panose="00000700000000000000" pitchFamily="2" charset="-78"/>
                        </a:rPr>
                        <a:t>برنامه اقدام ( پیشران ): توسعه زنجیره فعالیت های باغداری و افزایش تولید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6389898"/>
                  </a:ext>
                </a:extLst>
              </a:tr>
              <a:tr h="335929">
                <a:tc>
                  <a:txBody>
                    <a:bodyPr/>
                    <a:lstStyle/>
                    <a:p>
                      <a:pPr algn="ctr" rtl="1">
                        <a:lnSpc>
                          <a:spcPct val="115000"/>
                        </a:lnSpc>
                        <a:spcAft>
                          <a:spcPts val="0"/>
                        </a:spcAft>
                      </a:pPr>
                      <a:r>
                        <a:rPr lang="fa-IR" sz="1200">
                          <a:effectLst/>
                          <a:cs typeface="B Koodak" panose="00000700000000000000" pitchFamily="2" charset="-78"/>
                        </a:rPr>
                        <a:t>37</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justLow" rtl="1">
                        <a:lnSpc>
                          <a:spcPct val="115000"/>
                        </a:lnSpc>
                        <a:spcAft>
                          <a:spcPts val="0"/>
                        </a:spcAft>
                      </a:pPr>
                      <a:r>
                        <a:rPr lang="fa-IR" sz="1200">
                          <a:effectLst/>
                          <a:cs typeface="B Koodak" panose="00000700000000000000" pitchFamily="2" charset="-78"/>
                        </a:rPr>
                        <a:t>ایجاد و توسعه باغات پرورش گل محمدی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a:effectLst/>
                          <a:cs typeface="B Koodak" panose="00000700000000000000" pitchFamily="2" charset="-78"/>
                        </a:rPr>
                        <a:t>3700</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a:effectLst/>
                          <a:cs typeface="B Koodak" panose="00000700000000000000" pitchFamily="2" charset="-78"/>
                        </a:rPr>
                        <a:t>12</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a:effectLst/>
                          <a:cs typeface="B Koodak" panose="00000700000000000000" pitchFamily="2" charset="-78"/>
                        </a:rPr>
                        <a:t>سلمان کندی، یوسف آباد، سبزدرق، گوزلدره</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a:effectLst/>
                          <a:cs typeface="B Koodak" panose="00000700000000000000" pitchFamily="2" charset="-78"/>
                        </a:rPr>
                        <a:t>کشاورزی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a:effectLst/>
                          <a:cs typeface="B Koodak" panose="00000700000000000000" pitchFamily="2" charset="-78"/>
                        </a:rPr>
                        <a:t>الویت اول</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a:effectLst/>
                          <a:cs typeface="B Koodak" panose="00000700000000000000" pitchFamily="2" charset="-78"/>
                        </a:rPr>
                        <a:t>سازمان جهادکشاورزی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extLst>
                  <a:ext uri="{0D108BD9-81ED-4DB2-BD59-A6C34878D82A}">
                    <a16:rowId xmlns:a16="http://schemas.microsoft.com/office/drawing/2014/main" val="350275606"/>
                  </a:ext>
                </a:extLst>
              </a:tr>
              <a:tr h="503893">
                <a:tc>
                  <a:txBody>
                    <a:bodyPr/>
                    <a:lstStyle/>
                    <a:p>
                      <a:pPr algn="ctr" rtl="1">
                        <a:lnSpc>
                          <a:spcPct val="115000"/>
                        </a:lnSpc>
                        <a:spcAft>
                          <a:spcPts val="0"/>
                        </a:spcAft>
                      </a:pPr>
                      <a:r>
                        <a:rPr lang="fa-IR" sz="1200">
                          <a:effectLst/>
                          <a:cs typeface="B Koodak" panose="00000700000000000000" pitchFamily="2" charset="-78"/>
                        </a:rPr>
                        <a:t>38</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justLow" rtl="1">
                        <a:lnSpc>
                          <a:spcPct val="115000"/>
                        </a:lnSpc>
                        <a:spcAft>
                          <a:spcPts val="0"/>
                        </a:spcAft>
                      </a:pPr>
                      <a:r>
                        <a:rPr lang="fa-IR" sz="1200">
                          <a:effectLst/>
                          <a:cs typeface="B Koodak" panose="00000700000000000000" pitchFamily="2" charset="-78"/>
                        </a:rPr>
                        <a:t>اصلاح و نوسازی باغات</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a:effectLst/>
                          <a:cs typeface="B Koodak" panose="00000700000000000000" pitchFamily="2" charset="-78"/>
                        </a:rPr>
                        <a:t>83600</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a:effectLst/>
                          <a:cs typeface="B Koodak" panose="00000700000000000000" pitchFamily="2" charset="-78"/>
                        </a:rPr>
                        <a:t>چمه،چمرود، برنقور، قشلاق، ونونان،خرمدرق،کردرق،کردناب، سبزدرق، گوزلدره</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a:effectLst/>
                          <a:cs typeface="B Koodak" panose="00000700000000000000" pitchFamily="2" charset="-78"/>
                        </a:rPr>
                        <a:t>کشاورزی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a:effectLst/>
                          <a:cs typeface="B Koodak" panose="00000700000000000000" pitchFamily="2" charset="-78"/>
                        </a:rPr>
                        <a:t>الویت اول</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tc>
                  <a:txBody>
                    <a:bodyPr/>
                    <a:lstStyle/>
                    <a:p>
                      <a:pPr algn="ctr" rtl="1">
                        <a:lnSpc>
                          <a:spcPct val="115000"/>
                        </a:lnSpc>
                        <a:spcAft>
                          <a:spcPts val="0"/>
                        </a:spcAft>
                      </a:pPr>
                      <a:r>
                        <a:rPr lang="fa-IR" sz="1200" dirty="0">
                          <a:effectLst/>
                          <a:cs typeface="B Koodak" panose="00000700000000000000" pitchFamily="2" charset="-78"/>
                        </a:rPr>
                        <a:t>سازمان جهادکشاورزی</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9750" marR="59750" marT="0" marB="0" anchor="ctr"/>
                </a:tc>
                <a:extLst>
                  <a:ext uri="{0D108BD9-81ED-4DB2-BD59-A6C34878D82A}">
                    <a16:rowId xmlns:a16="http://schemas.microsoft.com/office/drawing/2014/main" val="3844781735"/>
                  </a:ext>
                </a:extLst>
              </a:tr>
            </a:tbl>
          </a:graphicData>
        </a:graphic>
      </p:graphicFrame>
    </p:spTree>
    <p:extLst>
      <p:ext uri="{BB962C8B-B14F-4D97-AF65-F5344CB8AC3E}">
        <p14:creationId xmlns:p14="http://schemas.microsoft.com/office/powerpoint/2010/main" val="230555771"/>
      </p:ext>
    </p:extLst>
  </p:cSld>
  <p:clrMapOvr>
    <a:masterClrMapping/>
  </p:clrMapOvr>
  <p:transition spd="slow">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2-12- منظومه باغ حلی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2460422249"/>
              </p:ext>
            </p:extLst>
          </p:nvPr>
        </p:nvGraphicFramePr>
        <p:xfrm>
          <a:off x="304800" y="1219200"/>
          <a:ext cx="8610599" cy="5307893"/>
        </p:xfrm>
        <a:graphic>
          <a:graphicData uri="http://schemas.openxmlformats.org/drawingml/2006/table">
            <a:tbl>
              <a:tblPr rtl="1" firstRow="1" firstCol="1" bandRow="1">
                <a:tableStyleId>{21E4AEA4-8DFA-4A89-87EB-49C32662AFE0}</a:tableStyleId>
              </a:tblPr>
              <a:tblGrid>
                <a:gridCol w="591141">
                  <a:extLst>
                    <a:ext uri="{9D8B030D-6E8A-4147-A177-3AD203B41FA5}">
                      <a16:colId xmlns:a16="http://schemas.microsoft.com/office/drawing/2014/main" val="608991613"/>
                    </a:ext>
                  </a:extLst>
                </a:gridCol>
                <a:gridCol w="4160119">
                  <a:extLst>
                    <a:ext uri="{9D8B030D-6E8A-4147-A177-3AD203B41FA5}">
                      <a16:colId xmlns:a16="http://schemas.microsoft.com/office/drawing/2014/main" val="2574287565"/>
                    </a:ext>
                  </a:extLst>
                </a:gridCol>
                <a:gridCol w="487753">
                  <a:extLst>
                    <a:ext uri="{9D8B030D-6E8A-4147-A177-3AD203B41FA5}">
                      <a16:colId xmlns:a16="http://schemas.microsoft.com/office/drawing/2014/main" val="695110691"/>
                    </a:ext>
                  </a:extLst>
                </a:gridCol>
                <a:gridCol w="544657">
                  <a:extLst>
                    <a:ext uri="{9D8B030D-6E8A-4147-A177-3AD203B41FA5}">
                      <a16:colId xmlns:a16="http://schemas.microsoft.com/office/drawing/2014/main" val="1300589938"/>
                    </a:ext>
                  </a:extLst>
                </a:gridCol>
                <a:gridCol w="991762">
                  <a:extLst>
                    <a:ext uri="{9D8B030D-6E8A-4147-A177-3AD203B41FA5}">
                      <a16:colId xmlns:a16="http://schemas.microsoft.com/office/drawing/2014/main" val="2503351966"/>
                    </a:ext>
                  </a:extLst>
                </a:gridCol>
                <a:gridCol w="579205">
                  <a:extLst>
                    <a:ext uri="{9D8B030D-6E8A-4147-A177-3AD203B41FA5}">
                      <a16:colId xmlns:a16="http://schemas.microsoft.com/office/drawing/2014/main" val="1091000474"/>
                    </a:ext>
                  </a:extLst>
                </a:gridCol>
                <a:gridCol w="560915">
                  <a:extLst>
                    <a:ext uri="{9D8B030D-6E8A-4147-A177-3AD203B41FA5}">
                      <a16:colId xmlns:a16="http://schemas.microsoft.com/office/drawing/2014/main" val="3835523104"/>
                    </a:ext>
                  </a:extLst>
                </a:gridCol>
                <a:gridCol w="695047">
                  <a:extLst>
                    <a:ext uri="{9D8B030D-6E8A-4147-A177-3AD203B41FA5}">
                      <a16:colId xmlns:a16="http://schemas.microsoft.com/office/drawing/2014/main" val="1269917508"/>
                    </a:ext>
                  </a:extLst>
                </a:gridCol>
              </a:tblGrid>
              <a:tr h="811551">
                <a:tc>
                  <a:txBody>
                    <a:bodyPr/>
                    <a:lstStyle/>
                    <a:p>
                      <a:pPr algn="ctr" rtl="1">
                        <a:lnSpc>
                          <a:spcPct val="90000"/>
                        </a:lnSpc>
                        <a:spcAft>
                          <a:spcPts val="0"/>
                        </a:spcAft>
                      </a:pPr>
                      <a:r>
                        <a:rPr lang="fa-IR" sz="1200">
                          <a:effectLst/>
                          <a:cs typeface="B Koodak" panose="00000700000000000000" pitchFamily="2" charset="-78"/>
                        </a:rPr>
                        <a:t>ردیف</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tc>
                  <a:txBody>
                    <a:bodyPr/>
                    <a:lstStyle/>
                    <a:p>
                      <a:pPr algn="ctr" rtl="1">
                        <a:lnSpc>
                          <a:spcPct val="90000"/>
                        </a:lnSpc>
                        <a:spcAft>
                          <a:spcPts val="0"/>
                        </a:spcAft>
                      </a:pPr>
                      <a:r>
                        <a:rPr lang="fa-IR" sz="1200">
                          <a:effectLst/>
                          <a:cs typeface="B Koodak" panose="00000700000000000000" pitchFamily="2" charset="-78"/>
                        </a:rPr>
                        <a:t>عنوان طرح</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tc>
                  <a:txBody>
                    <a:bodyPr/>
                    <a:lstStyle/>
                    <a:p>
                      <a:pPr algn="ctr" rtl="1">
                        <a:lnSpc>
                          <a:spcPct val="90000"/>
                        </a:lnSpc>
                        <a:spcAft>
                          <a:spcPts val="0"/>
                        </a:spcAft>
                      </a:pPr>
                      <a:r>
                        <a:rPr lang="fa-IR" sz="1200">
                          <a:effectLst/>
                          <a:cs typeface="B Koodak" panose="00000700000000000000" pitchFamily="2" charset="-78"/>
                        </a:rPr>
                        <a:t>اعتبار مورد نیاز</a:t>
                      </a:r>
                      <a:endParaRPr lang="en-US" sz="1200">
                        <a:effectLst/>
                        <a:cs typeface="B Koodak" panose="00000700000000000000" pitchFamily="2" charset="-78"/>
                      </a:endParaRPr>
                    </a:p>
                    <a:p>
                      <a:pPr algn="ctr" rtl="1">
                        <a:lnSpc>
                          <a:spcPct val="90000"/>
                        </a:lnSpc>
                        <a:spcAft>
                          <a:spcPts val="0"/>
                        </a:spcAft>
                      </a:pPr>
                      <a:r>
                        <a:rPr lang="fa-IR" sz="1200">
                          <a:effectLst/>
                          <a:cs typeface="B Koodak" panose="00000700000000000000" pitchFamily="2" charset="-78"/>
                        </a:rPr>
                        <a:t>میلیون ریال</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tc>
                  <a:txBody>
                    <a:bodyPr/>
                    <a:lstStyle/>
                    <a:p>
                      <a:pPr algn="ctr" rtl="1">
                        <a:lnSpc>
                          <a:spcPct val="90000"/>
                        </a:lnSpc>
                        <a:spcAft>
                          <a:spcPts val="0"/>
                        </a:spcAft>
                      </a:pPr>
                      <a:r>
                        <a:rPr lang="fa-IR" sz="1200">
                          <a:effectLst/>
                          <a:cs typeface="B Koodak" panose="00000700000000000000" pitchFamily="2" charset="-78"/>
                        </a:rPr>
                        <a:t>میزان</a:t>
                      </a:r>
                      <a:endParaRPr lang="en-US" sz="1200">
                        <a:effectLst/>
                        <a:cs typeface="B Koodak" panose="00000700000000000000" pitchFamily="2" charset="-78"/>
                      </a:endParaRPr>
                    </a:p>
                    <a:p>
                      <a:pPr algn="ctr" rtl="1">
                        <a:lnSpc>
                          <a:spcPct val="90000"/>
                        </a:lnSpc>
                        <a:spcAft>
                          <a:spcPts val="0"/>
                        </a:spcAft>
                      </a:pPr>
                      <a:r>
                        <a:rPr lang="fa-IR" sz="1200">
                          <a:effectLst/>
                          <a:cs typeface="B Koodak" panose="00000700000000000000" pitchFamily="2" charset="-78"/>
                        </a:rPr>
                        <a:t>اشتغال نفر</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tc>
                  <a:txBody>
                    <a:bodyPr/>
                    <a:lstStyle/>
                    <a:p>
                      <a:pPr algn="ctr" rtl="1">
                        <a:lnSpc>
                          <a:spcPct val="90000"/>
                        </a:lnSpc>
                        <a:spcAft>
                          <a:spcPts val="0"/>
                        </a:spcAft>
                      </a:pPr>
                      <a:r>
                        <a:rPr lang="fa-IR" sz="1200">
                          <a:effectLst/>
                          <a:cs typeface="B Koodak" panose="00000700000000000000" pitchFamily="2" charset="-78"/>
                        </a:rPr>
                        <a:t>محل اجرا</a:t>
                      </a:r>
                      <a:endParaRPr lang="en-US" sz="1200">
                        <a:effectLst/>
                        <a:cs typeface="B Koodak" panose="00000700000000000000" pitchFamily="2" charset="-78"/>
                      </a:endParaRPr>
                    </a:p>
                    <a:p>
                      <a:pPr algn="ctr" rtl="1">
                        <a:lnSpc>
                          <a:spcPct val="90000"/>
                        </a:lnSpc>
                        <a:spcAft>
                          <a:spcPts val="0"/>
                        </a:spcAft>
                      </a:pPr>
                      <a:r>
                        <a:rPr lang="fa-IR" sz="1200">
                          <a:effectLst/>
                          <a:cs typeface="B Koodak" panose="00000700000000000000" pitchFamily="2" charset="-78"/>
                        </a:rPr>
                        <a:t>نام روستا</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tc>
                  <a:txBody>
                    <a:bodyPr/>
                    <a:lstStyle/>
                    <a:p>
                      <a:pPr algn="ctr" rtl="1">
                        <a:lnSpc>
                          <a:spcPct val="90000"/>
                        </a:lnSpc>
                        <a:spcAft>
                          <a:spcPts val="0"/>
                        </a:spcAft>
                      </a:pPr>
                      <a:r>
                        <a:rPr lang="fa-IR" sz="1200" dirty="0">
                          <a:effectLst/>
                          <a:cs typeface="B Koodak" panose="00000700000000000000" pitchFamily="2" charset="-78"/>
                        </a:rPr>
                        <a:t>کد موضوعی طرح 2</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tc>
                  <a:txBody>
                    <a:bodyPr/>
                    <a:lstStyle/>
                    <a:p>
                      <a:pPr algn="ctr" rtl="1">
                        <a:lnSpc>
                          <a:spcPct val="90000"/>
                        </a:lnSpc>
                        <a:spcAft>
                          <a:spcPts val="0"/>
                        </a:spcAft>
                      </a:pPr>
                      <a:r>
                        <a:rPr lang="fa-IR" sz="1200" dirty="0">
                          <a:effectLst/>
                          <a:cs typeface="B Koodak" panose="00000700000000000000" pitchFamily="2" charset="-78"/>
                        </a:rPr>
                        <a:t>الویت طرح در سطح بخش 4</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tc>
                  <a:txBody>
                    <a:bodyPr/>
                    <a:lstStyle/>
                    <a:p>
                      <a:pPr algn="ctr" rtl="1">
                        <a:lnSpc>
                          <a:spcPct val="90000"/>
                        </a:lnSpc>
                        <a:spcAft>
                          <a:spcPts val="0"/>
                        </a:spcAft>
                      </a:pPr>
                      <a:r>
                        <a:rPr lang="fa-IR" sz="1200">
                          <a:effectLst/>
                          <a:cs typeface="B Koodak" panose="00000700000000000000" pitchFamily="2" charset="-78"/>
                        </a:rPr>
                        <a:t>کد دستگاه اجرائی مرتبط 5</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extLst>
                  <a:ext uri="{0D108BD9-81ED-4DB2-BD59-A6C34878D82A}">
                    <a16:rowId xmlns:a16="http://schemas.microsoft.com/office/drawing/2014/main" val="349717620"/>
                  </a:ext>
                </a:extLst>
              </a:tr>
              <a:tr h="396481">
                <a:tc gridSpan="8">
                  <a:txBody>
                    <a:bodyPr/>
                    <a:lstStyle/>
                    <a:p>
                      <a:pPr marL="342900" lvl="0" indent="-342900" algn="justLow" rtl="1">
                        <a:lnSpc>
                          <a:spcPct val="90000"/>
                        </a:lnSpc>
                        <a:spcAft>
                          <a:spcPts val="0"/>
                        </a:spcAft>
                        <a:buFont typeface="Wingdings" panose="05000000000000000000" pitchFamily="2" charset="2"/>
                        <a:buChar char=""/>
                      </a:pPr>
                      <a:r>
                        <a:rPr lang="fa-IR" sz="1200" dirty="0">
                          <a:effectLst/>
                          <a:cs typeface="B Koodak" panose="00000700000000000000" pitchFamily="2" charset="-78"/>
                        </a:rPr>
                        <a:t>راهبرد: توسعه کشاورزی</a:t>
                      </a:r>
                      <a:endParaRPr lang="en-US" sz="1200" dirty="0">
                        <a:effectLst/>
                        <a:cs typeface="B Koodak" panose="00000700000000000000" pitchFamily="2" charset="-78"/>
                      </a:endParaRPr>
                    </a:p>
                    <a:p>
                      <a:pPr marL="342900" lvl="0" indent="-342900" algn="justLow" rtl="1">
                        <a:lnSpc>
                          <a:spcPct val="90000"/>
                        </a:lnSpc>
                        <a:spcAft>
                          <a:spcPts val="0"/>
                        </a:spcAft>
                        <a:buFont typeface="Wingdings" panose="05000000000000000000" pitchFamily="2" charset="2"/>
                        <a:buChar char=""/>
                      </a:pPr>
                      <a:r>
                        <a:rPr lang="fa-IR" sz="1200" dirty="0">
                          <a:effectLst/>
                          <a:cs typeface="B Koodak" panose="00000700000000000000" pitchFamily="2" charset="-78"/>
                        </a:rPr>
                        <a:t>برنامه اقدام ( پیشران ): توسعه زنجیره فعالیت زنبورداری </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44253830"/>
                  </a:ext>
                </a:extLst>
              </a:tr>
              <a:tr h="792962">
                <a:tc>
                  <a:txBody>
                    <a:bodyPr/>
                    <a:lstStyle/>
                    <a:p>
                      <a:pPr algn="ctr" rtl="1">
                        <a:lnSpc>
                          <a:spcPct val="90000"/>
                        </a:lnSpc>
                        <a:spcAft>
                          <a:spcPts val="0"/>
                        </a:spcAft>
                      </a:pPr>
                      <a:r>
                        <a:rPr lang="fa-IR" sz="1200">
                          <a:effectLst/>
                          <a:cs typeface="B Koodak" panose="00000700000000000000" pitchFamily="2" charset="-78"/>
                        </a:rPr>
                        <a:t>39</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tc>
                  <a:txBody>
                    <a:bodyPr/>
                    <a:lstStyle/>
                    <a:p>
                      <a:pPr algn="justLow" rtl="1">
                        <a:lnSpc>
                          <a:spcPct val="90000"/>
                        </a:lnSpc>
                        <a:spcAft>
                          <a:spcPts val="0"/>
                        </a:spcAft>
                      </a:pPr>
                      <a:r>
                        <a:rPr lang="fa-IR" sz="1200">
                          <a:effectLst/>
                          <a:cs typeface="B Koodak" panose="00000700000000000000" pitchFamily="2" charset="-78"/>
                        </a:rPr>
                        <a:t>ایجاد و توسعه واحدهای زنبورداری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tc>
                  <a:txBody>
                    <a:bodyPr/>
                    <a:lstStyle/>
                    <a:p>
                      <a:pPr algn="ctr" rtl="1">
                        <a:lnSpc>
                          <a:spcPct val="90000"/>
                        </a:lnSpc>
                        <a:spcAft>
                          <a:spcPts val="0"/>
                        </a:spcAft>
                      </a:pPr>
                      <a:r>
                        <a:rPr lang="fa-IR" sz="1200">
                          <a:effectLst/>
                          <a:cs typeface="B Koodak" panose="00000700000000000000" pitchFamily="2" charset="-78"/>
                        </a:rPr>
                        <a:t>400</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tc>
                  <a:txBody>
                    <a:bodyPr/>
                    <a:lstStyle/>
                    <a:p>
                      <a:pPr algn="ctr" rtl="1">
                        <a:lnSpc>
                          <a:spcPct val="90000"/>
                        </a:lnSpc>
                        <a:spcAft>
                          <a:spcPts val="0"/>
                        </a:spcAft>
                      </a:pPr>
                      <a:r>
                        <a:rPr lang="fa-IR" sz="1200">
                          <a:effectLst/>
                          <a:cs typeface="B Koodak" panose="00000700000000000000" pitchFamily="2" charset="-78"/>
                        </a:rPr>
                        <a:t>4</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tc>
                  <a:txBody>
                    <a:bodyPr/>
                    <a:lstStyle/>
                    <a:p>
                      <a:pPr algn="ctr" rtl="1">
                        <a:lnSpc>
                          <a:spcPct val="90000"/>
                        </a:lnSpc>
                        <a:spcAft>
                          <a:spcPts val="0"/>
                        </a:spcAft>
                      </a:pPr>
                      <a:r>
                        <a:rPr lang="fa-IR" sz="1200">
                          <a:effectLst/>
                          <a:cs typeface="B Koodak" panose="00000700000000000000" pitchFamily="2" charset="-78"/>
                        </a:rPr>
                        <a:t>خرمدرق، سبز درق، سرخه دیزج، کردرق، کردناب،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tc>
                  <a:txBody>
                    <a:bodyPr/>
                    <a:lstStyle/>
                    <a:p>
                      <a:pPr algn="ctr" rtl="1">
                        <a:lnSpc>
                          <a:spcPct val="90000"/>
                        </a:lnSpc>
                        <a:spcAft>
                          <a:spcPts val="0"/>
                        </a:spcAft>
                      </a:pPr>
                      <a:r>
                        <a:rPr lang="fa-IR" sz="1200">
                          <a:effectLst/>
                          <a:cs typeface="B Koodak" panose="00000700000000000000" pitchFamily="2" charset="-78"/>
                        </a:rPr>
                        <a:t>کشاورزی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tc>
                  <a:txBody>
                    <a:bodyPr/>
                    <a:lstStyle/>
                    <a:p>
                      <a:pPr algn="ctr" rtl="1">
                        <a:lnSpc>
                          <a:spcPct val="90000"/>
                        </a:lnSpc>
                        <a:spcAft>
                          <a:spcPts val="0"/>
                        </a:spcAft>
                      </a:pPr>
                      <a:r>
                        <a:rPr lang="fa-IR" sz="1200">
                          <a:effectLst/>
                          <a:cs typeface="B Koodak" panose="00000700000000000000" pitchFamily="2" charset="-78"/>
                        </a:rPr>
                        <a:t>الویت اول</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tc>
                  <a:txBody>
                    <a:bodyPr/>
                    <a:lstStyle/>
                    <a:p>
                      <a:pPr algn="ctr" rtl="1">
                        <a:lnSpc>
                          <a:spcPct val="90000"/>
                        </a:lnSpc>
                        <a:spcAft>
                          <a:spcPts val="0"/>
                        </a:spcAft>
                      </a:pPr>
                      <a:r>
                        <a:rPr lang="fa-IR" sz="1200" dirty="0">
                          <a:effectLst/>
                          <a:cs typeface="B Koodak" panose="00000700000000000000" pitchFamily="2" charset="-78"/>
                        </a:rPr>
                        <a:t>سازمان جهادکشاورزی</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extLst>
                  <a:ext uri="{0D108BD9-81ED-4DB2-BD59-A6C34878D82A}">
                    <a16:rowId xmlns:a16="http://schemas.microsoft.com/office/drawing/2014/main" val="2733272772"/>
                  </a:ext>
                </a:extLst>
              </a:tr>
              <a:tr h="396481">
                <a:tc gridSpan="8">
                  <a:txBody>
                    <a:bodyPr/>
                    <a:lstStyle/>
                    <a:p>
                      <a:pPr marL="342900" lvl="0" indent="-342900" algn="justLow" rtl="1">
                        <a:lnSpc>
                          <a:spcPct val="90000"/>
                        </a:lnSpc>
                        <a:spcAft>
                          <a:spcPts val="0"/>
                        </a:spcAft>
                        <a:buFont typeface="Wingdings" panose="05000000000000000000" pitchFamily="2" charset="2"/>
                        <a:buChar char=""/>
                      </a:pPr>
                      <a:r>
                        <a:rPr lang="fa-IR" sz="1200">
                          <a:effectLst/>
                          <a:cs typeface="B Koodak" panose="00000700000000000000" pitchFamily="2" charset="-78"/>
                        </a:rPr>
                        <a:t>راهبرد: توسعه کشاورزی</a:t>
                      </a:r>
                      <a:endParaRPr lang="en-US" sz="1200">
                        <a:effectLst/>
                        <a:cs typeface="B Koodak" panose="00000700000000000000" pitchFamily="2" charset="-78"/>
                      </a:endParaRPr>
                    </a:p>
                    <a:p>
                      <a:pPr marL="342900" lvl="0" indent="-342900" algn="justLow" rtl="1">
                        <a:lnSpc>
                          <a:spcPct val="90000"/>
                        </a:lnSpc>
                        <a:spcAft>
                          <a:spcPts val="0"/>
                        </a:spcAft>
                        <a:buFont typeface="Wingdings" panose="05000000000000000000" pitchFamily="2" charset="2"/>
                        <a:buChar char=""/>
                      </a:pPr>
                      <a:r>
                        <a:rPr lang="fa-IR" sz="1200">
                          <a:effectLst/>
                          <a:cs typeface="B Koodak" panose="00000700000000000000" pitchFamily="2" charset="-78"/>
                        </a:rPr>
                        <a:t>برنامه اقدام ( پیشران ): مدیریت و بهره وری منابع آب</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9952527"/>
                  </a:ext>
                </a:extLst>
              </a:tr>
              <a:tr h="594721">
                <a:tc>
                  <a:txBody>
                    <a:bodyPr/>
                    <a:lstStyle/>
                    <a:p>
                      <a:pPr algn="ctr" rtl="1">
                        <a:lnSpc>
                          <a:spcPct val="90000"/>
                        </a:lnSpc>
                        <a:spcAft>
                          <a:spcPts val="0"/>
                        </a:spcAft>
                      </a:pPr>
                      <a:r>
                        <a:rPr lang="ar-SA" sz="1200">
                          <a:effectLst/>
                          <a:cs typeface="B Koodak" panose="00000700000000000000" pitchFamily="2" charset="-78"/>
                        </a:rPr>
                        <a:t/>
                      </a:r>
                      <a:br>
                        <a:rPr lang="ar-SA" sz="1200">
                          <a:effectLst/>
                          <a:cs typeface="B Koodak" panose="00000700000000000000" pitchFamily="2" charset="-78"/>
                        </a:rPr>
                      </a:br>
                      <a:r>
                        <a:rPr lang="fa-IR" sz="1200">
                          <a:effectLst/>
                          <a:cs typeface="B Koodak" panose="00000700000000000000" pitchFamily="2" charset="-78"/>
                        </a:rPr>
                        <a:t>40</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tc>
                  <a:txBody>
                    <a:bodyPr/>
                    <a:lstStyle/>
                    <a:p>
                      <a:pPr algn="justLow" rtl="1">
                        <a:lnSpc>
                          <a:spcPct val="90000"/>
                        </a:lnSpc>
                        <a:spcAft>
                          <a:spcPts val="0"/>
                        </a:spcAft>
                      </a:pPr>
                      <a:r>
                        <a:rPr lang="fa-IR" sz="1200">
                          <a:effectLst/>
                          <a:cs typeface="B Koodak" panose="00000700000000000000" pitchFamily="2" charset="-78"/>
                        </a:rPr>
                        <a:t>ارتقای شاخص بهره بروری آب از طریق:</a:t>
                      </a:r>
                      <a:endParaRPr lang="en-US" sz="1200">
                        <a:effectLst/>
                        <a:cs typeface="B Koodak" panose="00000700000000000000" pitchFamily="2" charset="-78"/>
                      </a:endParaRPr>
                    </a:p>
                    <a:p>
                      <a:pPr algn="justLow" rtl="1">
                        <a:lnSpc>
                          <a:spcPct val="90000"/>
                        </a:lnSpc>
                        <a:spcAft>
                          <a:spcPts val="0"/>
                        </a:spcAft>
                      </a:pPr>
                      <a:r>
                        <a:rPr lang="fa-IR" sz="1200">
                          <a:effectLst/>
                          <a:cs typeface="B Koodak" panose="00000700000000000000" pitchFamily="2" charset="-78"/>
                        </a:rPr>
                        <a:t>الف- آموزش</a:t>
                      </a:r>
                      <a:endParaRPr lang="en-US" sz="1200">
                        <a:effectLst/>
                        <a:cs typeface="B Koodak" panose="00000700000000000000" pitchFamily="2" charset="-78"/>
                      </a:endParaRPr>
                    </a:p>
                    <a:p>
                      <a:pPr algn="justLow" rtl="1">
                        <a:lnSpc>
                          <a:spcPct val="90000"/>
                        </a:lnSpc>
                        <a:spcAft>
                          <a:spcPts val="0"/>
                        </a:spcAft>
                      </a:pPr>
                      <a:r>
                        <a:rPr lang="fa-IR" sz="1200">
                          <a:effectLst/>
                          <a:cs typeface="B Koodak" panose="00000700000000000000" pitchFamily="2" charset="-78"/>
                        </a:rPr>
                        <a:t>ب-عملیات اجرایی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tc>
                  <a:txBody>
                    <a:bodyPr/>
                    <a:lstStyle/>
                    <a:p>
                      <a:pPr algn="ctr" rtl="1">
                        <a:lnSpc>
                          <a:spcPct val="90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tc>
                  <a:txBody>
                    <a:bodyPr/>
                    <a:lstStyle/>
                    <a:p>
                      <a:pPr algn="ctr" rtl="1">
                        <a:lnSpc>
                          <a:spcPct val="90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tc>
                  <a:txBody>
                    <a:bodyPr/>
                    <a:lstStyle/>
                    <a:p>
                      <a:pPr algn="ctr" rtl="1">
                        <a:lnSpc>
                          <a:spcPct val="90000"/>
                        </a:lnSpc>
                        <a:spcAft>
                          <a:spcPts val="0"/>
                        </a:spcAft>
                      </a:pPr>
                      <a:r>
                        <a:rPr lang="fa-IR" sz="1200">
                          <a:effectLst/>
                          <a:cs typeface="B Koodak" panose="00000700000000000000" pitchFamily="2" charset="-78"/>
                        </a:rPr>
                        <a:t>تمام روستاهای بخش باغ حلی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tc>
                  <a:txBody>
                    <a:bodyPr/>
                    <a:lstStyle/>
                    <a:p>
                      <a:pPr algn="ctr" rtl="1">
                        <a:lnSpc>
                          <a:spcPct val="90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tc>
                  <a:txBody>
                    <a:bodyPr/>
                    <a:lstStyle/>
                    <a:p>
                      <a:pPr algn="ctr" rtl="1">
                        <a:lnSpc>
                          <a:spcPct val="90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tc>
                  <a:txBody>
                    <a:bodyPr/>
                    <a:lstStyle/>
                    <a:p>
                      <a:pPr algn="ctr" rtl="1">
                        <a:lnSpc>
                          <a:spcPct val="90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extLst>
                  <a:ext uri="{0D108BD9-81ED-4DB2-BD59-A6C34878D82A}">
                    <a16:rowId xmlns:a16="http://schemas.microsoft.com/office/drawing/2014/main" val="3821090395"/>
                  </a:ext>
                </a:extLst>
              </a:tr>
              <a:tr h="2067364">
                <a:tc>
                  <a:txBody>
                    <a:bodyPr/>
                    <a:lstStyle/>
                    <a:p>
                      <a:pPr algn="ctr" rtl="1">
                        <a:lnSpc>
                          <a:spcPct val="90000"/>
                        </a:lnSpc>
                        <a:spcAft>
                          <a:spcPts val="0"/>
                        </a:spcAft>
                      </a:pPr>
                      <a:r>
                        <a:rPr lang="fa-IR" sz="1200">
                          <a:effectLst/>
                          <a:cs typeface="B Koodak" panose="00000700000000000000" pitchFamily="2" charset="-78"/>
                        </a:rPr>
                        <a:t>الف-1</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tc>
                  <a:txBody>
                    <a:bodyPr/>
                    <a:lstStyle/>
                    <a:p>
                      <a:pPr algn="justLow" rtl="1">
                        <a:lnSpc>
                          <a:spcPct val="90000"/>
                        </a:lnSpc>
                        <a:spcAft>
                          <a:spcPts val="0"/>
                        </a:spcAft>
                      </a:pPr>
                      <a:r>
                        <a:rPr lang="fa-IR" sz="1200">
                          <a:effectLst/>
                          <a:cs typeface="B Koodak" panose="00000700000000000000" pitchFamily="2" charset="-78"/>
                        </a:rPr>
                        <a:t>الف- برگزاری کلاس های آموزشی و ترویجی در موضوعات زیر:</a:t>
                      </a:r>
                      <a:endParaRPr lang="en-US" sz="1200">
                        <a:effectLst/>
                        <a:cs typeface="B Koodak" panose="00000700000000000000" pitchFamily="2" charset="-78"/>
                      </a:endParaRPr>
                    </a:p>
                    <a:p>
                      <a:pPr algn="justLow" rtl="1">
                        <a:lnSpc>
                          <a:spcPct val="90000"/>
                        </a:lnSpc>
                        <a:spcAft>
                          <a:spcPts val="0"/>
                        </a:spcAft>
                      </a:pPr>
                      <a:r>
                        <a:rPr lang="fa-IR" sz="1200">
                          <a:effectLst/>
                          <a:cs typeface="B Koodak" panose="00000700000000000000" pitchFamily="2" charset="-78"/>
                        </a:rPr>
                        <a:t>-اصلاح برنامه کود دهی(تغذیه)-تغییر رقم محصولات -بهبود مدیریت های زراعی (زمان کاشت، نحو هی تهیه زمین، ماشی ن کاشت، کنترل عل فهای هرز، مبارزه با آفات بیمار یها و ......)-شناخت مصارف غیرمفید آب مصرفی و انجام تمهیدات برای کنترل آنها -اصلاح عملیات زراعی برای کاهش آب مصرفی مثل اصلاح تاریخ کشت -تغییر شیوه کشت مثلاً اجرای کشت نشایی -اصلاح روش آبیاری(از رو شهای سنتی به سامانه های نوین آبیاری) -اصلاح رو ش آبیاری همراه با اصلاح مدیریت مصرف کود و عملیات زراعی -تمهیدات لازم برای کاهش ضایعات مانند تنظیم ادوات، اصلاح زمان برداشت، بسته بندی مناسب، ایجاد واحدهای فرآوری و ایجاد زنجیره تولید تا مصرف -کاهش ضایعات محصول از زمان برداشت تا رسیدن بدست مصرف کننده -آبشویی کودها و خسارات ناشی از مخاطرات بخش کشاورزی  راهکارهای مقابله با سرمازدگی محصولات (استفاده از دمنده ها، تغییر واریته و رقم محصولات، تغییر رژیم کوددهی،ایجاد بادشکن ها و تقویم آبیاری و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tc>
                  <a:txBody>
                    <a:bodyPr/>
                    <a:lstStyle/>
                    <a:p>
                      <a:pPr algn="ctr" rtl="1">
                        <a:lnSpc>
                          <a:spcPct val="90000"/>
                        </a:lnSpc>
                        <a:spcAft>
                          <a:spcPts val="0"/>
                        </a:spcAft>
                      </a:pPr>
                      <a:r>
                        <a:rPr lang="fa-IR" sz="1200">
                          <a:effectLst/>
                          <a:cs typeface="B Koodak" panose="00000700000000000000" pitchFamily="2" charset="-78"/>
                        </a:rPr>
                        <a:t>500</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tc>
                  <a:txBody>
                    <a:bodyPr/>
                    <a:lstStyle/>
                    <a:p>
                      <a:pPr algn="ctr" rtl="1">
                        <a:lnSpc>
                          <a:spcPct val="90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tc>
                  <a:txBody>
                    <a:bodyPr/>
                    <a:lstStyle/>
                    <a:p>
                      <a:pPr algn="ctr" rtl="1">
                        <a:lnSpc>
                          <a:spcPct val="90000"/>
                        </a:lnSpc>
                        <a:spcAft>
                          <a:spcPts val="0"/>
                        </a:spcAft>
                      </a:pPr>
                      <a:r>
                        <a:rPr lang="fa-IR" sz="1200">
                          <a:effectLst/>
                          <a:cs typeface="B Koodak" panose="00000700000000000000" pitchFamily="2" charset="-78"/>
                        </a:rPr>
                        <a:t>تمام روستاهای بخش باغ حلی (پهنه بندی جهاد کشاورزی)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tc>
                  <a:txBody>
                    <a:bodyPr/>
                    <a:lstStyle/>
                    <a:p>
                      <a:pPr algn="ctr" rtl="1">
                        <a:lnSpc>
                          <a:spcPct val="90000"/>
                        </a:lnSpc>
                        <a:spcAft>
                          <a:spcPts val="0"/>
                        </a:spcAft>
                      </a:pPr>
                      <a:r>
                        <a:rPr lang="fa-IR" sz="1200">
                          <a:effectLst/>
                          <a:cs typeface="B Koodak" panose="00000700000000000000" pitchFamily="2" charset="-78"/>
                        </a:rPr>
                        <a:t>کشاورزی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tc>
                  <a:txBody>
                    <a:bodyPr/>
                    <a:lstStyle/>
                    <a:p>
                      <a:pPr algn="ctr" rtl="1">
                        <a:lnSpc>
                          <a:spcPct val="90000"/>
                        </a:lnSpc>
                        <a:spcAft>
                          <a:spcPts val="0"/>
                        </a:spcAft>
                      </a:pPr>
                      <a:r>
                        <a:rPr lang="fa-IR" sz="1200">
                          <a:effectLst/>
                          <a:cs typeface="B Koodak" panose="00000700000000000000" pitchFamily="2" charset="-78"/>
                        </a:rPr>
                        <a:t>الویت 1</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tc>
                  <a:txBody>
                    <a:bodyPr/>
                    <a:lstStyle/>
                    <a:p>
                      <a:pPr algn="ctr" rtl="1">
                        <a:lnSpc>
                          <a:spcPct val="90000"/>
                        </a:lnSpc>
                        <a:spcAft>
                          <a:spcPts val="0"/>
                        </a:spcAft>
                      </a:pPr>
                      <a:r>
                        <a:rPr lang="fa-IR" sz="1200" dirty="0">
                          <a:effectLst/>
                          <a:cs typeface="B Koodak" panose="00000700000000000000" pitchFamily="2" charset="-78"/>
                        </a:rPr>
                        <a:t>سازمان </a:t>
                      </a:r>
                      <a:r>
                        <a:rPr lang="fa-IR" sz="1200" dirty="0" smtClean="0">
                          <a:effectLst/>
                          <a:cs typeface="B Koodak" panose="00000700000000000000" pitchFamily="2" charset="-78"/>
                        </a:rPr>
                        <a:t>جهادکشاورزی –سازمان فنی و حرفه ایی</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5509" marR="65509" marT="0" marB="0" anchor="ctr"/>
                </a:tc>
                <a:extLst>
                  <a:ext uri="{0D108BD9-81ED-4DB2-BD59-A6C34878D82A}">
                    <a16:rowId xmlns:a16="http://schemas.microsoft.com/office/drawing/2014/main" val="1172764151"/>
                  </a:ext>
                </a:extLst>
              </a:tr>
            </a:tbl>
          </a:graphicData>
        </a:graphic>
      </p:graphicFrame>
    </p:spTree>
    <p:extLst>
      <p:ext uri="{BB962C8B-B14F-4D97-AF65-F5344CB8AC3E}">
        <p14:creationId xmlns:p14="http://schemas.microsoft.com/office/powerpoint/2010/main" val="1376834724"/>
      </p:ext>
    </p:extLst>
  </p:cSld>
  <p:clrMapOvr>
    <a:masterClrMapping/>
  </p:clrMapOvr>
  <p:transition spd="slow">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2-12- منظومه باغ حلی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3517929847"/>
              </p:ext>
            </p:extLst>
          </p:nvPr>
        </p:nvGraphicFramePr>
        <p:xfrm>
          <a:off x="580630" y="1600200"/>
          <a:ext cx="8194840" cy="3522726"/>
        </p:xfrm>
        <a:graphic>
          <a:graphicData uri="http://schemas.openxmlformats.org/drawingml/2006/table">
            <a:tbl>
              <a:tblPr rtl="1" firstRow="1" firstCol="1" bandRow="1">
                <a:tableStyleId>{21E4AEA4-8DFA-4A89-87EB-49C32662AFE0}</a:tableStyleId>
              </a:tblPr>
              <a:tblGrid>
                <a:gridCol w="456248">
                  <a:extLst>
                    <a:ext uri="{9D8B030D-6E8A-4147-A177-3AD203B41FA5}">
                      <a16:colId xmlns:a16="http://schemas.microsoft.com/office/drawing/2014/main" val="3403243825"/>
                    </a:ext>
                  </a:extLst>
                </a:gridCol>
                <a:gridCol w="1706501">
                  <a:extLst>
                    <a:ext uri="{9D8B030D-6E8A-4147-A177-3AD203B41FA5}">
                      <a16:colId xmlns:a16="http://schemas.microsoft.com/office/drawing/2014/main" val="3420331773"/>
                    </a:ext>
                  </a:extLst>
                </a:gridCol>
                <a:gridCol w="683418">
                  <a:extLst>
                    <a:ext uri="{9D8B030D-6E8A-4147-A177-3AD203B41FA5}">
                      <a16:colId xmlns:a16="http://schemas.microsoft.com/office/drawing/2014/main" val="1807067764"/>
                    </a:ext>
                  </a:extLst>
                </a:gridCol>
                <a:gridCol w="540188">
                  <a:extLst>
                    <a:ext uri="{9D8B030D-6E8A-4147-A177-3AD203B41FA5}">
                      <a16:colId xmlns:a16="http://schemas.microsoft.com/office/drawing/2014/main" val="1432518004"/>
                    </a:ext>
                  </a:extLst>
                </a:gridCol>
                <a:gridCol w="2181211">
                  <a:extLst>
                    <a:ext uri="{9D8B030D-6E8A-4147-A177-3AD203B41FA5}">
                      <a16:colId xmlns:a16="http://schemas.microsoft.com/office/drawing/2014/main" val="2291235895"/>
                    </a:ext>
                  </a:extLst>
                </a:gridCol>
                <a:gridCol w="769358">
                  <a:extLst>
                    <a:ext uri="{9D8B030D-6E8A-4147-A177-3AD203B41FA5}">
                      <a16:colId xmlns:a16="http://schemas.microsoft.com/office/drawing/2014/main" val="1056525120"/>
                    </a:ext>
                  </a:extLst>
                </a:gridCol>
                <a:gridCol w="810280">
                  <a:extLst>
                    <a:ext uri="{9D8B030D-6E8A-4147-A177-3AD203B41FA5}">
                      <a16:colId xmlns:a16="http://schemas.microsoft.com/office/drawing/2014/main" val="3249044378"/>
                    </a:ext>
                  </a:extLst>
                </a:gridCol>
                <a:gridCol w="1047636">
                  <a:extLst>
                    <a:ext uri="{9D8B030D-6E8A-4147-A177-3AD203B41FA5}">
                      <a16:colId xmlns:a16="http://schemas.microsoft.com/office/drawing/2014/main" val="3190620236"/>
                    </a:ext>
                  </a:extLst>
                </a:gridCol>
              </a:tblGrid>
              <a:tr h="0">
                <a:tc>
                  <a:txBody>
                    <a:bodyPr/>
                    <a:lstStyle/>
                    <a:p>
                      <a:pPr algn="ctr" rtl="1">
                        <a:lnSpc>
                          <a:spcPct val="115000"/>
                        </a:lnSpc>
                        <a:spcAft>
                          <a:spcPts val="0"/>
                        </a:spcAft>
                      </a:pPr>
                      <a:r>
                        <a:rPr lang="fa-IR" sz="1100">
                          <a:effectLst/>
                          <a:cs typeface="B Koodak" panose="00000700000000000000" pitchFamily="2" charset="-78"/>
                        </a:rPr>
                        <a:t>ردیف</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a:effectLst/>
                          <a:cs typeface="B Koodak" panose="00000700000000000000" pitchFamily="2" charset="-78"/>
                        </a:rPr>
                        <a:t>عنوان طرح</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a:effectLst/>
                          <a:cs typeface="B Koodak" panose="00000700000000000000" pitchFamily="2" charset="-78"/>
                        </a:rPr>
                        <a:t>اعتبار مورد نیاز</a:t>
                      </a:r>
                      <a:endParaRPr lang="en-US" sz="1400">
                        <a:effectLst/>
                        <a:cs typeface="B Koodak" panose="00000700000000000000" pitchFamily="2" charset="-78"/>
                      </a:endParaRPr>
                    </a:p>
                    <a:p>
                      <a:pPr algn="ctr" rtl="1">
                        <a:lnSpc>
                          <a:spcPct val="115000"/>
                        </a:lnSpc>
                        <a:spcAft>
                          <a:spcPts val="0"/>
                        </a:spcAft>
                      </a:pPr>
                      <a:r>
                        <a:rPr lang="fa-IR" sz="1100">
                          <a:effectLst/>
                          <a:cs typeface="B Koodak" panose="00000700000000000000" pitchFamily="2" charset="-78"/>
                        </a:rPr>
                        <a:t>میلیون ریال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a:effectLst/>
                          <a:cs typeface="B Koodak" panose="00000700000000000000" pitchFamily="2" charset="-78"/>
                        </a:rPr>
                        <a:t>میزان</a:t>
                      </a:r>
                      <a:endParaRPr lang="en-US" sz="1400">
                        <a:effectLst/>
                        <a:cs typeface="B Koodak" panose="00000700000000000000" pitchFamily="2" charset="-78"/>
                      </a:endParaRPr>
                    </a:p>
                    <a:p>
                      <a:pPr algn="ctr" rtl="1">
                        <a:lnSpc>
                          <a:spcPct val="115000"/>
                        </a:lnSpc>
                        <a:spcAft>
                          <a:spcPts val="0"/>
                        </a:spcAft>
                      </a:pPr>
                      <a:r>
                        <a:rPr lang="fa-IR" sz="1100">
                          <a:effectLst/>
                          <a:cs typeface="B Koodak" panose="00000700000000000000" pitchFamily="2" charset="-78"/>
                        </a:rPr>
                        <a:t>اشتغال نفر</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a:effectLst/>
                          <a:cs typeface="B Koodak" panose="00000700000000000000" pitchFamily="2" charset="-78"/>
                        </a:rPr>
                        <a:t>محل اجرا</a:t>
                      </a:r>
                      <a:endParaRPr lang="en-US" sz="1400">
                        <a:effectLst/>
                        <a:cs typeface="B Koodak" panose="00000700000000000000" pitchFamily="2" charset="-78"/>
                      </a:endParaRPr>
                    </a:p>
                    <a:p>
                      <a:pPr algn="ctr" rtl="1">
                        <a:lnSpc>
                          <a:spcPct val="115000"/>
                        </a:lnSpc>
                        <a:spcAft>
                          <a:spcPts val="0"/>
                        </a:spcAft>
                      </a:pPr>
                      <a:r>
                        <a:rPr lang="fa-IR" sz="1100">
                          <a:effectLst/>
                          <a:cs typeface="B Koodak" panose="00000700000000000000" pitchFamily="2" charset="-78"/>
                        </a:rPr>
                        <a:t>نام روستا</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dirty="0">
                          <a:effectLst/>
                          <a:cs typeface="B Koodak" panose="00000700000000000000" pitchFamily="2" charset="-78"/>
                        </a:rPr>
                        <a:t>کد موضوعی طرح 2</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dirty="0">
                          <a:effectLst/>
                          <a:cs typeface="B Koodak" panose="00000700000000000000" pitchFamily="2" charset="-78"/>
                        </a:rPr>
                        <a:t>الویت طرح در سطح بخش 4</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a:effectLst/>
                          <a:cs typeface="B Koodak" panose="00000700000000000000" pitchFamily="2" charset="-78"/>
                        </a:rPr>
                        <a:t>کد دستگاه اجرائی مرتبط 5</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1444494600"/>
                  </a:ext>
                </a:extLst>
              </a:tr>
              <a:tr h="0">
                <a:tc>
                  <a:txBody>
                    <a:bodyPr/>
                    <a:lstStyle/>
                    <a:p>
                      <a:pPr algn="ctr" rtl="1">
                        <a:lnSpc>
                          <a:spcPct val="115000"/>
                        </a:lnSpc>
                        <a:spcAft>
                          <a:spcPts val="0"/>
                        </a:spcAft>
                      </a:pPr>
                      <a:r>
                        <a:rPr lang="fa-IR" sz="1400">
                          <a:effectLst/>
                          <a:cs typeface="B Koodak" panose="00000700000000000000" pitchFamily="2" charset="-78"/>
                        </a:rPr>
                        <a:t>1</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2</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3</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4</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5</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7</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9</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10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1865869783"/>
                  </a:ext>
                </a:extLst>
              </a:tr>
              <a:tr h="0">
                <a:tc gridSpan="8">
                  <a:txBody>
                    <a:bodyPr/>
                    <a:lstStyle/>
                    <a:p>
                      <a:pPr algn="r" rtl="1">
                        <a:lnSpc>
                          <a:spcPct val="115000"/>
                        </a:lnSpc>
                        <a:spcAft>
                          <a:spcPts val="0"/>
                        </a:spcAft>
                      </a:pPr>
                      <a:r>
                        <a:rPr lang="fa-IR" sz="1400">
                          <a:effectLst/>
                          <a:cs typeface="B Koodak" panose="00000700000000000000" pitchFamily="2" charset="-78"/>
                        </a:rPr>
                        <a:t>ب- برنامه عملیات اجرایی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67970859"/>
                  </a:ext>
                </a:extLst>
              </a:tr>
              <a:tr h="0">
                <a:tc>
                  <a:txBody>
                    <a:bodyPr/>
                    <a:lstStyle/>
                    <a:p>
                      <a:pPr algn="ctr" rtl="1">
                        <a:lnSpc>
                          <a:spcPct val="115000"/>
                        </a:lnSpc>
                        <a:spcAft>
                          <a:spcPts val="0"/>
                        </a:spcAft>
                      </a:pPr>
                      <a:r>
                        <a:rPr lang="fa-IR" sz="1400">
                          <a:effectLst/>
                          <a:cs typeface="B Koodak" panose="00000700000000000000" pitchFamily="2" charset="-78"/>
                        </a:rPr>
                        <a:t>ب 1</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115000"/>
                        </a:lnSpc>
                        <a:spcAft>
                          <a:spcPts val="0"/>
                        </a:spcAft>
                      </a:pPr>
                      <a:r>
                        <a:rPr lang="fa-IR" sz="1400">
                          <a:effectLst/>
                          <a:cs typeface="B Koodak" panose="00000700000000000000" pitchFamily="2" charset="-78"/>
                        </a:rPr>
                        <a:t>تجهیز اراضی به سیستم آبیاری تحت فشار</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262500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12</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a:lnSpc>
                          <a:spcPct val="115000"/>
                        </a:lnSpc>
                        <a:spcAft>
                          <a:spcPts val="0"/>
                        </a:spcAft>
                      </a:pPr>
                      <a:r>
                        <a:rPr lang="fa-IR" sz="1400">
                          <a:effectLst/>
                          <a:cs typeface="B Koodak" panose="00000700000000000000" pitchFamily="2" charset="-78"/>
                        </a:rPr>
                        <a:t>خرمدرق، خیرآباد، سبزدرق، سرخه دیزج، سلمان کندی، شکورآباد، کردرق، گوزلدره سفلی، یوسف آباد</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کشاورزی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الویت دوم</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سازمان جهادکشاورزی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2303607723"/>
                  </a:ext>
                </a:extLst>
              </a:tr>
              <a:tr h="0">
                <a:tc>
                  <a:txBody>
                    <a:bodyPr/>
                    <a:lstStyle/>
                    <a:p>
                      <a:pPr algn="ctr" rtl="1">
                        <a:lnSpc>
                          <a:spcPct val="115000"/>
                        </a:lnSpc>
                        <a:spcAft>
                          <a:spcPts val="0"/>
                        </a:spcAft>
                      </a:pPr>
                      <a:r>
                        <a:rPr lang="fa-IR" sz="1400">
                          <a:effectLst/>
                          <a:cs typeface="B Koodak" panose="00000700000000000000" pitchFamily="2" charset="-78"/>
                        </a:rPr>
                        <a:t>ب 2</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115000"/>
                        </a:lnSpc>
                        <a:spcAft>
                          <a:spcPts val="0"/>
                        </a:spcAft>
                      </a:pPr>
                      <a:r>
                        <a:rPr lang="fa-IR" sz="1400">
                          <a:effectLst/>
                          <a:cs typeface="B Koodak" panose="00000700000000000000" pitchFamily="2" charset="-78"/>
                        </a:rPr>
                        <a:t>اجرای سیستم کم فشار</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8000</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سبزدرق، خرمدرق، کردناب، گوزلدره سفلی، ونونان، قشلاق، برنقور، چمه ، چمرود</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کشاورزی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الویت اول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سازمان جهادکشاورزی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741581998"/>
                  </a:ext>
                </a:extLst>
              </a:tr>
              <a:tr h="0">
                <a:tc>
                  <a:txBody>
                    <a:bodyPr/>
                    <a:lstStyle/>
                    <a:p>
                      <a:pPr algn="ctr" rtl="1">
                        <a:lnSpc>
                          <a:spcPct val="115000"/>
                        </a:lnSpc>
                        <a:spcAft>
                          <a:spcPts val="0"/>
                        </a:spcAft>
                      </a:pPr>
                      <a:r>
                        <a:rPr lang="fa-IR" sz="1400">
                          <a:effectLst/>
                          <a:cs typeface="B Koodak" panose="00000700000000000000" pitchFamily="2" charset="-78"/>
                        </a:rPr>
                        <a:t>ب 3</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115000"/>
                        </a:lnSpc>
                        <a:spcAft>
                          <a:spcPts val="0"/>
                        </a:spcAft>
                      </a:pPr>
                      <a:r>
                        <a:rPr lang="fa-IR" sz="1400">
                          <a:effectLst/>
                          <a:cs typeface="B Koodak" panose="00000700000000000000" pitchFamily="2" charset="-78"/>
                        </a:rPr>
                        <a:t>اجرای طرح یکجاکشتی در روستاهای دارای جمعیت فصلی و غیر ساکن</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پرنگین، چمرود، چمه، برنقور، قشلاق، ونونان، امیرآباد، اقزوج، بوجی، کنگه، اقزوج،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کشاورزی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الویت اول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dirty="0">
                          <a:effectLst/>
                          <a:cs typeface="B Koodak" panose="00000700000000000000" pitchFamily="2" charset="-78"/>
                        </a:rPr>
                        <a:t>سازمان جهادکشاورزی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364222399"/>
                  </a:ext>
                </a:extLst>
              </a:tr>
            </a:tbl>
          </a:graphicData>
        </a:graphic>
      </p:graphicFrame>
    </p:spTree>
    <p:extLst>
      <p:ext uri="{BB962C8B-B14F-4D97-AF65-F5344CB8AC3E}">
        <p14:creationId xmlns:p14="http://schemas.microsoft.com/office/powerpoint/2010/main" val="3567596517"/>
      </p:ext>
    </p:extLst>
  </p:cSld>
  <p:clrMapOvr>
    <a:masterClrMapping/>
  </p:clrMapOvr>
  <p:transition spd="slow">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1-12- منظومه مرکزی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1939086516"/>
              </p:ext>
            </p:extLst>
          </p:nvPr>
        </p:nvGraphicFramePr>
        <p:xfrm>
          <a:off x="76200" y="990600"/>
          <a:ext cx="8937567" cy="5398008"/>
        </p:xfrm>
        <a:graphic>
          <a:graphicData uri="http://schemas.openxmlformats.org/drawingml/2006/table">
            <a:tbl>
              <a:tblPr rtl="1" firstRow="1" firstCol="1" bandRow="1">
                <a:tableStyleId>{21E4AEA4-8DFA-4A89-87EB-49C32662AFE0}</a:tableStyleId>
              </a:tblPr>
              <a:tblGrid>
                <a:gridCol w="464973">
                  <a:extLst>
                    <a:ext uri="{9D8B030D-6E8A-4147-A177-3AD203B41FA5}">
                      <a16:colId xmlns:a16="http://schemas.microsoft.com/office/drawing/2014/main" val="3513559419"/>
                    </a:ext>
                  </a:extLst>
                </a:gridCol>
                <a:gridCol w="2031304">
                  <a:extLst>
                    <a:ext uri="{9D8B030D-6E8A-4147-A177-3AD203B41FA5}">
                      <a16:colId xmlns:a16="http://schemas.microsoft.com/office/drawing/2014/main" val="1279801313"/>
                    </a:ext>
                  </a:extLst>
                </a:gridCol>
                <a:gridCol w="907276">
                  <a:extLst>
                    <a:ext uri="{9D8B030D-6E8A-4147-A177-3AD203B41FA5}">
                      <a16:colId xmlns:a16="http://schemas.microsoft.com/office/drawing/2014/main" val="1381062157"/>
                    </a:ext>
                  </a:extLst>
                </a:gridCol>
                <a:gridCol w="404230">
                  <a:extLst>
                    <a:ext uri="{9D8B030D-6E8A-4147-A177-3AD203B41FA5}">
                      <a16:colId xmlns:a16="http://schemas.microsoft.com/office/drawing/2014/main" val="899618468"/>
                    </a:ext>
                  </a:extLst>
                </a:gridCol>
                <a:gridCol w="230152">
                  <a:extLst>
                    <a:ext uri="{9D8B030D-6E8A-4147-A177-3AD203B41FA5}">
                      <a16:colId xmlns:a16="http://schemas.microsoft.com/office/drawing/2014/main" val="169264693"/>
                    </a:ext>
                  </a:extLst>
                </a:gridCol>
                <a:gridCol w="1698890">
                  <a:extLst>
                    <a:ext uri="{9D8B030D-6E8A-4147-A177-3AD203B41FA5}">
                      <a16:colId xmlns:a16="http://schemas.microsoft.com/office/drawing/2014/main" val="656278848"/>
                    </a:ext>
                  </a:extLst>
                </a:gridCol>
                <a:gridCol w="976992">
                  <a:extLst>
                    <a:ext uri="{9D8B030D-6E8A-4147-A177-3AD203B41FA5}">
                      <a16:colId xmlns:a16="http://schemas.microsoft.com/office/drawing/2014/main" val="902096453"/>
                    </a:ext>
                  </a:extLst>
                </a:gridCol>
                <a:gridCol w="945376">
                  <a:extLst>
                    <a:ext uri="{9D8B030D-6E8A-4147-A177-3AD203B41FA5}">
                      <a16:colId xmlns:a16="http://schemas.microsoft.com/office/drawing/2014/main" val="97754770"/>
                    </a:ext>
                  </a:extLst>
                </a:gridCol>
                <a:gridCol w="121242">
                  <a:extLst>
                    <a:ext uri="{9D8B030D-6E8A-4147-A177-3AD203B41FA5}">
                      <a16:colId xmlns:a16="http://schemas.microsoft.com/office/drawing/2014/main" val="723143308"/>
                    </a:ext>
                  </a:extLst>
                </a:gridCol>
                <a:gridCol w="1157132">
                  <a:extLst>
                    <a:ext uri="{9D8B030D-6E8A-4147-A177-3AD203B41FA5}">
                      <a16:colId xmlns:a16="http://schemas.microsoft.com/office/drawing/2014/main" val="210579752"/>
                    </a:ext>
                  </a:extLst>
                </a:gridCol>
              </a:tblGrid>
              <a:tr h="0">
                <a:tc>
                  <a:txBody>
                    <a:bodyPr/>
                    <a:lstStyle/>
                    <a:p>
                      <a:pPr algn="ctr" rtl="1">
                        <a:lnSpc>
                          <a:spcPct val="115000"/>
                        </a:lnSpc>
                        <a:spcAft>
                          <a:spcPts val="0"/>
                        </a:spcAft>
                      </a:pPr>
                      <a:r>
                        <a:rPr lang="fa-IR" sz="1200">
                          <a:effectLst/>
                          <a:cs typeface="B Koodak" panose="00000700000000000000" pitchFamily="2" charset="-78"/>
                        </a:rPr>
                        <a:t>ردیف</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200">
                          <a:effectLst/>
                          <a:cs typeface="B Koodak" panose="00000700000000000000" pitchFamily="2" charset="-78"/>
                        </a:rPr>
                        <a:t>عنوان طرح</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200">
                          <a:effectLst/>
                          <a:cs typeface="B Koodak" panose="00000700000000000000" pitchFamily="2" charset="-78"/>
                        </a:rPr>
                        <a:t>اعتبار مورد نیاز</a:t>
                      </a:r>
                      <a:endParaRPr lang="en-US" sz="1600">
                        <a:effectLst/>
                        <a:cs typeface="B Koodak" panose="00000700000000000000" pitchFamily="2" charset="-78"/>
                      </a:endParaRPr>
                    </a:p>
                    <a:p>
                      <a:pPr algn="ctr" rtl="1">
                        <a:lnSpc>
                          <a:spcPct val="115000"/>
                        </a:lnSpc>
                        <a:spcAft>
                          <a:spcPts val="0"/>
                        </a:spcAft>
                      </a:pPr>
                      <a:r>
                        <a:rPr lang="fa-IR" sz="1200">
                          <a:effectLst/>
                          <a:cs typeface="B Koodak" panose="00000700000000000000" pitchFamily="2" charset="-78"/>
                        </a:rPr>
                        <a:t>میلیون ریال</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200">
                          <a:effectLst/>
                          <a:cs typeface="B Koodak" panose="00000700000000000000" pitchFamily="2" charset="-78"/>
                        </a:rPr>
                        <a:t>میزان</a:t>
                      </a:r>
                      <a:endParaRPr lang="en-US" sz="1600">
                        <a:effectLst/>
                        <a:cs typeface="B Koodak" panose="00000700000000000000" pitchFamily="2" charset="-78"/>
                      </a:endParaRPr>
                    </a:p>
                    <a:p>
                      <a:pPr algn="ctr" rtl="1">
                        <a:lnSpc>
                          <a:spcPct val="115000"/>
                        </a:lnSpc>
                        <a:spcAft>
                          <a:spcPts val="0"/>
                        </a:spcAft>
                      </a:pPr>
                      <a:r>
                        <a:rPr lang="fa-IR" sz="1200">
                          <a:effectLst/>
                          <a:cs typeface="B Koodak" panose="00000700000000000000" pitchFamily="2" charset="-78"/>
                        </a:rPr>
                        <a:t>اشتغال نفر</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r>
                        <a:rPr lang="fa-IR" sz="1200">
                          <a:effectLst/>
                          <a:cs typeface="B Koodak" panose="00000700000000000000" pitchFamily="2" charset="-78"/>
                        </a:rPr>
                        <a:t>محل اجرا</a:t>
                      </a:r>
                      <a:endParaRPr lang="en-US" sz="1600">
                        <a:effectLst/>
                        <a:cs typeface="B Koodak" panose="00000700000000000000" pitchFamily="2" charset="-78"/>
                      </a:endParaRPr>
                    </a:p>
                    <a:p>
                      <a:pPr algn="ctr" rtl="1">
                        <a:lnSpc>
                          <a:spcPct val="115000"/>
                        </a:lnSpc>
                        <a:spcAft>
                          <a:spcPts val="0"/>
                        </a:spcAft>
                      </a:pPr>
                      <a:r>
                        <a:rPr lang="fa-IR" sz="1200">
                          <a:effectLst/>
                          <a:cs typeface="B Koodak" panose="00000700000000000000" pitchFamily="2" charset="-78"/>
                        </a:rPr>
                        <a:t>نام روستا</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200" dirty="0">
                          <a:effectLst/>
                          <a:cs typeface="B Koodak" panose="00000700000000000000" pitchFamily="2" charset="-78"/>
                        </a:rPr>
                        <a:t>کد موضوعی طرح 2</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200" dirty="0">
                          <a:effectLst/>
                          <a:cs typeface="B Koodak" panose="00000700000000000000" pitchFamily="2" charset="-78"/>
                        </a:rPr>
                        <a:t>الویت طرح در سطح بخش 4</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r>
                        <a:rPr lang="fa-IR" sz="1200">
                          <a:effectLst/>
                          <a:cs typeface="B Koodak" panose="00000700000000000000" pitchFamily="2" charset="-78"/>
                        </a:rPr>
                        <a:t>کد دستگاه اجرائی مرتبط 5</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3414217857"/>
                  </a:ext>
                </a:extLst>
              </a:tr>
              <a:tr h="0">
                <a:tc gridSpan="10">
                  <a:txBody>
                    <a:bodyPr/>
                    <a:lstStyle/>
                    <a:p>
                      <a:pPr algn="r" rtl="1">
                        <a:lnSpc>
                          <a:spcPct val="115000"/>
                        </a:lnSpc>
                        <a:spcAft>
                          <a:spcPts val="0"/>
                        </a:spcAft>
                      </a:pPr>
                      <a:r>
                        <a:rPr lang="fa-IR" sz="1600" dirty="0" smtClean="0">
                          <a:effectLst/>
                          <a:cs typeface="B Koodak" panose="00000700000000000000" pitchFamily="2" charset="-78"/>
                        </a:rPr>
                        <a:t></a:t>
                      </a:r>
                      <a:r>
                        <a:rPr lang="fa-IR" sz="1600" baseline="0" dirty="0" smtClean="0">
                          <a:effectLst/>
                          <a:cs typeface="B Koodak" panose="00000700000000000000" pitchFamily="2" charset="-78"/>
                        </a:rPr>
                        <a:t> </a:t>
                      </a:r>
                      <a:r>
                        <a:rPr lang="fa-IR" sz="1600" dirty="0" smtClean="0">
                          <a:effectLst/>
                          <a:cs typeface="B Koodak" panose="00000700000000000000" pitchFamily="2" charset="-78"/>
                        </a:rPr>
                        <a:t>راهبرد: توسعه واحدهای صنفی، تعاونی و خدماتی</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7617808"/>
                  </a:ext>
                </a:extLst>
              </a:tr>
              <a:tr h="0">
                <a:tc>
                  <a:txBody>
                    <a:bodyPr/>
                    <a:lstStyle/>
                    <a:p>
                      <a:pPr algn="ctr" rtl="1">
                        <a:lnSpc>
                          <a:spcPct val="115000"/>
                        </a:lnSpc>
                        <a:spcAft>
                          <a:spcPts val="0"/>
                        </a:spcAft>
                      </a:pPr>
                      <a:r>
                        <a:rPr lang="fa-IR" sz="1600" dirty="0" smtClean="0">
                          <a:effectLst/>
                          <a:cs typeface="B Koodak" panose="00000700000000000000" pitchFamily="2" charset="-78"/>
                        </a:rPr>
                        <a:t>1</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SA" sz="1600" kern="1200" dirty="0">
                          <a:effectLst/>
                          <a:cs typeface="B Koodak" panose="00000700000000000000" pitchFamily="2" charset="-78"/>
                        </a:rPr>
                        <a:t>ایجاد الگوی نظام بهره برداری (شرکت تعاونی تولید روستایی)</a:t>
                      </a: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marL="0" algn="ctr" defTabSz="914400" rtl="1" eaLnBrk="1" latinLnBrk="0" hangingPunct="1">
                        <a:lnSpc>
                          <a:spcPct val="115000"/>
                        </a:lnSpc>
                        <a:spcAft>
                          <a:spcPts val="0"/>
                        </a:spcAft>
                      </a:pPr>
                      <a:r>
                        <a:rPr lang="fa-IR" sz="1600" kern="1200" dirty="0" smtClean="0">
                          <a:effectLst/>
                          <a:cs typeface="B Koodak" panose="00000700000000000000" pitchFamily="2" charset="-78"/>
                        </a:rPr>
                        <a:t>گوزلدره، ساریجالو، کردناب، سبزدرق، سلمان کندی، شکورآباد، کردناب، قره بلاغ، خیرآباد، یوسف آباد، سرخه دیزج، کاکاآباد</a:t>
                      </a: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marL="0" algn="ctr" defTabSz="914400" rtl="1" eaLnBrk="1" latinLnBrk="0" hangingPunct="1">
                        <a:lnSpc>
                          <a:spcPct val="115000"/>
                        </a:lnSpc>
                        <a:spcAft>
                          <a:spcPts val="0"/>
                        </a:spcAft>
                      </a:pP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a:effectLst/>
                          <a:cs typeface="B Koodak" panose="00000700000000000000" pitchFamily="2" charset="-78"/>
                        </a:rPr>
                        <a:t>کشاورزی</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a:effectLst/>
                          <a:cs typeface="B Koodak" panose="00000700000000000000" pitchFamily="2" charset="-78"/>
                        </a:rPr>
                        <a:t>الویت اول</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600" dirty="0" smtClean="0">
                          <a:effectLst/>
                          <a:cs typeface="B Koodak" panose="00000700000000000000" pitchFamily="2" charset="-78"/>
                        </a:rPr>
                        <a:t>سازمان تعاون روستایی</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algn="ctr" rtl="1">
                        <a:lnSpc>
                          <a:spcPct val="115000"/>
                        </a:lnSpc>
                        <a:spcAft>
                          <a:spcPts val="0"/>
                        </a:spcAft>
                      </a:pP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2586119824"/>
                  </a:ext>
                </a:extLst>
              </a:tr>
              <a:tr h="0">
                <a:tc>
                  <a:txBody>
                    <a:bodyPr/>
                    <a:lstStyle/>
                    <a:p>
                      <a:pPr algn="ctr" rtl="1">
                        <a:lnSpc>
                          <a:spcPct val="115000"/>
                        </a:lnSpc>
                        <a:spcAft>
                          <a:spcPts val="0"/>
                        </a:spcAft>
                      </a:pPr>
                      <a:r>
                        <a:rPr lang="fa-IR" sz="1600" dirty="0" smtClean="0">
                          <a:effectLst/>
                          <a:cs typeface="B Koodak" panose="00000700000000000000" pitchFamily="2" charset="-78"/>
                        </a:rPr>
                        <a:t>2</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SA" sz="1600" kern="1200">
                          <a:effectLst/>
                          <a:cs typeface="B Koodak" panose="00000700000000000000" pitchFamily="2" charset="-78"/>
                        </a:rPr>
                        <a:t>ایجاد اتحادیه تعاونی تولید روستایی در سطح شهرستان یا منطقه</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marL="0" algn="ctr" defTabSz="914400" rtl="1" eaLnBrk="1" latinLnBrk="0" hangingPunct="1">
                        <a:lnSpc>
                          <a:spcPct val="115000"/>
                        </a:lnSpc>
                        <a:spcAft>
                          <a:spcPts val="0"/>
                        </a:spcAft>
                      </a:pPr>
                      <a:r>
                        <a:rPr lang="fa-IR" sz="1600" kern="1200" dirty="0">
                          <a:effectLst/>
                          <a:cs typeface="B Koodak" panose="00000700000000000000" pitchFamily="2" charset="-78"/>
                        </a:rPr>
                        <a:t>تعاونی های تولید ایجاد شده</a:t>
                      </a: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marL="0" algn="ctr" defTabSz="914400" rtl="1" eaLnBrk="1" latinLnBrk="0" hangingPunct="1">
                        <a:lnSpc>
                          <a:spcPct val="115000"/>
                        </a:lnSpc>
                        <a:spcAft>
                          <a:spcPts val="0"/>
                        </a:spcAft>
                      </a:pP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a:effectLst/>
                          <a:cs typeface="B Koodak" panose="00000700000000000000" pitchFamily="2" charset="-78"/>
                        </a:rPr>
                        <a:t>کشاورزی</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a:effectLst/>
                          <a:cs typeface="B Koodak" panose="00000700000000000000" pitchFamily="2" charset="-78"/>
                        </a:rPr>
                        <a:t>الویت اول</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600" dirty="0" smtClean="0">
                          <a:effectLst/>
                          <a:cs typeface="B Koodak" panose="00000700000000000000" pitchFamily="2" charset="-78"/>
                        </a:rPr>
                        <a:t>سازمان تعاون روستایی</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algn="ctr" rtl="1">
                        <a:lnSpc>
                          <a:spcPct val="115000"/>
                        </a:lnSpc>
                        <a:spcAft>
                          <a:spcPts val="0"/>
                        </a:spcAft>
                      </a:pP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129080163"/>
                  </a:ext>
                </a:extLst>
              </a:tr>
              <a:tr h="0">
                <a:tc>
                  <a:txBody>
                    <a:bodyPr/>
                    <a:lstStyle/>
                    <a:p>
                      <a:pPr algn="ctr" rtl="1">
                        <a:lnSpc>
                          <a:spcPct val="115000"/>
                        </a:lnSpc>
                        <a:spcAft>
                          <a:spcPts val="0"/>
                        </a:spcAft>
                      </a:pPr>
                      <a:r>
                        <a:rPr lang="fa-IR" sz="1600" dirty="0" smtClean="0">
                          <a:effectLst/>
                          <a:cs typeface="B Koodak" panose="00000700000000000000" pitchFamily="2" charset="-78"/>
                        </a:rPr>
                        <a:t>3</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SA" sz="1600" kern="1200">
                          <a:effectLst/>
                          <a:cs typeface="B Koodak" panose="00000700000000000000" pitchFamily="2" charset="-78"/>
                        </a:rPr>
                        <a:t>ایجاد تعاونی گردشگری</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marL="0" algn="ctr" defTabSz="914400" rtl="1" eaLnBrk="1" latinLnBrk="0" hangingPunct="1">
                        <a:lnSpc>
                          <a:spcPct val="115000"/>
                        </a:lnSpc>
                        <a:spcAft>
                          <a:spcPts val="0"/>
                        </a:spcAft>
                      </a:pPr>
                      <a:r>
                        <a:rPr lang="fa-IR" sz="1600" kern="1200" dirty="0" smtClean="0">
                          <a:effectLst/>
                          <a:cs typeface="B Koodak" panose="00000700000000000000" pitchFamily="2" charset="-78"/>
                        </a:rPr>
                        <a:t>گوزلدره، خرمدرق، شکورآباد، کردرق، برنقور، پرنگین، اقزوج</a:t>
                      </a: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marL="0" algn="ctr" defTabSz="914400" rtl="1" eaLnBrk="1" latinLnBrk="0" hangingPunct="1">
                        <a:lnSpc>
                          <a:spcPct val="115000"/>
                        </a:lnSpc>
                        <a:spcAft>
                          <a:spcPts val="0"/>
                        </a:spcAft>
                      </a:pP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a:effectLst/>
                          <a:cs typeface="B Koodak" panose="00000700000000000000" pitchFamily="2" charset="-78"/>
                        </a:rPr>
                        <a:t>گردشگری</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a:effectLst/>
                          <a:cs typeface="B Koodak" panose="00000700000000000000" pitchFamily="2" charset="-78"/>
                        </a:rPr>
                        <a:t>الویت اول</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600" dirty="0" smtClean="0">
                          <a:effectLst/>
                          <a:cs typeface="B Koodak" panose="00000700000000000000" pitchFamily="2" charset="-78"/>
                        </a:rPr>
                        <a:t>اداره کل تعاون، کار و رفاه اجتماعی</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algn="ctr" rtl="1">
                        <a:lnSpc>
                          <a:spcPct val="115000"/>
                        </a:lnSpc>
                        <a:spcAft>
                          <a:spcPts val="0"/>
                        </a:spcAft>
                      </a:pP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1101172599"/>
                  </a:ext>
                </a:extLst>
              </a:tr>
              <a:tr h="0">
                <a:tc>
                  <a:txBody>
                    <a:bodyPr/>
                    <a:lstStyle/>
                    <a:p>
                      <a:pPr algn="ctr" rtl="1">
                        <a:lnSpc>
                          <a:spcPct val="115000"/>
                        </a:lnSpc>
                        <a:spcAft>
                          <a:spcPts val="0"/>
                        </a:spcAft>
                      </a:pPr>
                      <a:r>
                        <a:rPr lang="fa-IR" sz="1600" dirty="0" smtClean="0">
                          <a:effectLst/>
                          <a:cs typeface="B Koodak" panose="00000700000000000000" pitchFamily="2" charset="-78"/>
                        </a:rPr>
                        <a:t>4</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SA" sz="1600" kern="1200">
                          <a:effectLst/>
                          <a:cs typeface="B Koodak" panose="00000700000000000000" pitchFamily="2" charset="-78"/>
                        </a:rPr>
                        <a:t>ایجاد شرکت تعاونی فرش دست بافت</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marL="0" algn="ctr" defTabSz="914400" rtl="1" eaLnBrk="1" latinLnBrk="0" hangingPunct="1">
                        <a:lnSpc>
                          <a:spcPct val="115000"/>
                        </a:lnSpc>
                        <a:spcAft>
                          <a:spcPts val="0"/>
                        </a:spcAft>
                      </a:pPr>
                      <a:r>
                        <a:rPr lang="fa-IR" sz="1600" kern="1200" dirty="0" smtClean="0">
                          <a:effectLst/>
                          <a:cs typeface="B Koodak" panose="00000700000000000000" pitchFamily="2" charset="-78"/>
                        </a:rPr>
                        <a:t>به مرکزیت گوزلدره و عضویت دارندگان کارت فرش بافی و قالی بافی</a:t>
                      </a: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marL="0" algn="ctr" defTabSz="914400" rtl="1" eaLnBrk="1" latinLnBrk="0" hangingPunct="1">
                        <a:lnSpc>
                          <a:spcPct val="115000"/>
                        </a:lnSpc>
                        <a:spcAft>
                          <a:spcPts val="0"/>
                        </a:spcAft>
                      </a:pP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a:effectLst/>
                          <a:cs typeface="B Koodak" panose="00000700000000000000" pitchFamily="2" charset="-78"/>
                        </a:rPr>
                        <a:t>صنایع دستی</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a:effectLst/>
                          <a:cs typeface="B Koodak" panose="00000700000000000000" pitchFamily="2" charset="-78"/>
                        </a:rPr>
                        <a:t>الویت اول</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600" dirty="0" smtClean="0">
                          <a:effectLst/>
                          <a:cs typeface="B Koodak" panose="00000700000000000000" pitchFamily="2" charset="-78"/>
                        </a:rPr>
                        <a:t>اداره کل تعاون، کار و رفاه اجتماعی</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extLst>
                  <a:ext uri="{0D108BD9-81ED-4DB2-BD59-A6C34878D82A}">
                    <a16:rowId xmlns:a16="http://schemas.microsoft.com/office/drawing/2014/main" val="874659856"/>
                  </a:ext>
                </a:extLst>
              </a:tr>
              <a:tr h="0">
                <a:tc>
                  <a:txBody>
                    <a:bodyPr/>
                    <a:lstStyle/>
                    <a:p>
                      <a:pPr algn="ctr" rtl="1">
                        <a:lnSpc>
                          <a:spcPct val="115000"/>
                        </a:lnSpc>
                        <a:spcAft>
                          <a:spcPts val="0"/>
                        </a:spcAft>
                      </a:pPr>
                      <a:r>
                        <a:rPr lang="fa-IR" sz="1600" dirty="0" smtClean="0">
                          <a:effectLst/>
                          <a:cs typeface="B Koodak" panose="00000700000000000000" pitchFamily="2" charset="-78"/>
                        </a:rPr>
                        <a:t>5</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a:effectLst/>
                          <a:cs typeface="B Koodak" panose="00000700000000000000" pitchFamily="2" charset="-78"/>
                        </a:rPr>
                        <a:t>ایجاد واحد خدماتی حمل و نقل (باربری)</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marL="0" algn="ctr" defTabSz="914400" rtl="1" eaLnBrk="1" latinLnBrk="0" hangingPunct="1">
                        <a:lnSpc>
                          <a:spcPct val="115000"/>
                        </a:lnSpc>
                        <a:spcAft>
                          <a:spcPts val="0"/>
                        </a:spcAft>
                      </a:pPr>
                      <a:r>
                        <a:rPr lang="fa-IR" sz="1600" kern="1200" dirty="0" smtClean="0">
                          <a:effectLst/>
                          <a:cs typeface="B Koodak" panose="00000700000000000000" pitchFamily="2" charset="-78"/>
                        </a:rPr>
                        <a:t>گوزلدره</a:t>
                      </a: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marL="0" algn="ctr" defTabSz="914400" rtl="1" eaLnBrk="1" latinLnBrk="0" hangingPunct="1">
                        <a:lnSpc>
                          <a:spcPct val="115000"/>
                        </a:lnSpc>
                        <a:spcAft>
                          <a:spcPts val="0"/>
                        </a:spcAft>
                      </a:pP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dirty="0">
                          <a:effectLst/>
                          <a:cs typeface="B Koodak" panose="00000700000000000000" pitchFamily="2" charset="-78"/>
                        </a:rPr>
                        <a:t>خدمات</a:t>
                      </a: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a:effectLst/>
                          <a:cs typeface="B Koodak" panose="00000700000000000000" pitchFamily="2" charset="-78"/>
                        </a:rPr>
                        <a:t>الویت دوم</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600" dirty="0" smtClean="0">
                          <a:effectLst/>
                          <a:cs typeface="B Koodak" panose="00000700000000000000" pitchFamily="2" charset="-78"/>
                        </a:rPr>
                        <a:t>سازمان حمل و نقل و پایانه ها</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extLst>
                  <a:ext uri="{0D108BD9-81ED-4DB2-BD59-A6C34878D82A}">
                    <a16:rowId xmlns:a16="http://schemas.microsoft.com/office/drawing/2014/main" val="3600016242"/>
                  </a:ext>
                </a:extLst>
              </a:tr>
            </a:tbl>
          </a:graphicData>
        </a:graphic>
      </p:graphicFrame>
    </p:spTree>
    <p:extLst>
      <p:ext uri="{BB962C8B-B14F-4D97-AF65-F5344CB8AC3E}">
        <p14:creationId xmlns:p14="http://schemas.microsoft.com/office/powerpoint/2010/main" val="836086775"/>
      </p:ext>
    </p:extLst>
  </p:cSld>
  <p:clrMapOvr>
    <a:masterClrMapping/>
  </p:clrMapOvr>
  <p:transition spd="slow">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2-12- منظومه باغ حلی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4077863018"/>
              </p:ext>
            </p:extLst>
          </p:nvPr>
        </p:nvGraphicFramePr>
        <p:xfrm>
          <a:off x="483523" y="1371602"/>
          <a:ext cx="8229601" cy="4569462"/>
        </p:xfrm>
        <a:graphic>
          <a:graphicData uri="http://schemas.openxmlformats.org/drawingml/2006/table">
            <a:tbl>
              <a:tblPr rtl="1" firstRow="1" firstCol="1" bandRow="1">
                <a:tableStyleId>{21E4AEA4-8DFA-4A89-87EB-49C32662AFE0}</a:tableStyleId>
              </a:tblPr>
              <a:tblGrid>
                <a:gridCol w="505351">
                  <a:extLst>
                    <a:ext uri="{9D8B030D-6E8A-4147-A177-3AD203B41FA5}">
                      <a16:colId xmlns:a16="http://schemas.microsoft.com/office/drawing/2014/main" val="896168393"/>
                    </a:ext>
                  </a:extLst>
                </a:gridCol>
                <a:gridCol w="2978037">
                  <a:extLst>
                    <a:ext uri="{9D8B030D-6E8A-4147-A177-3AD203B41FA5}">
                      <a16:colId xmlns:a16="http://schemas.microsoft.com/office/drawing/2014/main" val="447049615"/>
                    </a:ext>
                  </a:extLst>
                </a:gridCol>
                <a:gridCol w="4746213">
                  <a:extLst>
                    <a:ext uri="{9D8B030D-6E8A-4147-A177-3AD203B41FA5}">
                      <a16:colId xmlns:a16="http://schemas.microsoft.com/office/drawing/2014/main" val="1435699849"/>
                    </a:ext>
                  </a:extLst>
                </a:gridCol>
              </a:tblGrid>
              <a:tr h="211874">
                <a:tc gridSpan="3">
                  <a:txBody>
                    <a:bodyPr/>
                    <a:lstStyle/>
                    <a:p>
                      <a:pPr algn="ctr" rtl="1">
                        <a:lnSpc>
                          <a:spcPct val="115000"/>
                        </a:lnSpc>
                        <a:spcAft>
                          <a:spcPts val="0"/>
                        </a:spcAft>
                      </a:pPr>
                      <a:r>
                        <a:rPr lang="fa-IR" sz="1100">
                          <a:effectLst/>
                          <a:cs typeface="B Koodak" panose="00000700000000000000" pitchFamily="2" charset="-78"/>
                        </a:rPr>
                        <a:t>دستگاه اچرایی پیوست جدول شماره 3 – توضیحات طرح های سرمایه گذاری موضوع کد 6 جدول شماره 3</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571" marR="59571"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8783905"/>
                  </a:ext>
                </a:extLst>
              </a:tr>
              <a:tr h="211874">
                <a:tc>
                  <a:txBody>
                    <a:bodyPr/>
                    <a:lstStyle/>
                    <a:p>
                      <a:pPr algn="ctr" rtl="1">
                        <a:lnSpc>
                          <a:spcPct val="115000"/>
                        </a:lnSpc>
                        <a:spcAft>
                          <a:spcPts val="0"/>
                        </a:spcAft>
                      </a:pPr>
                      <a:r>
                        <a:rPr lang="fa-IR" sz="1100">
                          <a:effectLst/>
                          <a:cs typeface="B Koodak" panose="00000700000000000000" pitchFamily="2" charset="-78"/>
                        </a:rPr>
                        <a:t>ردیف</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571" marR="59571" marT="0" marB="0" anchor="ctr"/>
                </a:tc>
                <a:tc>
                  <a:txBody>
                    <a:bodyPr/>
                    <a:lstStyle/>
                    <a:p>
                      <a:pPr algn="ctr" rtl="1">
                        <a:lnSpc>
                          <a:spcPct val="115000"/>
                        </a:lnSpc>
                        <a:spcAft>
                          <a:spcPts val="0"/>
                        </a:spcAft>
                      </a:pPr>
                      <a:r>
                        <a:rPr lang="fa-IR" sz="1100">
                          <a:effectLst/>
                          <a:cs typeface="B Koodak" panose="00000700000000000000" pitchFamily="2" charset="-78"/>
                        </a:rPr>
                        <a:t>عنوان طرح</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571" marR="59571" marT="0" marB="0" anchor="ctr"/>
                </a:tc>
                <a:tc>
                  <a:txBody>
                    <a:bodyPr/>
                    <a:lstStyle/>
                    <a:p>
                      <a:pPr algn="ctr" rtl="1">
                        <a:lnSpc>
                          <a:spcPct val="115000"/>
                        </a:lnSpc>
                        <a:spcAft>
                          <a:spcPts val="0"/>
                        </a:spcAft>
                      </a:pPr>
                      <a:r>
                        <a:rPr lang="fa-IR" sz="1100">
                          <a:effectLst/>
                          <a:cs typeface="B Koodak" panose="00000700000000000000" pitchFamily="2" charset="-78"/>
                        </a:rPr>
                        <a:t>توضیحات</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571" marR="59571" marT="0" marB="0" anchor="ctr"/>
                </a:tc>
                <a:extLst>
                  <a:ext uri="{0D108BD9-81ED-4DB2-BD59-A6C34878D82A}">
                    <a16:rowId xmlns:a16="http://schemas.microsoft.com/office/drawing/2014/main" val="3947543304"/>
                  </a:ext>
                </a:extLst>
              </a:tr>
              <a:tr h="462271">
                <a:tc>
                  <a:txBody>
                    <a:bodyPr/>
                    <a:lstStyle/>
                    <a:p>
                      <a:pPr algn="ctr" rtl="1">
                        <a:lnSpc>
                          <a:spcPct val="115000"/>
                        </a:lnSpc>
                        <a:spcAft>
                          <a:spcPts val="0"/>
                        </a:spcAft>
                      </a:pPr>
                      <a:r>
                        <a:rPr lang="fa-IR" sz="1200">
                          <a:effectLst/>
                          <a:cs typeface="B Koodak" panose="00000700000000000000" pitchFamily="2" charset="-78"/>
                        </a:rPr>
                        <a:t>1</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571" marR="59571" marT="0" marB="0" anchor="ctr"/>
                </a:tc>
                <a:tc>
                  <a:txBody>
                    <a:bodyPr/>
                    <a:lstStyle/>
                    <a:p>
                      <a:pPr algn="ctr" rtl="1">
                        <a:lnSpc>
                          <a:spcPct val="115000"/>
                        </a:lnSpc>
                        <a:spcAft>
                          <a:spcPts val="0"/>
                        </a:spcAft>
                      </a:pPr>
                      <a:r>
                        <a:rPr lang="fa-IR" sz="1200">
                          <a:effectLst/>
                          <a:cs typeface="B Koodak" panose="00000700000000000000" pitchFamily="2" charset="-78"/>
                        </a:rPr>
                        <a:t>توسعه کشت محصولات تجاری پربازده ( زعفران، گل محمدی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571" marR="59571" marT="0" marB="0" anchor="ctr"/>
                </a:tc>
                <a:tc>
                  <a:txBody>
                    <a:bodyPr/>
                    <a:lstStyle/>
                    <a:p>
                      <a:pPr algn="ctr" rtl="1">
                        <a:lnSpc>
                          <a:spcPct val="115000"/>
                        </a:lnSpc>
                        <a:spcAft>
                          <a:spcPts val="0"/>
                        </a:spcAft>
                      </a:pPr>
                      <a:r>
                        <a:rPr lang="fa-IR" sz="1200">
                          <a:effectLst/>
                          <a:cs typeface="B Koodak" panose="00000700000000000000" pitchFamily="2" charset="-78"/>
                        </a:rPr>
                        <a:t>تحقق طرح در کوتاه مدت</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571" marR="59571" marT="0" marB="0" anchor="ctr"/>
                </a:tc>
                <a:extLst>
                  <a:ext uri="{0D108BD9-81ED-4DB2-BD59-A6C34878D82A}">
                    <a16:rowId xmlns:a16="http://schemas.microsoft.com/office/drawing/2014/main" val="2618555839"/>
                  </a:ext>
                </a:extLst>
              </a:tr>
              <a:tr h="462271">
                <a:tc>
                  <a:txBody>
                    <a:bodyPr/>
                    <a:lstStyle/>
                    <a:p>
                      <a:pPr algn="ctr" rtl="1">
                        <a:lnSpc>
                          <a:spcPct val="115000"/>
                        </a:lnSpc>
                        <a:spcAft>
                          <a:spcPts val="0"/>
                        </a:spcAft>
                      </a:pPr>
                      <a:r>
                        <a:rPr lang="fa-IR" sz="1200">
                          <a:effectLst/>
                          <a:cs typeface="B Koodak" panose="00000700000000000000" pitchFamily="2" charset="-78"/>
                        </a:rPr>
                        <a:t>2</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571" marR="59571" marT="0" marB="0" anchor="ctr"/>
                </a:tc>
                <a:tc>
                  <a:txBody>
                    <a:bodyPr/>
                    <a:lstStyle/>
                    <a:p>
                      <a:pPr algn="ctr" rtl="1">
                        <a:lnSpc>
                          <a:spcPct val="115000"/>
                        </a:lnSpc>
                        <a:spcAft>
                          <a:spcPts val="0"/>
                        </a:spcAft>
                      </a:pPr>
                      <a:r>
                        <a:rPr lang="ar-SA" sz="1200">
                          <a:effectLst/>
                          <a:cs typeface="B Koodak" panose="00000700000000000000" pitchFamily="2" charset="-78"/>
                        </a:rPr>
                        <a:t>اعطای تسهیلات جهت ایجاد کارگاههای تولید صنایع دستی روستایی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571" marR="59571" marT="0" marB="0" anchor="ctr"/>
                </a:tc>
                <a:tc>
                  <a:txBody>
                    <a:bodyPr/>
                    <a:lstStyle/>
                    <a:p>
                      <a:pPr algn="ctr" rtl="0">
                        <a:lnSpc>
                          <a:spcPct val="115000"/>
                        </a:lnSpc>
                        <a:spcAft>
                          <a:spcPts val="1000"/>
                        </a:spcAft>
                      </a:pPr>
                      <a:r>
                        <a:rPr lang="fa-IR" sz="1200">
                          <a:effectLst/>
                          <a:cs typeface="B Koodak" panose="00000700000000000000" pitchFamily="2" charset="-78"/>
                        </a:rPr>
                        <a:t>تحقق طرح در کوتاه مدت</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571" marR="59571" marT="0" marB="0" anchor="ctr"/>
                </a:tc>
                <a:extLst>
                  <a:ext uri="{0D108BD9-81ED-4DB2-BD59-A6C34878D82A}">
                    <a16:rowId xmlns:a16="http://schemas.microsoft.com/office/drawing/2014/main" val="1641443726"/>
                  </a:ext>
                </a:extLst>
              </a:tr>
              <a:tr h="462271">
                <a:tc>
                  <a:txBody>
                    <a:bodyPr/>
                    <a:lstStyle/>
                    <a:p>
                      <a:pPr algn="ctr" rtl="1">
                        <a:lnSpc>
                          <a:spcPct val="115000"/>
                        </a:lnSpc>
                        <a:spcAft>
                          <a:spcPts val="0"/>
                        </a:spcAft>
                      </a:pPr>
                      <a:r>
                        <a:rPr lang="fa-IR" sz="1200">
                          <a:effectLst/>
                          <a:cs typeface="B Koodak" panose="00000700000000000000" pitchFamily="2" charset="-78"/>
                        </a:rPr>
                        <a:t>3</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571" marR="59571" marT="0" marB="0" anchor="ctr"/>
                </a:tc>
                <a:tc>
                  <a:txBody>
                    <a:bodyPr/>
                    <a:lstStyle/>
                    <a:p>
                      <a:pPr algn="ctr" rtl="1">
                        <a:lnSpc>
                          <a:spcPct val="115000"/>
                        </a:lnSpc>
                        <a:spcAft>
                          <a:spcPts val="0"/>
                        </a:spcAft>
                      </a:pPr>
                      <a:r>
                        <a:rPr lang="ar-SA" sz="1200">
                          <a:effectLst/>
                          <a:cs typeface="B Koodak" panose="00000700000000000000" pitchFamily="2" charset="-78"/>
                        </a:rPr>
                        <a:t>اعطای تسهیلات جهت ایجاد و تجهیز اقامتگاه های بوم گردی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571" marR="59571" marT="0" marB="0" anchor="ctr"/>
                </a:tc>
                <a:tc>
                  <a:txBody>
                    <a:bodyPr/>
                    <a:lstStyle/>
                    <a:p>
                      <a:pPr algn="ctr" rtl="0">
                        <a:lnSpc>
                          <a:spcPct val="115000"/>
                        </a:lnSpc>
                        <a:spcAft>
                          <a:spcPts val="1000"/>
                        </a:spcAft>
                      </a:pPr>
                      <a:r>
                        <a:rPr lang="fa-IR" sz="1200">
                          <a:effectLst/>
                          <a:cs typeface="B Koodak" panose="00000700000000000000" pitchFamily="2" charset="-78"/>
                        </a:rPr>
                        <a:t>تحقق طرح در کوتاه مدت</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571" marR="59571" marT="0" marB="0" anchor="ctr"/>
                </a:tc>
                <a:extLst>
                  <a:ext uri="{0D108BD9-81ED-4DB2-BD59-A6C34878D82A}">
                    <a16:rowId xmlns:a16="http://schemas.microsoft.com/office/drawing/2014/main" val="3860155699"/>
                  </a:ext>
                </a:extLst>
              </a:tr>
              <a:tr h="693406">
                <a:tc>
                  <a:txBody>
                    <a:bodyPr/>
                    <a:lstStyle/>
                    <a:p>
                      <a:pPr algn="ctr" rtl="1">
                        <a:lnSpc>
                          <a:spcPct val="115000"/>
                        </a:lnSpc>
                        <a:spcAft>
                          <a:spcPts val="0"/>
                        </a:spcAft>
                      </a:pPr>
                      <a:r>
                        <a:rPr lang="fa-IR" sz="1200">
                          <a:effectLst/>
                          <a:cs typeface="B Koodak" panose="00000700000000000000" pitchFamily="2" charset="-78"/>
                        </a:rPr>
                        <a:t>4</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571" marR="59571" marT="0" marB="0" anchor="ctr"/>
                </a:tc>
                <a:tc>
                  <a:txBody>
                    <a:bodyPr/>
                    <a:lstStyle/>
                    <a:p>
                      <a:pPr algn="ctr" rtl="1">
                        <a:lnSpc>
                          <a:spcPct val="115000"/>
                        </a:lnSpc>
                        <a:spcAft>
                          <a:spcPts val="0"/>
                        </a:spcAft>
                      </a:pPr>
                      <a:r>
                        <a:rPr lang="ar-SA" sz="1200">
                          <a:effectLst/>
                          <a:cs typeface="B Koodak" panose="00000700000000000000" pitchFamily="2" charset="-78"/>
                        </a:rPr>
                        <a:t>برگزاری دوره های آموزشی در زمینه اصول صحیح نگهداری دام و طیور، اصلاح نژاد و اصلاح جایگاه دام</a:t>
                      </a:r>
                      <a:endParaRPr lang="en-US" sz="1200">
                        <a:effectLst/>
                        <a:cs typeface="B Koodak" panose="00000700000000000000" pitchFamily="2" charset="-78"/>
                      </a:endParaRPr>
                    </a:p>
                    <a:p>
                      <a:pPr algn="ctr" rtl="1">
                        <a:lnSpc>
                          <a:spcPct val="115000"/>
                        </a:lnSpc>
                        <a:spcAft>
                          <a:spcPts val="0"/>
                        </a:spcAft>
                      </a:pPr>
                      <a:r>
                        <a:rPr lang="ar-SA" sz="1200">
                          <a:effectLst/>
                          <a:cs typeface="B Koodak" panose="00000700000000000000" pitchFamily="2" charset="-78"/>
                        </a:rPr>
                        <a:t>و </a:t>
                      </a:r>
                      <a:r>
                        <a:rPr lang="en-US" sz="1200">
                          <a:effectLst/>
                          <a:cs typeface="B Koodak" panose="00000700000000000000" pitchFamily="2" charset="-78"/>
                        </a:rPr>
                        <a:t>...</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571" marR="59571" marT="0" marB="0" anchor="ctr"/>
                </a:tc>
                <a:tc>
                  <a:txBody>
                    <a:bodyPr/>
                    <a:lstStyle/>
                    <a:p>
                      <a:pPr algn="ctr" rtl="1">
                        <a:lnSpc>
                          <a:spcPct val="115000"/>
                        </a:lnSpc>
                        <a:spcAft>
                          <a:spcPts val="0"/>
                        </a:spcAft>
                      </a:pPr>
                      <a:r>
                        <a:rPr lang="ar-SA" sz="1200">
                          <a:effectLst/>
                          <a:cs typeface="B Koodak" panose="00000700000000000000" pitchFamily="2" charset="-78"/>
                        </a:rPr>
                        <a:t>تحقق طرح تدریجی و در مقاطع زمانی برنامه ( کوتاه مرت، میان مدت و بلند مدت )</a:t>
                      </a:r>
                      <a:endParaRPr lang="en-US" sz="1200">
                        <a:effectLst/>
                        <a:cs typeface="B Koodak" panose="00000700000000000000" pitchFamily="2" charset="-78"/>
                      </a:endParaRPr>
                    </a:p>
                    <a:p>
                      <a:pPr algn="ctr" rtl="1">
                        <a:lnSpc>
                          <a:spcPct val="115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571" marR="59571" marT="0" marB="0" anchor="ctr"/>
                </a:tc>
                <a:extLst>
                  <a:ext uri="{0D108BD9-81ED-4DB2-BD59-A6C34878D82A}">
                    <a16:rowId xmlns:a16="http://schemas.microsoft.com/office/drawing/2014/main" val="4270175333"/>
                  </a:ext>
                </a:extLst>
              </a:tr>
              <a:tr h="909818">
                <a:tc>
                  <a:txBody>
                    <a:bodyPr/>
                    <a:lstStyle/>
                    <a:p>
                      <a:pPr algn="ctr" rtl="1">
                        <a:lnSpc>
                          <a:spcPct val="115000"/>
                        </a:lnSpc>
                        <a:spcAft>
                          <a:spcPts val="0"/>
                        </a:spcAft>
                      </a:pPr>
                      <a:r>
                        <a:rPr lang="fa-IR" sz="1200">
                          <a:effectLst/>
                          <a:cs typeface="B Koodak" panose="00000700000000000000" pitchFamily="2" charset="-78"/>
                        </a:rPr>
                        <a:t>5</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571" marR="59571" marT="0" marB="0" anchor="ctr"/>
                </a:tc>
                <a:tc>
                  <a:txBody>
                    <a:bodyPr/>
                    <a:lstStyle/>
                    <a:p>
                      <a:pPr algn="ctr" rtl="1">
                        <a:lnSpc>
                          <a:spcPct val="115000"/>
                        </a:lnSpc>
                        <a:spcAft>
                          <a:spcPts val="0"/>
                        </a:spcAft>
                      </a:pPr>
                      <a:r>
                        <a:rPr lang="ar-SA" sz="1200">
                          <a:effectLst/>
                          <a:cs typeface="B Koodak" panose="00000700000000000000" pitchFamily="2" charset="-78"/>
                        </a:rPr>
                        <a:t>برگزاری دوره های آموزشی  جهت تغییر الگوی کشت زراعی به محصولات پربازدهو تجاری  نظیر گل محمدی، زعفران، حبوبات، گیاهان دارویی، گل و توسعه باغداری و </a:t>
                      </a:r>
                      <a:r>
                        <a:rPr lang="en-US" sz="1200">
                          <a:effectLst/>
                          <a:cs typeface="B Koodak" panose="00000700000000000000" pitchFamily="2" charset="-78"/>
                        </a:rPr>
                        <a:t>..</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571" marR="59571" marT="0" marB="0" anchor="ctr"/>
                </a:tc>
                <a:tc>
                  <a:txBody>
                    <a:bodyPr/>
                    <a:lstStyle/>
                    <a:p>
                      <a:pPr algn="ctr" rtl="0">
                        <a:lnSpc>
                          <a:spcPct val="115000"/>
                        </a:lnSpc>
                        <a:spcAft>
                          <a:spcPts val="1000"/>
                        </a:spcAft>
                      </a:pPr>
                      <a:r>
                        <a:rPr lang="ar-SA" sz="1200">
                          <a:effectLst/>
                          <a:cs typeface="B Koodak" panose="00000700000000000000" pitchFamily="2" charset="-78"/>
                        </a:rPr>
                        <a:t>تحقق طرح تدریجی و در مقاطع زمانی برنامه ( کوتاه مرت، میان مدت و بلند مدت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571" marR="59571" marT="0" marB="0" anchor="ctr"/>
                </a:tc>
                <a:extLst>
                  <a:ext uri="{0D108BD9-81ED-4DB2-BD59-A6C34878D82A}">
                    <a16:rowId xmlns:a16="http://schemas.microsoft.com/office/drawing/2014/main" val="4014705866"/>
                  </a:ext>
                </a:extLst>
              </a:tr>
              <a:tr h="462271">
                <a:tc>
                  <a:txBody>
                    <a:bodyPr/>
                    <a:lstStyle/>
                    <a:p>
                      <a:pPr algn="ctr" rtl="1">
                        <a:lnSpc>
                          <a:spcPct val="115000"/>
                        </a:lnSpc>
                        <a:spcAft>
                          <a:spcPts val="0"/>
                        </a:spcAft>
                      </a:pPr>
                      <a:r>
                        <a:rPr lang="fa-IR" sz="1200">
                          <a:effectLst/>
                          <a:cs typeface="B Koodak" panose="00000700000000000000" pitchFamily="2" charset="-78"/>
                        </a:rPr>
                        <a:t>6</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571" marR="59571" marT="0" marB="0" anchor="ctr"/>
                </a:tc>
                <a:tc>
                  <a:txBody>
                    <a:bodyPr/>
                    <a:lstStyle/>
                    <a:p>
                      <a:pPr algn="ctr" rtl="1">
                        <a:lnSpc>
                          <a:spcPct val="115000"/>
                        </a:lnSpc>
                        <a:spcAft>
                          <a:spcPts val="0"/>
                        </a:spcAft>
                      </a:pPr>
                      <a:r>
                        <a:rPr lang="ar-SA" sz="1200">
                          <a:effectLst/>
                          <a:cs typeface="B Koodak" panose="00000700000000000000" pitchFamily="2" charset="-78"/>
                        </a:rPr>
                        <a:t>برگزاری دوره های آموزشی جهت ایجاد واحدهای پرورش ماهیان سرد آبی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571" marR="59571" marT="0" marB="0" anchor="ctr"/>
                </a:tc>
                <a:tc>
                  <a:txBody>
                    <a:bodyPr/>
                    <a:lstStyle/>
                    <a:p>
                      <a:pPr algn="ctr" rtl="0">
                        <a:lnSpc>
                          <a:spcPct val="115000"/>
                        </a:lnSpc>
                        <a:spcAft>
                          <a:spcPts val="1000"/>
                        </a:spcAft>
                      </a:pPr>
                      <a:r>
                        <a:rPr lang="ar-SA" sz="1200">
                          <a:effectLst/>
                          <a:cs typeface="B Koodak" panose="00000700000000000000" pitchFamily="2" charset="-78"/>
                        </a:rPr>
                        <a:t>تحقق طرح تدریجی و در مقاطع زمانی برنامه ( کوتاه مرت، میان مدت و بلند مدت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571" marR="59571" marT="0" marB="0" anchor="ctr"/>
                </a:tc>
                <a:extLst>
                  <a:ext uri="{0D108BD9-81ED-4DB2-BD59-A6C34878D82A}">
                    <a16:rowId xmlns:a16="http://schemas.microsoft.com/office/drawing/2014/main" val="652994336"/>
                  </a:ext>
                </a:extLst>
              </a:tr>
              <a:tr h="231135">
                <a:tc>
                  <a:txBody>
                    <a:bodyPr/>
                    <a:lstStyle/>
                    <a:p>
                      <a:pPr algn="ctr" rtl="1">
                        <a:lnSpc>
                          <a:spcPct val="115000"/>
                        </a:lnSpc>
                        <a:spcAft>
                          <a:spcPts val="0"/>
                        </a:spcAft>
                      </a:pPr>
                      <a:r>
                        <a:rPr lang="fa-IR" sz="1200">
                          <a:effectLst/>
                          <a:cs typeface="B Koodak" panose="00000700000000000000" pitchFamily="2" charset="-78"/>
                        </a:rPr>
                        <a:t>7</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571" marR="59571" marT="0" marB="0" anchor="ctr"/>
                </a:tc>
                <a:tc>
                  <a:txBody>
                    <a:bodyPr/>
                    <a:lstStyle/>
                    <a:p>
                      <a:pPr algn="ctr" rtl="1">
                        <a:lnSpc>
                          <a:spcPct val="115000"/>
                        </a:lnSpc>
                        <a:spcAft>
                          <a:spcPts val="0"/>
                        </a:spcAft>
                      </a:pPr>
                      <a:r>
                        <a:rPr lang="ar-SA" sz="1200">
                          <a:effectLst/>
                          <a:cs typeface="B Koodak" panose="00000700000000000000" pitchFamily="2" charset="-78"/>
                        </a:rPr>
                        <a:t>توسعه واحدهای دامپروری دام بزرگ و کوچک</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571" marR="59571" marT="0" marB="0" anchor="ctr"/>
                </a:tc>
                <a:tc>
                  <a:txBody>
                    <a:bodyPr/>
                    <a:lstStyle/>
                    <a:p>
                      <a:pPr algn="ctr" rtl="0">
                        <a:lnSpc>
                          <a:spcPct val="115000"/>
                        </a:lnSpc>
                        <a:spcAft>
                          <a:spcPts val="1000"/>
                        </a:spcAft>
                      </a:pPr>
                      <a:r>
                        <a:rPr lang="ar-SA" sz="1200">
                          <a:effectLst/>
                          <a:cs typeface="B Koodak" panose="00000700000000000000" pitchFamily="2" charset="-78"/>
                        </a:rPr>
                        <a:t>تحقق طرح تدریجی و در مقاطع زمانی برنامه ( کوتاه مرت، میان مدت و بلند مدت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571" marR="59571" marT="0" marB="0" anchor="ctr"/>
                </a:tc>
                <a:extLst>
                  <a:ext uri="{0D108BD9-81ED-4DB2-BD59-A6C34878D82A}">
                    <a16:rowId xmlns:a16="http://schemas.microsoft.com/office/drawing/2014/main" val="2416025816"/>
                  </a:ext>
                </a:extLst>
              </a:tr>
              <a:tr h="462271">
                <a:tc>
                  <a:txBody>
                    <a:bodyPr/>
                    <a:lstStyle/>
                    <a:p>
                      <a:pPr algn="ctr" rtl="1">
                        <a:lnSpc>
                          <a:spcPct val="115000"/>
                        </a:lnSpc>
                        <a:spcAft>
                          <a:spcPts val="0"/>
                        </a:spcAft>
                      </a:pPr>
                      <a:r>
                        <a:rPr lang="fa-IR" sz="1200">
                          <a:effectLst/>
                          <a:cs typeface="B Koodak" panose="00000700000000000000" pitchFamily="2" charset="-78"/>
                        </a:rPr>
                        <a:t>8</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571" marR="59571" marT="0" marB="0" anchor="ctr"/>
                </a:tc>
                <a:tc>
                  <a:txBody>
                    <a:bodyPr/>
                    <a:lstStyle/>
                    <a:p>
                      <a:pPr algn="ctr" rtl="1">
                        <a:lnSpc>
                          <a:spcPct val="115000"/>
                        </a:lnSpc>
                        <a:spcAft>
                          <a:spcPts val="0"/>
                        </a:spcAft>
                      </a:pPr>
                      <a:r>
                        <a:rPr lang="ar-SA" sz="1200">
                          <a:effectLst/>
                          <a:cs typeface="B Koodak" panose="00000700000000000000" pitchFamily="2" charset="-78"/>
                        </a:rPr>
                        <a:t>ایجاد واحدهای بسته بندی و فرآوری محصولات کشاورزی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59571" marR="59571" marT="0" marB="0" anchor="ctr"/>
                </a:tc>
                <a:tc>
                  <a:txBody>
                    <a:bodyPr/>
                    <a:lstStyle/>
                    <a:p>
                      <a:pPr algn="ctr" rtl="0">
                        <a:lnSpc>
                          <a:spcPct val="115000"/>
                        </a:lnSpc>
                        <a:spcAft>
                          <a:spcPts val="1000"/>
                        </a:spcAft>
                      </a:pPr>
                      <a:r>
                        <a:rPr lang="ar-SA" sz="1200" dirty="0">
                          <a:effectLst/>
                          <a:cs typeface="B Koodak" panose="00000700000000000000" pitchFamily="2" charset="-78"/>
                        </a:rPr>
                        <a:t>تحقق طرح تدریجی و در مقاطع زمانی برنامه ( کوتاه مرت، میان مدت و بلند مدت )</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59571" marR="59571" marT="0" marB="0" anchor="ctr"/>
                </a:tc>
                <a:extLst>
                  <a:ext uri="{0D108BD9-81ED-4DB2-BD59-A6C34878D82A}">
                    <a16:rowId xmlns:a16="http://schemas.microsoft.com/office/drawing/2014/main" val="131783734"/>
                  </a:ext>
                </a:extLst>
              </a:tr>
            </a:tbl>
          </a:graphicData>
        </a:graphic>
      </p:graphicFrame>
    </p:spTree>
    <p:extLst>
      <p:ext uri="{BB962C8B-B14F-4D97-AF65-F5344CB8AC3E}">
        <p14:creationId xmlns:p14="http://schemas.microsoft.com/office/powerpoint/2010/main" val="3106080859"/>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68313" y="1143000"/>
            <a:ext cx="8229600" cy="4806950"/>
          </a:xfrm>
          <a:ln w="25400">
            <a:solidFill>
              <a:schemeClr val="tx1"/>
            </a:solidFill>
            <a:miter lim="800000"/>
            <a:headEnd/>
            <a:tailEnd/>
          </a:ln>
        </p:spPr>
        <p:txBody>
          <a:bodyPr>
            <a:normAutofit/>
          </a:bodyPr>
          <a:lstStyle/>
          <a:p>
            <a:pPr algn="justLow" rtl="1">
              <a:lnSpc>
                <a:spcPct val="150000"/>
              </a:lnSpc>
            </a:pPr>
            <a:r>
              <a:rPr lang="fa-IR" altLang="fa-IR" sz="2800" b="1" dirty="0" err="1" smtClean="0">
                <a:cs typeface="B Mitra" panose="00000400000000000000" pitchFamily="2" charset="-78"/>
              </a:rPr>
              <a:t>افزايش</a:t>
            </a:r>
            <a:r>
              <a:rPr lang="fa-IR" altLang="fa-IR" sz="2800" b="1" dirty="0" smtClean="0">
                <a:cs typeface="B Mitra" panose="00000400000000000000" pitchFamily="2" charset="-78"/>
              </a:rPr>
              <a:t> </a:t>
            </a:r>
            <a:r>
              <a:rPr lang="fa-IR" altLang="fa-IR" sz="2800" b="1" dirty="0" err="1" smtClean="0">
                <a:cs typeface="B Mitra" panose="00000400000000000000" pitchFamily="2" charset="-78"/>
              </a:rPr>
              <a:t>ماندگاري</a:t>
            </a:r>
            <a:r>
              <a:rPr lang="fa-IR" altLang="fa-IR" sz="2800" b="1" dirty="0" smtClean="0">
                <a:cs typeface="B Mitra" panose="00000400000000000000" pitchFamily="2" charset="-78"/>
              </a:rPr>
              <a:t> </a:t>
            </a:r>
            <a:r>
              <a:rPr lang="fa-IR" altLang="fa-IR" sz="2800" b="1" dirty="0" err="1" smtClean="0">
                <a:cs typeface="B Mitra" panose="00000400000000000000" pitchFamily="2" charset="-78"/>
              </a:rPr>
              <a:t>جمعيت</a:t>
            </a:r>
            <a:r>
              <a:rPr lang="fa-IR" altLang="fa-IR" sz="2800" b="1" dirty="0" smtClean="0">
                <a:cs typeface="B Mitra" panose="00000400000000000000" pitchFamily="2" charset="-78"/>
              </a:rPr>
              <a:t> در منظومه </a:t>
            </a:r>
            <a:r>
              <a:rPr lang="fa-IR" altLang="fa-IR" sz="2800" b="1" dirty="0" err="1" smtClean="0">
                <a:cs typeface="B Mitra" panose="00000400000000000000" pitchFamily="2" charset="-78"/>
              </a:rPr>
              <a:t>روستايي</a:t>
            </a:r>
            <a:r>
              <a:rPr lang="fa-IR" altLang="fa-IR" sz="2800" b="1" dirty="0" smtClean="0">
                <a:cs typeface="B Mitra" panose="00000400000000000000" pitchFamily="2" charset="-78"/>
              </a:rPr>
              <a:t> </a:t>
            </a:r>
            <a:endParaRPr lang="en-US" altLang="fa-IR" sz="2800" b="1" dirty="0" smtClean="0">
              <a:cs typeface="B Mitra" panose="00000400000000000000" pitchFamily="2" charset="-78"/>
            </a:endParaRPr>
          </a:p>
          <a:p>
            <a:pPr algn="justLow" rtl="1">
              <a:lnSpc>
                <a:spcPct val="150000"/>
              </a:lnSpc>
            </a:pPr>
            <a:r>
              <a:rPr lang="fa-IR" altLang="fa-IR" sz="2800" b="1" dirty="0" err="1" smtClean="0">
                <a:cs typeface="B Mitra" panose="00000400000000000000" pitchFamily="2" charset="-78"/>
              </a:rPr>
              <a:t>تدوين</a:t>
            </a:r>
            <a:r>
              <a:rPr lang="fa-IR" altLang="fa-IR" sz="2800" b="1" dirty="0" smtClean="0">
                <a:cs typeface="B Mitra" panose="00000400000000000000" pitchFamily="2" charset="-78"/>
              </a:rPr>
              <a:t> </a:t>
            </a:r>
            <a:r>
              <a:rPr lang="fa-IR" altLang="fa-IR" sz="2800" b="1" dirty="0" err="1" smtClean="0">
                <a:cs typeface="B Mitra" panose="00000400000000000000" pitchFamily="2" charset="-78"/>
              </a:rPr>
              <a:t>چارچوبهاي</a:t>
            </a:r>
            <a:r>
              <a:rPr lang="fa-IR" altLang="fa-IR" sz="2800" b="1" dirty="0" smtClean="0">
                <a:cs typeface="B Mitra" panose="00000400000000000000" pitchFamily="2" charset="-78"/>
              </a:rPr>
              <a:t> لازم </a:t>
            </a:r>
            <a:r>
              <a:rPr lang="fa-IR" altLang="fa-IR" sz="2800" b="1" dirty="0" err="1" smtClean="0">
                <a:cs typeface="B Mitra" panose="00000400000000000000" pitchFamily="2" charset="-78"/>
              </a:rPr>
              <a:t>براي</a:t>
            </a:r>
            <a:r>
              <a:rPr lang="fa-IR" altLang="fa-IR" sz="2800" b="1" dirty="0" smtClean="0">
                <a:cs typeface="B Mitra" panose="00000400000000000000" pitchFamily="2" charset="-78"/>
              </a:rPr>
              <a:t> </a:t>
            </a:r>
            <a:r>
              <a:rPr lang="fa-IR" altLang="fa-IR" sz="2800" b="1" dirty="0" err="1" smtClean="0">
                <a:cs typeface="B Mitra" panose="00000400000000000000" pitchFamily="2" charset="-78"/>
              </a:rPr>
              <a:t>مديريت</a:t>
            </a:r>
            <a:r>
              <a:rPr lang="fa-IR" altLang="fa-IR" sz="2800" b="1" dirty="0" smtClean="0">
                <a:cs typeface="B Mitra" panose="00000400000000000000" pitchFamily="2" charset="-78"/>
              </a:rPr>
              <a:t> </a:t>
            </a:r>
            <a:r>
              <a:rPr lang="fa-IR" altLang="fa-IR" sz="2800" b="1" dirty="0" err="1" smtClean="0">
                <a:cs typeface="B Mitra" panose="00000400000000000000" pitchFamily="2" charset="-78"/>
              </a:rPr>
              <a:t>كارآمد</a:t>
            </a:r>
            <a:r>
              <a:rPr lang="fa-IR" altLang="fa-IR" sz="2800" b="1" dirty="0" smtClean="0">
                <a:cs typeface="B Mitra" panose="00000400000000000000" pitchFamily="2" charset="-78"/>
              </a:rPr>
              <a:t> </a:t>
            </a:r>
            <a:r>
              <a:rPr lang="fa-IR" altLang="fa-IR" sz="2800" b="1" dirty="0" err="1" smtClean="0">
                <a:cs typeface="B Mitra" panose="00000400000000000000" pitchFamily="2" charset="-78"/>
              </a:rPr>
              <a:t>پيشرفت</a:t>
            </a:r>
            <a:r>
              <a:rPr lang="fa-IR" altLang="fa-IR" sz="2800" b="1" dirty="0" smtClean="0">
                <a:cs typeface="B Mitra" panose="00000400000000000000" pitchFamily="2" charset="-78"/>
              </a:rPr>
              <a:t> منظومه </a:t>
            </a:r>
            <a:r>
              <a:rPr lang="fa-IR" altLang="fa-IR" sz="2800" b="1" dirty="0" err="1" smtClean="0">
                <a:cs typeface="B Mitra" panose="00000400000000000000" pitchFamily="2" charset="-78"/>
              </a:rPr>
              <a:t>هاي</a:t>
            </a:r>
            <a:r>
              <a:rPr lang="fa-IR" altLang="fa-IR" sz="2800" b="1" dirty="0" smtClean="0">
                <a:cs typeface="B Mitra" panose="00000400000000000000" pitchFamily="2" charset="-78"/>
              </a:rPr>
              <a:t> </a:t>
            </a:r>
            <a:r>
              <a:rPr lang="fa-IR" altLang="fa-IR" sz="2800" b="1" dirty="0" err="1" smtClean="0">
                <a:cs typeface="B Mitra" panose="00000400000000000000" pitchFamily="2" charset="-78"/>
              </a:rPr>
              <a:t>روستايي</a:t>
            </a:r>
            <a:r>
              <a:rPr lang="fa-IR" altLang="fa-IR" sz="2800" b="1" dirty="0" smtClean="0">
                <a:cs typeface="B Mitra" panose="00000400000000000000" pitchFamily="2" charset="-78"/>
              </a:rPr>
              <a:t> </a:t>
            </a:r>
            <a:endParaRPr lang="en-US" altLang="fa-IR" sz="2800" b="1" dirty="0" smtClean="0">
              <a:cs typeface="B Mitra" panose="00000400000000000000" pitchFamily="2" charset="-78"/>
            </a:endParaRPr>
          </a:p>
          <a:p>
            <a:pPr algn="justLow" rtl="1">
              <a:lnSpc>
                <a:spcPct val="150000"/>
              </a:lnSpc>
            </a:pPr>
            <a:r>
              <a:rPr lang="fa-IR" altLang="fa-IR" sz="2800" b="1" dirty="0" smtClean="0">
                <a:cs typeface="B Mitra" panose="00000400000000000000" pitchFamily="2" charset="-78"/>
              </a:rPr>
              <a:t>توسعه </a:t>
            </a:r>
            <a:r>
              <a:rPr lang="fa-IR" altLang="fa-IR" sz="2800" b="1" dirty="0" err="1" smtClean="0">
                <a:cs typeface="B Mitra" panose="00000400000000000000" pitchFamily="2" charset="-78"/>
              </a:rPr>
              <a:t>مكاني</a:t>
            </a:r>
            <a:r>
              <a:rPr lang="fa-IR" altLang="fa-IR" sz="2800" b="1" dirty="0" smtClean="0">
                <a:cs typeface="B Mitra" panose="00000400000000000000" pitchFamily="2" charset="-78"/>
              </a:rPr>
              <a:t> – </a:t>
            </a:r>
            <a:r>
              <a:rPr lang="fa-IR" altLang="fa-IR" sz="2800" b="1" dirty="0" err="1" smtClean="0">
                <a:cs typeface="B Mitra" panose="00000400000000000000" pitchFamily="2" charset="-78"/>
              </a:rPr>
              <a:t>فضايي</a:t>
            </a:r>
            <a:r>
              <a:rPr lang="fa-IR" altLang="fa-IR" sz="2800" b="1" dirty="0" smtClean="0">
                <a:cs typeface="B Mitra" panose="00000400000000000000" pitchFamily="2" charset="-78"/>
              </a:rPr>
              <a:t> </a:t>
            </a:r>
            <a:r>
              <a:rPr lang="fa-IR" altLang="fa-IR" sz="2800" b="1" dirty="0" err="1" smtClean="0">
                <a:cs typeface="B Mitra" panose="00000400000000000000" pitchFamily="2" charset="-78"/>
              </a:rPr>
              <a:t>سكونتگاههاي</a:t>
            </a:r>
            <a:r>
              <a:rPr lang="fa-IR" altLang="fa-IR" sz="2800" b="1" dirty="0" smtClean="0">
                <a:cs typeface="B Mitra" panose="00000400000000000000" pitchFamily="2" charset="-78"/>
              </a:rPr>
              <a:t> </a:t>
            </a:r>
            <a:r>
              <a:rPr lang="fa-IR" altLang="fa-IR" sz="2800" b="1" dirty="0" err="1" smtClean="0">
                <a:cs typeface="B Mitra" panose="00000400000000000000" pitchFamily="2" charset="-78"/>
              </a:rPr>
              <a:t>روستايي</a:t>
            </a:r>
            <a:r>
              <a:rPr lang="fa-IR" altLang="fa-IR" sz="2800" b="1" dirty="0" smtClean="0">
                <a:cs typeface="B Mitra" panose="00000400000000000000" pitchFamily="2" charset="-78"/>
              </a:rPr>
              <a:t> واقع در منظومه </a:t>
            </a:r>
            <a:endParaRPr lang="en-US" altLang="fa-IR" sz="2800" b="1" dirty="0" smtClean="0">
              <a:cs typeface="B Mitra" panose="00000400000000000000" pitchFamily="2" charset="-78"/>
            </a:endParaRPr>
          </a:p>
        </p:txBody>
      </p:sp>
    </p:spTree>
    <p:extLst>
      <p:ext uri="{BB962C8B-B14F-4D97-AF65-F5344CB8AC3E}">
        <p14:creationId xmlns:p14="http://schemas.microsoft.com/office/powerpoint/2010/main" val="1213815242"/>
      </p:ext>
    </p:extLst>
  </p:cSld>
  <p:clrMapOvr>
    <a:masterClrMapping/>
  </p:clrMapOvr>
  <p:transition spd="slow">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2-12- منظومه باغ حلی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75541265"/>
              </p:ext>
            </p:extLst>
          </p:nvPr>
        </p:nvGraphicFramePr>
        <p:xfrm>
          <a:off x="380999" y="1232634"/>
          <a:ext cx="8534400" cy="5379715"/>
        </p:xfrm>
        <a:graphic>
          <a:graphicData uri="http://schemas.openxmlformats.org/drawingml/2006/table">
            <a:tbl>
              <a:tblPr rtl="1" firstRow="1" firstCol="1" bandRow="1">
                <a:tableStyleId>{21E4AEA4-8DFA-4A89-87EB-49C32662AFE0}</a:tableStyleId>
              </a:tblPr>
              <a:tblGrid>
                <a:gridCol w="464902">
                  <a:extLst>
                    <a:ext uri="{9D8B030D-6E8A-4147-A177-3AD203B41FA5}">
                      <a16:colId xmlns:a16="http://schemas.microsoft.com/office/drawing/2014/main" val="3985527292"/>
                    </a:ext>
                  </a:extLst>
                </a:gridCol>
                <a:gridCol w="1161363">
                  <a:extLst>
                    <a:ext uri="{9D8B030D-6E8A-4147-A177-3AD203B41FA5}">
                      <a16:colId xmlns:a16="http://schemas.microsoft.com/office/drawing/2014/main" val="1035580060"/>
                    </a:ext>
                  </a:extLst>
                </a:gridCol>
                <a:gridCol w="1549671">
                  <a:extLst>
                    <a:ext uri="{9D8B030D-6E8A-4147-A177-3AD203B41FA5}">
                      <a16:colId xmlns:a16="http://schemas.microsoft.com/office/drawing/2014/main" val="2043129462"/>
                    </a:ext>
                  </a:extLst>
                </a:gridCol>
                <a:gridCol w="541493">
                  <a:extLst>
                    <a:ext uri="{9D8B030D-6E8A-4147-A177-3AD203B41FA5}">
                      <a16:colId xmlns:a16="http://schemas.microsoft.com/office/drawing/2014/main" val="4290627965"/>
                    </a:ext>
                  </a:extLst>
                </a:gridCol>
                <a:gridCol w="619866">
                  <a:extLst>
                    <a:ext uri="{9D8B030D-6E8A-4147-A177-3AD203B41FA5}">
                      <a16:colId xmlns:a16="http://schemas.microsoft.com/office/drawing/2014/main" val="1925699366"/>
                    </a:ext>
                  </a:extLst>
                </a:gridCol>
                <a:gridCol w="464902">
                  <a:extLst>
                    <a:ext uri="{9D8B030D-6E8A-4147-A177-3AD203B41FA5}">
                      <a16:colId xmlns:a16="http://schemas.microsoft.com/office/drawing/2014/main" val="18958644"/>
                    </a:ext>
                  </a:extLst>
                </a:gridCol>
                <a:gridCol w="929802">
                  <a:extLst>
                    <a:ext uri="{9D8B030D-6E8A-4147-A177-3AD203B41FA5}">
                      <a16:colId xmlns:a16="http://schemas.microsoft.com/office/drawing/2014/main" val="2245962656"/>
                    </a:ext>
                  </a:extLst>
                </a:gridCol>
                <a:gridCol w="774836">
                  <a:extLst>
                    <a:ext uri="{9D8B030D-6E8A-4147-A177-3AD203B41FA5}">
                      <a16:colId xmlns:a16="http://schemas.microsoft.com/office/drawing/2014/main" val="563510070"/>
                    </a:ext>
                  </a:extLst>
                </a:gridCol>
                <a:gridCol w="123168">
                  <a:extLst>
                    <a:ext uri="{9D8B030D-6E8A-4147-A177-3AD203B41FA5}">
                      <a16:colId xmlns:a16="http://schemas.microsoft.com/office/drawing/2014/main" val="685877699"/>
                    </a:ext>
                  </a:extLst>
                </a:gridCol>
                <a:gridCol w="1084767">
                  <a:extLst>
                    <a:ext uri="{9D8B030D-6E8A-4147-A177-3AD203B41FA5}">
                      <a16:colId xmlns:a16="http://schemas.microsoft.com/office/drawing/2014/main" val="2766473431"/>
                    </a:ext>
                  </a:extLst>
                </a:gridCol>
                <a:gridCol w="123168">
                  <a:extLst>
                    <a:ext uri="{9D8B030D-6E8A-4147-A177-3AD203B41FA5}">
                      <a16:colId xmlns:a16="http://schemas.microsoft.com/office/drawing/2014/main" val="1448303448"/>
                    </a:ext>
                  </a:extLst>
                </a:gridCol>
                <a:gridCol w="309935">
                  <a:extLst>
                    <a:ext uri="{9D8B030D-6E8A-4147-A177-3AD203B41FA5}">
                      <a16:colId xmlns:a16="http://schemas.microsoft.com/office/drawing/2014/main" val="3428970995"/>
                    </a:ext>
                  </a:extLst>
                </a:gridCol>
                <a:gridCol w="386527">
                  <a:extLst>
                    <a:ext uri="{9D8B030D-6E8A-4147-A177-3AD203B41FA5}">
                      <a16:colId xmlns:a16="http://schemas.microsoft.com/office/drawing/2014/main" val="3123876037"/>
                    </a:ext>
                  </a:extLst>
                </a:gridCol>
              </a:tblGrid>
              <a:tr h="239129">
                <a:tc gridSpan="13">
                  <a:txBody>
                    <a:bodyPr/>
                    <a:lstStyle/>
                    <a:p>
                      <a:pPr algn="ctr" rtl="1">
                        <a:lnSpc>
                          <a:spcPct val="115000"/>
                        </a:lnSpc>
                        <a:spcAft>
                          <a:spcPts val="0"/>
                        </a:spcAft>
                      </a:pPr>
                      <a:r>
                        <a:rPr lang="fa-IR" sz="1100" dirty="0" smtClean="0">
                          <a:effectLst/>
                          <a:cs typeface="B Koodak" panose="00000700000000000000" pitchFamily="2" charset="-78"/>
                        </a:rPr>
                        <a:t>فهرست </a:t>
                      </a:r>
                      <a:r>
                        <a:rPr lang="fa-IR" sz="1100" dirty="0">
                          <a:effectLst/>
                          <a:cs typeface="B Koodak" panose="00000700000000000000" pitchFamily="2" charset="-78"/>
                        </a:rPr>
                        <a:t>پروژه های </a:t>
                      </a:r>
                      <a:r>
                        <a:rPr lang="fa-IR" sz="1100" dirty="0" smtClean="0">
                          <a:effectLst/>
                          <a:cs typeface="B Koodak" panose="00000700000000000000" pitchFamily="2" charset="-78"/>
                        </a:rPr>
                        <a:t>عمرانی</a:t>
                      </a:r>
                      <a:endParaRPr lang="en-US" sz="1050" dirty="0">
                        <a:effectLst/>
                        <a:cs typeface="B Koodak" panose="00000700000000000000" pitchFamily="2" charset="-78"/>
                      </a:endParaRPr>
                    </a:p>
                  </a:txBody>
                  <a:tcPr marL="38208" marR="3820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1189591"/>
                  </a:ext>
                </a:extLst>
              </a:tr>
              <a:tr h="902895">
                <a:tc>
                  <a:txBody>
                    <a:bodyPr/>
                    <a:lstStyle/>
                    <a:p>
                      <a:pPr algn="ctr" rtl="1">
                        <a:lnSpc>
                          <a:spcPct val="115000"/>
                        </a:lnSpc>
                        <a:spcAft>
                          <a:spcPts val="0"/>
                        </a:spcAft>
                      </a:pPr>
                      <a:r>
                        <a:rPr lang="fa-IR" sz="1100" dirty="0">
                          <a:effectLst/>
                          <a:cs typeface="B Koodak" panose="00000700000000000000" pitchFamily="2" charset="-78"/>
                        </a:rPr>
                        <a:t>ردیف</a:t>
                      </a:r>
                      <a:endParaRPr lang="en-US" sz="1050" dirty="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a:txBody>
                    <a:bodyPr/>
                    <a:lstStyle/>
                    <a:p>
                      <a:pPr algn="ctr" rtl="1">
                        <a:lnSpc>
                          <a:spcPct val="115000"/>
                        </a:lnSpc>
                        <a:spcAft>
                          <a:spcPts val="0"/>
                        </a:spcAft>
                      </a:pPr>
                      <a:r>
                        <a:rPr lang="fa-IR" sz="1100">
                          <a:effectLst/>
                          <a:cs typeface="B Koodak" panose="00000700000000000000" pitchFamily="2" charset="-78"/>
                        </a:rPr>
                        <a:t>عنوان پروژه</a:t>
                      </a:r>
                      <a:endParaRPr lang="en-US" sz="105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a:txBody>
                    <a:bodyPr/>
                    <a:lstStyle/>
                    <a:p>
                      <a:pPr algn="ctr" rtl="1">
                        <a:lnSpc>
                          <a:spcPct val="115000"/>
                        </a:lnSpc>
                        <a:spcAft>
                          <a:spcPts val="0"/>
                        </a:spcAft>
                      </a:pPr>
                      <a:r>
                        <a:rPr lang="fa-IR" sz="1100">
                          <a:effectLst/>
                          <a:cs typeface="B Koodak" panose="00000700000000000000" pitchFamily="2" charset="-78"/>
                        </a:rPr>
                        <a:t>اهداف پروژه</a:t>
                      </a:r>
                      <a:endParaRPr lang="en-US" sz="105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a:txBody>
                    <a:bodyPr/>
                    <a:lstStyle/>
                    <a:p>
                      <a:pPr algn="ctr" rtl="1">
                        <a:lnSpc>
                          <a:spcPct val="115000"/>
                        </a:lnSpc>
                        <a:spcAft>
                          <a:spcPts val="0"/>
                        </a:spcAft>
                      </a:pPr>
                      <a:r>
                        <a:rPr lang="fa-IR" sz="1100">
                          <a:effectLst/>
                          <a:cs typeface="B Koodak" panose="00000700000000000000" pitchFamily="2" charset="-78"/>
                        </a:rPr>
                        <a:t>عنوان فصل</a:t>
                      </a:r>
                      <a:endParaRPr lang="en-US" sz="105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a:txBody>
                    <a:bodyPr/>
                    <a:lstStyle/>
                    <a:p>
                      <a:pPr algn="ctr" rtl="1">
                        <a:lnSpc>
                          <a:spcPct val="115000"/>
                        </a:lnSpc>
                        <a:spcAft>
                          <a:spcPts val="0"/>
                        </a:spcAft>
                      </a:pPr>
                      <a:r>
                        <a:rPr lang="fa-IR" sz="1100" dirty="0">
                          <a:effectLst/>
                          <a:cs typeface="B Koodak" panose="00000700000000000000" pitchFamily="2" charset="-78"/>
                        </a:rPr>
                        <a:t>عنوان برنامه</a:t>
                      </a:r>
                      <a:endParaRPr lang="en-US" sz="1050" dirty="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a:txBody>
                    <a:bodyPr/>
                    <a:lstStyle/>
                    <a:p>
                      <a:pPr algn="ctr" rtl="1">
                        <a:lnSpc>
                          <a:spcPct val="115000"/>
                        </a:lnSpc>
                        <a:spcAft>
                          <a:spcPts val="0"/>
                        </a:spcAft>
                      </a:pPr>
                      <a:r>
                        <a:rPr lang="fa-IR" sz="1100">
                          <a:effectLst/>
                          <a:cs typeface="B Koodak" panose="00000700000000000000" pitchFamily="2" charset="-78"/>
                        </a:rPr>
                        <a:t>اعتبار مورد نیاز</a:t>
                      </a:r>
                      <a:endParaRPr lang="en-US" sz="1050">
                        <a:effectLst/>
                        <a:cs typeface="B Koodak" panose="00000700000000000000" pitchFamily="2" charset="-78"/>
                      </a:endParaRPr>
                    </a:p>
                    <a:p>
                      <a:pPr algn="ctr" rtl="1">
                        <a:lnSpc>
                          <a:spcPct val="115000"/>
                        </a:lnSpc>
                        <a:spcAft>
                          <a:spcPts val="0"/>
                        </a:spcAft>
                      </a:pPr>
                      <a:r>
                        <a:rPr lang="fa-IR" sz="1100">
                          <a:effectLst/>
                          <a:cs typeface="B Koodak" panose="00000700000000000000" pitchFamily="2" charset="-78"/>
                        </a:rPr>
                        <a:t>میلیون ریال</a:t>
                      </a:r>
                      <a:endParaRPr lang="en-US" sz="105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a:txBody>
                    <a:bodyPr/>
                    <a:lstStyle/>
                    <a:p>
                      <a:pPr algn="ctr" rtl="1">
                        <a:lnSpc>
                          <a:spcPct val="115000"/>
                        </a:lnSpc>
                        <a:spcAft>
                          <a:spcPts val="0"/>
                        </a:spcAft>
                      </a:pPr>
                      <a:r>
                        <a:rPr lang="fa-IR" sz="1100">
                          <a:effectLst/>
                          <a:cs typeface="B Koodak" panose="00000700000000000000" pitchFamily="2" charset="-78"/>
                        </a:rPr>
                        <a:t>محل اجرا</a:t>
                      </a:r>
                      <a:endParaRPr lang="en-US" sz="1050">
                        <a:effectLst/>
                        <a:cs typeface="B Koodak" panose="00000700000000000000" pitchFamily="2" charset="-78"/>
                      </a:endParaRPr>
                    </a:p>
                    <a:p>
                      <a:pPr algn="ctr" rtl="1">
                        <a:lnSpc>
                          <a:spcPts val="1500"/>
                        </a:lnSpc>
                        <a:spcAft>
                          <a:spcPts val="0"/>
                        </a:spcAft>
                      </a:pPr>
                      <a:r>
                        <a:rPr lang="fa-IR" sz="1100">
                          <a:effectLst/>
                          <a:cs typeface="B Koodak" panose="00000700000000000000" pitchFamily="2" charset="-78"/>
                        </a:rPr>
                        <a:t>نام روستا</a:t>
                      </a:r>
                      <a:endParaRPr lang="en-US" sz="105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a:txBody>
                    <a:bodyPr/>
                    <a:lstStyle/>
                    <a:p>
                      <a:pPr marL="71755" marR="71755" algn="ctr" rtl="1">
                        <a:lnSpc>
                          <a:spcPct val="115000"/>
                        </a:lnSpc>
                        <a:spcAft>
                          <a:spcPts val="0"/>
                        </a:spcAft>
                      </a:pPr>
                      <a:r>
                        <a:rPr lang="fa-IR" sz="1100">
                          <a:effectLst/>
                          <a:cs typeface="B Koodak" panose="00000700000000000000" pitchFamily="2" charset="-78"/>
                        </a:rPr>
                        <a:t>دستگاه اجرائی</a:t>
                      </a:r>
                      <a:endParaRPr lang="en-US" sz="105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vert="vert270" anchor="ctr"/>
                </a:tc>
                <a:tc gridSpan="3">
                  <a:txBody>
                    <a:bodyPr/>
                    <a:lstStyle/>
                    <a:p>
                      <a:pPr marL="71755" marR="71755" algn="ctr" rtl="1">
                        <a:lnSpc>
                          <a:spcPct val="115000"/>
                        </a:lnSpc>
                        <a:spcAft>
                          <a:spcPts val="0"/>
                        </a:spcAft>
                      </a:pPr>
                      <a:r>
                        <a:rPr lang="fa-IR" sz="1100">
                          <a:effectLst/>
                          <a:cs typeface="B Koodak" panose="00000700000000000000" pitchFamily="2" charset="-78"/>
                        </a:rPr>
                        <a:t>الزامات و پیش نیازها</a:t>
                      </a:r>
                      <a:endParaRPr lang="en-US" sz="105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vert="vert270" anchor="ctr"/>
                </a:tc>
                <a:tc hMerge="1">
                  <a:txBody>
                    <a:bodyPr/>
                    <a:lstStyle/>
                    <a:p>
                      <a:endParaRPr lang="en-US"/>
                    </a:p>
                  </a:txBody>
                  <a:tcPr/>
                </a:tc>
                <a:tc hMerge="1">
                  <a:txBody>
                    <a:bodyPr/>
                    <a:lstStyle/>
                    <a:p>
                      <a:endParaRPr lang="en-US"/>
                    </a:p>
                  </a:txBody>
                  <a:tcPr/>
                </a:tc>
                <a:tc>
                  <a:txBody>
                    <a:bodyPr/>
                    <a:lstStyle/>
                    <a:p>
                      <a:pPr algn="ctr" rtl="1">
                        <a:lnSpc>
                          <a:spcPct val="107000"/>
                        </a:lnSpc>
                        <a:spcAft>
                          <a:spcPts val="800"/>
                        </a:spcAft>
                      </a:pPr>
                      <a:r>
                        <a:rPr lang="fa-IR" sz="1100" dirty="0">
                          <a:effectLst/>
                          <a:cs typeface="B Koodak" panose="00000700000000000000" pitchFamily="2" charset="-78"/>
                        </a:rPr>
                        <a:t>کد شعاع عملکردی 1</a:t>
                      </a:r>
                      <a:endParaRPr lang="en-US" sz="1050" dirty="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vert="vert270" anchor="ctr"/>
                </a:tc>
                <a:tc>
                  <a:txBody>
                    <a:bodyPr/>
                    <a:lstStyle/>
                    <a:p>
                      <a:pPr marL="71755" marR="71755" algn="ctr" rtl="1">
                        <a:lnSpc>
                          <a:spcPct val="115000"/>
                        </a:lnSpc>
                        <a:spcAft>
                          <a:spcPts val="0"/>
                        </a:spcAft>
                      </a:pPr>
                      <a:r>
                        <a:rPr lang="fa-IR" sz="1100">
                          <a:effectLst/>
                          <a:cs typeface="B Koodak" panose="00000700000000000000" pitchFamily="2" charset="-78"/>
                        </a:rPr>
                        <a:t>الویت پروژه 2</a:t>
                      </a:r>
                      <a:endParaRPr lang="en-US" sz="105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vert="vert270" anchor="ctr"/>
                </a:tc>
                <a:extLst>
                  <a:ext uri="{0D108BD9-81ED-4DB2-BD59-A6C34878D82A}">
                    <a16:rowId xmlns:a16="http://schemas.microsoft.com/office/drawing/2014/main" val="3245462317"/>
                  </a:ext>
                </a:extLst>
              </a:tr>
              <a:tr h="513722">
                <a:tc gridSpan="13">
                  <a:txBody>
                    <a:bodyPr/>
                    <a:lstStyle/>
                    <a:p>
                      <a:pPr marL="342900" lvl="0" indent="-342900" algn="justLow" rtl="1">
                        <a:lnSpc>
                          <a:spcPct val="115000"/>
                        </a:lnSpc>
                        <a:spcAft>
                          <a:spcPts val="0"/>
                        </a:spcAft>
                        <a:buFont typeface="Wingdings" panose="05000000000000000000" pitchFamily="2" charset="2"/>
                        <a:buChar char=""/>
                      </a:pPr>
                      <a:r>
                        <a:rPr lang="fa-IR" sz="1050" dirty="0">
                          <a:effectLst/>
                          <a:cs typeface="B Koodak" panose="00000700000000000000" pitchFamily="2" charset="-78"/>
                        </a:rPr>
                        <a:t>راهبرد: برنامه ریزی برای حفاظت سرزمینی و سکونتگاه های واقع در محدوده های آسیب پذیر</a:t>
                      </a:r>
                      <a:endParaRPr lang="en-US" sz="1050" dirty="0">
                        <a:effectLst/>
                        <a:cs typeface="B Koodak" panose="00000700000000000000" pitchFamily="2" charset="-78"/>
                      </a:endParaRPr>
                    </a:p>
                    <a:p>
                      <a:pPr marL="342900" lvl="0" indent="-342900" algn="justLow" rtl="1">
                        <a:lnSpc>
                          <a:spcPct val="115000"/>
                        </a:lnSpc>
                        <a:spcAft>
                          <a:spcPts val="0"/>
                        </a:spcAft>
                        <a:buFont typeface="Wingdings" panose="05000000000000000000" pitchFamily="2" charset="2"/>
                        <a:buChar char=""/>
                      </a:pPr>
                      <a:r>
                        <a:rPr lang="fa-IR" sz="1050" dirty="0">
                          <a:effectLst/>
                          <a:cs typeface="B Koodak" panose="00000700000000000000" pitchFamily="2" charset="-78"/>
                        </a:rPr>
                        <a:t>برنامه اقدام : انجام مطالعات و اجرای طرح های حفاظتی </a:t>
                      </a:r>
                      <a:r>
                        <a:rPr lang="fa-IR" sz="1100" dirty="0">
                          <a:effectLst/>
                          <a:cs typeface="B Koodak" panose="00000700000000000000" pitchFamily="2" charset="-78"/>
                        </a:rPr>
                        <a:t> </a:t>
                      </a:r>
                      <a:endParaRPr lang="en-US" sz="1050" dirty="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33403893"/>
                  </a:ext>
                </a:extLst>
              </a:tr>
              <a:tr h="1252573">
                <a:tc>
                  <a:txBody>
                    <a:bodyPr/>
                    <a:lstStyle/>
                    <a:p>
                      <a:pPr algn="ctr" rtl="1">
                        <a:lnSpc>
                          <a:spcPct val="115000"/>
                        </a:lnSpc>
                        <a:spcAft>
                          <a:spcPts val="0"/>
                        </a:spcAft>
                      </a:pPr>
                      <a:r>
                        <a:rPr lang="fa-IR" sz="1100" dirty="0">
                          <a:effectLst/>
                          <a:cs typeface="B Koodak" panose="00000700000000000000" pitchFamily="2" charset="-78"/>
                        </a:rPr>
                        <a:t>1</a:t>
                      </a:r>
                      <a:endParaRPr lang="en-US" sz="1050" dirty="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a:txBody>
                    <a:bodyPr/>
                    <a:lstStyle/>
                    <a:p>
                      <a:pPr algn="ctr" rtl="1" fontAlgn="base">
                        <a:lnSpc>
                          <a:spcPct val="115000"/>
                        </a:lnSpc>
                        <a:spcAft>
                          <a:spcPts val="0"/>
                        </a:spcAft>
                      </a:pPr>
                      <a:r>
                        <a:rPr lang="ar-SA" sz="1100" kern="1200" dirty="0">
                          <a:effectLst/>
                          <a:cs typeface="B Koodak" panose="00000700000000000000" pitchFamily="2" charset="-78"/>
                        </a:rPr>
                        <a:t>انجام مطالعات تفصیلی-اجرایی آبخیزداری در حوضه های آبخیر  بالادست (سرشاخه ها) </a:t>
                      </a:r>
                      <a:endParaRPr lang="en-US" sz="1050" dirty="0">
                        <a:effectLst/>
                        <a:cs typeface="B Koodak" panose="00000700000000000000" pitchFamily="2" charset="-78"/>
                      </a:endParaRPr>
                    </a:p>
                    <a:p>
                      <a:pPr algn="ctr" rtl="1" fontAlgn="base">
                        <a:lnSpc>
                          <a:spcPct val="115000"/>
                        </a:lnSpc>
                        <a:spcAft>
                          <a:spcPts val="0"/>
                        </a:spcAft>
                      </a:pPr>
                      <a:r>
                        <a:rPr lang="ar-SA" sz="1100" kern="1200" dirty="0">
                          <a:effectLst/>
                          <a:cs typeface="B Koodak" panose="00000700000000000000" pitchFamily="2" charset="-78"/>
                        </a:rPr>
                        <a:t>در حوزه آبخیز منظومه</a:t>
                      </a:r>
                      <a:endParaRPr lang="en-US" sz="1050" dirty="0">
                        <a:effectLst/>
                        <a:cs typeface="B Koodak" panose="00000700000000000000" pitchFamily="2" charset="-78"/>
                      </a:endParaRPr>
                    </a:p>
                    <a:p>
                      <a:pPr algn="ctr" rtl="1" fontAlgn="base">
                        <a:lnSpc>
                          <a:spcPct val="115000"/>
                        </a:lnSpc>
                        <a:spcAft>
                          <a:spcPts val="0"/>
                        </a:spcAft>
                      </a:pPr>
                      <a:r>
                        <a:rPr lang="en-US" sz="1100" kern="1200" dirty="0">
                          <a:effectLst/>
                          <a:cs typeface="B Koodak" panose="00000700000000000000" pitchFamily="2" charset="-78"/>
                        </a:rPr>
                        <a:t> </a:t>
                      </a:r>
                      <a:endParaRPr lang="en-US" sz="1050" dirty="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a:txBody>
                    <a:bodyPr/>
                    <a:lstStyle/>
                    <a:p>
                      <a:pPr algn="justLow" rtl="1" fontAlgn="base">
                        <a:lnSpc>
                          <a:spcPct val="115000"/>
                        </a:lnSpc>
                        <a:spcAft>
                          <a:spcPts val="0"/>
                        </a:spcAft>
                      </a:pPr>
                      <a:r>
                        <a:rPr lang="ar-SA" sz="1100" kern="1200">
                          <a:effectLst/>
                          <a:cs typeface="B Koodak" panose="00000700000000000000" pitchFamily="2" charset="-78"/>
                        </a:rPr>
                        <a:t>-کنترل سیل،فرسایش،حفاظت از اراضی،احیاء و افزایش توان تولیدی مراتع،جلوگیری از سیر قهقهرایی مراتع افزایش میزان آبدهی چشمه ها و چاهها و ....</a:t>
                      </a:r>
                      <a:endParaRPr lang="en-US" sz="105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a:txBody>
                    <a:bodyPr/>
                    <a:lstStyle/>
                    <a:p>
                      <a:pPr algn="ctr" rtl="1">
                        <a:lnSpc>
                          <a:spcPct val="115000"/>
                        </a:lnSpc>
                        <a:spcAft>
                          <a:spcPts val="0"/>
                        </a:spcAft>
                      </a:pPr>
                      <a:r>
                        <a:rPr lang="fa-IR" sz="1100">
                          <a:effectLst/>
                          <a:cs typeface="B Koodak" panose="00000700000000000000" pitchFamily="2" charset="-78"/>
                        </a:rPr>
                        <a:t>محیطی</a:t>
                      </a:r>
                      <a:endParaRPr lang="en-US" sz="105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a:txBody>
                    <a:bodyPr/>
                    <a:lstStyle/>
                    <a:p>
                      <a:pPr algn="ctr" rtl="1">
                        <a:lnSpc>
                          <a:spcPct val="115000"/>
                        </a:lnSpc>
                        <a:spcAft>
                          <a:spcPts val="0"/>
                        </a:spcAft>
                      </a:pPr>
                      <a:r>
                        <a:rPr lang="fa-IR" sz="1100">
                          <a:effectLst/>
                          <a:cs typeface="B Koodak" panose="00000700000000000000" pitchFamily="2" charset="-78"/>
                        </a:rPr>
                        <a:t>مطالعات آبخیزداری</a:t>
                      </a:r>
                      <a:endParaRPr lang="en-US" sz="105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a:txBody>
                    <a:bodyPr/>
                    <a:lstStyle/>
                    <a:p>
                      <a:pPr algn="ctr" rtl="1">
                        <a:lnSpc>
                          <a:spcPct val="115000"/>
                        </a:lnSpc>
                        <a:spcAft>
                          <a:spcPts val="0"/>
                        </a:spcAft>
                      </a:pPr>
                      <a:r>
                        <a:rPr lang="fa-IR" sz="1100" dirty="0">
                          <a:effectLst/>
                          <a:cs typeface="B Koodak" panose="00000700000000000000" pitchFamily="2" charset="-78"/>
                        </a:rPr>
                        <a:t> </a:t>
                      </a:r>
                      <a:endParaRPr lang="en-US" sz="1050" dirty="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a:txBody>
                    <a:bodyPr/>
                    <a:lstStyle/>
                    <a:p>
                      <a:pPr algn="ctr" rtl="1">
                        <a:lnSpc>
                          <a:spcPct val="115000"/>
                        </a:lnSpc>
                        <a:spcAft>
                          <a:spcPts val="0"/>
                        </a:spcAft>
                      </a:pPr>
                      <a:r>
                        <a:rPr lang="fa-IR" sz="1100" kern="1200" dirty="0">
                          <a:effectLst/>
                          <a:cs typeface="B Koodak" panose="00000700000000000000" pitchFamily="2" charset="-78"/>
                        </a:rPr>
                        <a:t>حوضه های آبخیر مشرف بر منظومه</a:t>
                      </a:r>
                      <a:endParaRPr lang="en-US" sz="1050" dirty="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gridSpan="2">
                  <a:txBody>
                    <a:bodyPr/>
                    <a:lstStyle/>
                    <a:p>
                      <a:pPr algn="justLow" rtl="1">
                        <a:lnSpc>
                          <a:spcPct val="115000"/>
                        </a:lnSpc>
                        <a:spcAft>
                          <a:spcPts val="1000"/>
                        </a:spcAft>
                      </a:pPr>
                      <a:r>
                        <a:rPr lang="fa-IR" sz="1100" kern="1200">
                          <a:effectLst/>
                          <a:cs typeface="B Koodak" panose="00000700000000000000" pitchFamily="2" charset="-78"/>
                        </a:rPr>
                        <a:t>اداره کل منابع طبیعی و آبخیزداری استان</a:t>
                      </a:r>
                      <a:endParaRPr lang="en-US" sz="105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tc>
                <a:tc hMerge="1">
                  <a:txBody>
                    <a:bodyPr/>
                    <a:lstStyle/>
                    <a:p>
                      <a:endParaRPr lang="en-US"/>
                    </a:p>
                  </a:txBody>
                  <a:tcPr/>
                </a:tc>
                <a:tc rowSpan="2">
                  <a:txBody>
                    <a:bodyPr/>
                    <a:lstStyle/>
                    <a:p>
                      <a:pPr algn="ctr" rtl="1">
                        <a:lnSpc>
                          <a:spcPct val="115000"/>
                        </a:lnSpc>
                        <a:spcAft>
                          <a:spcPts val="0"/>
                        </a:spcAft>
                      </a:pPr>
                      <a:r>
                        <a:rPr lang="ar-SA" sz="1100" kern="1200">
                          <a:effectLst/>
                          <a:cs typeface="B Koodak" panose="00000700000000000000" pitchFamily="2" charset="-78"/>
                        </a:rPr>
                        <a:t>ضرورت حفظ و احیاء منابع طبیعی و جلوگیری از خسارات مالی و جانی</a:t>
                      </a:r>
                      <a:r>
                        <a:rPr lang="en-US" sz="1100" kern="1200">
                          <a:effectLst/>
                          <a:cs typeface="B Koodak" panose="00000700000000000000" pitchFamily="2" charset="-78"/>
                        </a:rPr>
                        <a:t>  </a:t>
                      </a:r>
                      <a:r>
                        <a:rPr lang="fa-IR" sz="1100" kern="1200">
                          <a:effectLst/>
                          <a:cs typeface="B Koodak" panose="00000700000000000000" pitchFamily="2" charset="-78"/>
                        </a:rPr>
                        <a:t>و توجیه فنی لزوم اجرای پروژه های منابع طبیعی</a:t>
                      </a:r>
                      <a:endParaRPr lang="en-US" sz="105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gridSpan="2">
                  <a:txBody>
                    <a:bodyPr/>
                    <a:lstStyle/>
                    <a:p>
                      <a:pPr algn="r" rtl="1">
                        <a:lnSpc>
                          <a:spcPct val="115000"/>
                        </a:lnSpc>
                        <a:spcAft>
                          <a:spcPts val="0"/>
                        </a:spcAft>
                      </a:pPr>
                      <a:r>
                        <a:rPr lang="ar-SA" sz="1100">
                          <a:effectLst/>
                          <a:cs typeface="B Koodak" panose="00000700000000000000" pitchFamily="2" charset="-78"/>
                        </a:rPr>
                        <a:t>کلان / بخش</a:t>
                      </a:r>
                      <a:endParaRPr lang="en-US" sz="105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hMerge="1">
                  <a:txBody>
                    <a:bodyPr/>
                    <a:lstStyle/>
                    <a:p>
                      <a:endParaRPr lang="en-US"/>
                    </a:p>
                  </a:txBody>
                  <a:tcPr/>
                </a:tc>
                <a:tc>
                  <a:txBody>
                    <a:bodyPr/>
                    <a:lstStyle/>
                    <a:p>
                      <a:pPr algn="ctr" rtl="1">
                        <a:lnSpc>
                          <a:spcPct val="115000"/>
                        </a:lnSpc>
                        <a:spcAft>
                          <a:spcPts val="0"/>
                        </a:spcAft>
                      </a:pPr>
                      <a:r>
                        <a:rPr lang="fa-IR" sz="1100">
                          <a:effectLst/>
                          <a:cs typeface="B Koodak" panose="00000700000000000000" pitchFamily="2" charset="-78"/>
                        </a:rPr>
                        <a:t>اولویت اول</a:t>
                      </a:r>
                      <a:endParaRPr lang="en-US" sz="105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extLst>
                  <a:ext uri="{0D108BD9-81ED-4DB2-BD59-A6C34878D82A}">
                    <a16:rowId xmlns:a16="http://schemas.microsoft.com/office/drawing/2014/main" val="1197107497"/>
                  </a:ext>
                </a:extLst>
              </a:tr>
              <a:tr h="1083473">
                <a:tc>
                  <a:txBody>
                    <a:bodyPr/>
                    <a:lstStyle/>
                    <a:p>
                      <a:pPr algn="ctr" rtl="1">
                        <a:lnSpc>
                          <a:spcPct val="115000"/>
                        </a:lnSpc>
                        <a:spcAft>
                          <a:spcPts val="0"/>
                        </a:spcAft>
                      </a:pPr>
                      <a:r>
                        <a:rPr lang="fa-IR" sz="1100">
                          <a:effectLst/>
                          <a:cs typeface="B Koodak" panose="00000700000000000000" pitchFamily="2" charset="-78"/>
                        </a:rPr>
                        <a:t>2</a:t>
                      </a:r>
                      <a:endParaRPr lang="en-US" sz="105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a:txBody>
                    <a:bodyPr/>
                    <a:lstStyle/>
                    <a:p>
                      <a:pPr algn="ctr" rtl="1">
                        <a:lnSpc>
                          <a:spcPct val="115000"/>
                        </a:lnSpc>
                        <a:spcAft>
                          <a:spcPts val="0"/>
                        </a:spcAft>
                      </a:pPr>
                      <a:r>
                        <a:rPr lang="fa-IR" sz="1100" dirty="0">
                          <a:effectLst/>
                          <a:cs typeface="B Koodak" panose="00000700000000000000" pitchFamily="2" charset="-78"/>
                        </a:rPr>
                        <a:t>اجرای طرح های آبخیزداری جهت مدیریت آب های سطحی</a:t>
                      </a:r>
                      <a:endParaRPr lang="en-US" sz="1050" dirty="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a:txBody>
                    <a:bodyPr/>
                    <a:lstStyle/>
                    <a:p>
                      <a:pPr algn="justLow" rtl="1" fontAlgn="base">
                        <a:lnSpc>
                          <a:spcPct val="115000"/>
                        </a:lnSpc>
                        <a:spcAft>
                          <a:spcPts val="0"/>
                        </a:spcAft>
                      </a:pPr>
                      <a:r>
                        <a:rPr lang="ar-SA" sz="1100" kern="1200" dirty="0">
                          <a:effectLst/>
                          <a:cs typeface="B Koodak" panose="00000700000000000000" pitchFamily="2" charset="-78"/>
                        </a:rPr>
                        <a:t>- ذخیره آب و جبران کمبود آب</a:t>
                      </a:r>
                      <a:endParaRPr lang="en-US" sz="1050" dirty="0">
                        <a:effectLst/>
                        <a:cs typeface="B Koodak" panose="00000700000000000000" pitchFamily="2" charset="-78"/>
                      </a:endParaRPr>
                    </a:p>
                    <a:p>
                      <a:pPr algn="justLow" rtl="1" fontAlgn="base">
                        <a:lnSpc>
                          <a:spcPct val="115000"/>
                        </a:lnSpc>
                        <a:spcAft>
                          <a:spcPts val="0"/>
                        </a:spcAft>
                      </a:pPr>
                      <a:r>
                        <a:rPr lang="ar-SA" sz="1100" kern="1200" dirty="0">
                          <a:effectLst/>
                          <a:cs typeface="B Koodak" panose="00000700000000000000" pitchFamily="2" charset="-78"/>
                        </a:rPr>
                        <a:t>-تغذیه موضعی سفره آبهای زیرزمینی</a:t>
                      </a:r>
                      <a:endParaRPr lang="en-US" sz="1050" dirty="0">
                        <a:effectLst/>
                        <a:cs typeface="B Koodak" panose="00000700000000000000" pitchFamily="2" charset="-78"/>
                      </a:endParaRPr>
                    </a:p>
                    <a:p>
                      <a:pPr algn="justLow" rtl="1">
                        <a:lnSpc>
                          <a:spcPct val="115000"/>
                        </a:lnSpc>
                        <a:spcAft>
                          <a:spcPts val="0"/>
                        </a:spcAft>
                      </a:pPr>
                      <a:r>
                        <a:rPr lang="ar-SA" sz="1100" kern="1200" dirty="0">
                          <a:effectLst/>
                          <a:cs typeface="B Koodak" panose="00000700000000000000" pitchFamily="2" charset="-78"/>
                        </a:rPr>
                        <a:t>-جلوگیری از ایجاد سیلابهای موضعی</a:t>
                      </a:r>
                      <a:endParaRPr lang="en-US" sz="1050" dirty="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a:txBody>
                    <a:bodyPr/>
                    <a:lstStyle/>
                    <a:p>
                      <a:pPr algn="ctr" rtl="1">
                        <a:lnSpc>
                          <a:spcPct val="115000"/>
                        </a:lnSpc>
                        <a:spcAft>
                          <a:spcPts val="0"/>
                        </a:spcAft>
                      </a:pPr>
                      <a:r>
                        <a:rPr lang="fa-IR" sz="1100">
                          <a:effectLst/>
                          <a:cs typeface="B Koodak" panose="00000700000000000000" pitchFamily="2" charset="-78"/>
                        </a:rPr>
                        <a:t>محیطی</a:t>
                      </a:r>
                      <a:endParaRPr lang="en-US" sz="105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a:txBody>
                    <a:bodyPr/>
                    <a:lstStyle/>
                    <a:p>
                      <a:pPr algn="ctr" rtl="1">
                        <a:lnSpc>
                          <a:spcPct val="115000"/>
                        </a:lnSpc>
                        <a:spcAft>
                          <a:spcPts val="0"/>
                        </a:spcAft>
                      </a:pPr>
                      <a:r>
                        <a:rPr lang="fa-IR" sz="1100">
                          <a:effectLst/>
                          <a:cs typeface="B Koodak" panose="00000700000000000000" pitchFamily="2" charset="-78"/>
                        </a:rPr>
                        <a:t>عملیات آبخیزداری</a:t>
                      </a:r>
                      <a:endParaRPr lang="en-US" sz="105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a:txBody>
                    <a:bodyPr/>
                    <a:lstStyle/>
                    <a:p>
                      <a:pPr algn="ctr" rtl="1">
                        <a:lnSpc>
                          <a:spcPct val="115000"/>
                        </a:lnSpc>
                        <a:spcAft>
                          <a:spcPts val="0"/>
                        </a:spcAft>
                      </a:pPr>
                      <a:r>
                        <a:rPr lang="fa-IR" sz="1100">
                          <a:effectLst/>
                          <a:cs typeface="B Koodak" panose="00000700000000000000" pitchFamily="2" charset="-78"/>
                        </a:rPr>
                        <a:t> </a:t>
                      </a:r>
                      <a:endParaRPr lang="en-US" sz="105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a:txBody>
                    <a:bodyPr/>
                    <a:lstStyle/>
                    <a:p>
                      <a:pPr algn="ctr" rtl="1">
                        <a:lnSpc>
                          <a:spcPct val="115000"/>
                        </a:lnSpc>
                        <a:spcAft>
                          <a:spcPts val="0"/>
                        </a:spcAft>
                      </a:pPr>
                      <a:r>
                        <a:rPr lang="fa-IR" sz="1100" dirty="0">
                          <a:effectLst/>
                          <a:cs typeface="B Koodak" panose="00000700000000000000" pitchFamily="2" charset="-78"/>
                        </a:rPr>
                        <a:t>روستاهای کوهستانی و حاشیه رودخانه زنجان رود در بخش میانی منظومه</a:t>
                      </a:r>
                      <a:endParaRPr lang="en-US" sz="1050" dirty="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gridSpan="2">
                  <a:txBody>
                    <a:bodyPr/>
                    <a:lstStyle/>
                    <a:p>
                      <a:pPr algn="justLow" rtl="1">
                        <a:lnSpc>
                          <a:spcPct val="115000"/>
                        </a:lnSpc>
                        <a:spcAft>
                          <a:spcPts val="1000"/>
                        </a:spcAft>
                      </a:pPr>
                      <a:r>
                        <a:rPr lang="fa-IR" sz="1100" kern="1200" dirty="0">
                          <a:effectLst/>
                          <a:cs typeface="B Koodak" panose="00000700000000000000" pitchFamily="2" charset="-78"/>
                        </a:rPr>
                        <a:t>اداره کل منابع طبیعی و آبخیزداری استان</a:t>
                      </a:r>
                      <a:endParaRPr lang="en-US" sz="1050" dirty="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tc>
                <a:tc hMerge="1">
                  <a:txBody>
                    <a:bodyPr/>
                    <a:lstStyle/>
                    <a:p>
                      <a:endParaRPr lang="en-US"/>
                    </a:p>
                  </a:txBody>
                  <a:tcPr/>
                </a:tc>
                <a:tc vMerge="1">
                  <a:txBody>
                    <a:bodyPr/>
                    <a:lstStyle/>
                    <a:p>
                      <a:endParaRPr lang="en-US"/>
                    </a:p>
                  </a:txBody>
                  <a:tcPr/>
                </a:tc>
                <a:tc gridSpan="2">
                  <a:txBody>
                    <a:bodyPr/>
                    <a:lstStyle/>
                    <a:p>
                      <a:pPr algn="r" rtl="1">
                        <a:lnSpc>
                          <a:spcPct val="115000"/>
                        </a:lnSpc>
                        <a:spcAft>
                          <a:spcPts val="0"/>
                        </a:spcAft>
                      </a:pPr>
                      <a:r>
                        <a:rPr lang="ar-SA" sz="1100">
                          <a:effectLst/>
                          <a:cs typeface="B Koodak" panose="00000700000000000000" pitchFamily="2" charset="-78"/>
                        </a:rPr>
                        <a:t>کلان / بخش</a:t>
                      </a:r>
                      <a:endParaRPr lang="en-US" sz="105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hMerge="1">
                  <a:txBody>
                    <a:bodyPr/>
                    <a:lstStyle/>
                    <a:p>
                      <a:endParaRPr lang="en-US"/>
                    </a:p>
                  </a:txBody>
                  <a:tcPr/>
                </a:tc>
                <a:tc>
                  <a:txBody>
                    <a:bodyPr/>
                    <a:lstStyle/>
                    <a:p>
                      <a:pPr algn="ctr" rtl="1">
                        <a:lnSpc>
                          <a:spcPct val="115000"/>
                        </a:lnSpc>
                        <a:spcAft>
                          <a:spcPts val="0"/>
                        </a:spcAft>
                      </a:pPr>
                      <a:r>
                        <a:rPr lang="fa-IR" sz="1100" dirty="0">
                          <a:effectLst/>
                          <a:cs typeface="B Koodak" panose="00000700000000000000" pitchFamily="2" charset="-78"/>
                        </a:rPr>
                        <a:t>اولویت اول</a:t>
                      </a:r>
                      <a:endParaRPr lang="en-US" sz="1050" dirty="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extLst>
                  <a:ext uri="{0D108BD9-81ED-4DB2-BD59-A6C34878D82A}">
                    <a16:rowId xmlns:a16="http://schemas.microsoft.com/office/drawing/2014/main" val="980707618"/>
                  </a:ext>
                </a:extLst>
              </a:tr>
              <a:tr h="1071994">
                <a:tc>
                  <a:txBody>
                    <a:bodyPr/>
                    <a:lstStyle/>
                    <a:p>
                      <a:pPr algn="ctr" rtl="1">
                        <a:lnSpc>
                          <a:spcPct val="115000"/>
                        </a:lnSpc>
                        <a:spcAft>
                          <a:spcPts val="0"/>
                        </a:spcAft>
                      </a:pPr>
                      <a:r>
                        <a:rPr lang="fa-IR" sz="1100">
                          <a:effectLst/>
                          <a:cs typeface="B Koodak" panose="00000700000000000000" pitchFamily="2" charset="-78"/>
                        </a:rPr>
                        <a:t>3</a:t>
                      </a:r>
                      <a:endParaRPr lang="en-US" sz="105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a:txBody>
                    <a:bodyPr/>
                    <a:lstStyle/>
                    <a:p>
                      <a:pPr algn="ctr" rtl="1" fontAlgn="base">
                        <a:lnSpc>
                          <a:spcPct val="115000"/>
                        </a:lnSpc>
                        <a:spcAft>
                          <a:spcPts val="0"/>
                        </a:spcAft>
                      </a:pPr>
                      <a:r>
                        <a:rPr lang="ar-SA" sz="1100" kern="1200">
                          <a:effectLst/>
                          <a:cs typeface="B Koodak" panose="00000700000000000000" pitchFamily="2" charset="-78"/>
                        </a:rPr>
                        <a:t>تهیه طرح مرتعداری</a:t>
                      </a:r>
                      <a:endParaRPr lang="en-US" sz="1050">
                        <a:effectLst/>
                        <a:cs typeface="B Koodak" panose="00000700000000000000" pitchFamily="2" charset="-78"/>
                      </a:endParaRPr>
                    </a:p>
                    <a:p>
                      <a:pPr algn="ctr" rtl="1" fontAlgn="base">
                        <a:lnSpc>
                          <a:spcPct val="115000"/>
                        </a:lnSpc>
                        <a:spcAft>
                          <a:spcPts val="0"/>
                        </a:spcAft>
                      </a:pPr>
                      <a:r>
                        <a:rPr lang="ar-SA" sz="1100" kern="1200">
                          <a:effectLst/>
                          <a:cs typeface="B Koodak" panose="00000700000000000000" pitchFamily="2" charset="-78"/>
                        </a:rPr>
                        <a:t>(مطالعات)</a:t>
                      </a:r>
                      <a:endParaRPr lang="en-US" sz="1050">
                        <a:effectLst/>
                        <a:cs typeface="B Koodak" panose="00000700000000000000" pitchFamily="2" charset="-78"/>
                      </a:endParaRPr>
                    </a:p>
                    <a:p>
                      <a:pPr algn="ctr" rtl="1" fontAlgn="base">
                        <a:lnSpc>
                          <a:spcPct val="115000"/>
                        </a:lnSpc>
                        <a:spcAft>
                          <a:spcPts val="0"/>
                        </a:spcAft>
                      </a:pPr>
                      <a:r>
                        <a:rPr lang="en-US" sz="1100" kern="1200">
                          <a:effectLst/>
                          <a:cs typeface="B Koodak" panose="00000700000000000000" pitchFamily="2" charset="-78"/>
                        </a:rPr>
                        <a:t> </a:t>
                      </a:r>
                      <a:endParaRPr lang="en-US" sz="105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a:txBody>
                    <a:bodyPr/>
                    <a:lstStyle/>
                    <a:p>
                      <a:pPr algn="justLow" rtl="1" fontAlgn="base">
                        <a:lnSpc>
                          <a:spcPct val="115000"/>
                        </a:lnSpc>
                        <a:spcAft>
                          <a:spcPts val="0"/>
                        </a:spcAft>
                      </a:pPr>
                      <a:r>
                        <a:rPr lang="ar-SA" sz="1100" kern="1200" dirty="0">
                          <a:effectLst/>
                          <a:cs typeface="B Koodak" panose="00000700000000000000" pitchFamily="2" charset="-78"/>
                        </a:rPr>
                        <a:t>احیا  و  جلوگیری از نابودی مراتع، بازسازی مراتع به منظور امکان تولید علوفه   مورد نیاز دام های منظومه و تولید گیاهان دارویی</a:t>
                      </a:r>
                      <a:endParaRPr lang="en-US" sz="1050" dirty="0">
                        <a:effectLst/>
                        <a:cs typeface="B Koodak" panose="00000700000000000000" pitchFamily="2" charset="-78"/>
                      </a:endParaRPr>
                    </a:p>
                    <a:p>
                      <a:pPr algn="ctr" rtl="1" fontAlgn="base">
                        <a:lnSpc>
                          <a:spcPct val="115000"/>
                        </a:lnSpc>
                        <a:spcAft>
                          <a:spcPts val="0"/>
                        </a:spcAft>
                      </a:pPr>
                      <a:r>
                        <a:rPr lang="en-US" sz="1100" kern="1200" dirty="0">
                          <a:effectLst/>
                          <a:cs typeface="B Koodak" panose="00000700000000000000" pitchFamily="2" charset="-78"/>
                        </a:rPr>
                        <a:t> </a:t>
                      </a:r>
                      <a:endParaRPr lang="en-US" sz="1050" dirty="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a:txBody>
                    <a:bodyPr/>
                    <a:lstStyle/>
                    <a:p>
                      <a:pPr algn="ctr" rtl="1">
                        <a:lnSpc>
                          <a:spcPct val="115000"/>
                        </a:lnSpc>
                        <a:spcAft>
                          <a:spcPts val="0"/>
                        </a:spcAft>
                      </a:pPr>
                      <a:r>
                        <a:rPr lang="fa-IR" sz="1100" dirty="0">
                          <a:effectLst/>
                          <a:cs typeface="B Koodak" panose="00000700000000000000" pitchFamily="2" charset="-78"/>
                        </a:rPr>
                        <a:t>محیطی</a:t>
                      </a:r>
                      <a:endParaRPr lang="en-US" sz="1050" dirty="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a:txBody>
                    <a:bodyPr/>
                    <a:lstStyle/>
                    <a:p>
                      <a:pPr algn="ctr" rtl="1">
                        <a:lnSpc>
                          <a:spcPct val="115000"/>
                        </a:lnSpc>
                        <a:spcAft>
                          <a:spcPts val="0"/>
                        </a:spcAft>
                      </a:pPr>
                      <a:r>
                        <a:rPr lang="fa-IR" sz="1100">
                          <a:effectLst/>
                          <a:cs typeface="B Koodak" panose="00000700000000000000" pitchFamily="2" charset="-78"/>
                        </a:rPr>
                        <a:t>مطالعات آبخیزداری</a:t>
                      </a:r>
                      <a:endParaRPr lang="en-US" sz="105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a:txBody>
                    <a:bodyPr/>
                    <a:lstStyle/>
                    <a:p>
                      <a:pPr algn="ctr" rtl="1">
                        <a:lnSpc>
                          <a:spcPct val="115000"/>
                        </a:lnSpc>
                        <a:spcAft>
                          <a:spcPts val="0"/>
                        </a:spcAft>
                      </a:pPr>
                      <a:r>
                        <a:rPr lang="fa-IR" sz="1100" dirty="0">
                          <a:effectLst/>
                          <a:cs typeface="B Koodak" panose="00000700000000000000" pitchFamily="2" charset="-78"/>
                        </a:rPr>
                        <a:t> </a:t>
                      </a:r>
                      <a:endParaRPr lang="en-US" sz="1050" dirty="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a:txBody>
                    <a:bodyPr/>
                    <a:lstStyle/>
                    <a:p>
                      <a:pPr algn="ctr" rtl="1" fontAlgn="base">
                        <a:lnSpc>
                          <a:spcPct val="115000"/>
                        </a:lnSpc>
                        <a:spcAft>
                          <a:spcPts val="0"/>
                        </a:spcAft>
                      </a:pPr>
                      <a:r>
                        <a:rPr lang="ar-SA" sz="1100" kern="1200" dirty="0">
                          <a:effectLst/>
                          <a:cs typeface="B Koodak" panose="00000700000000000000" pitchFamily="2" charset="-78"/>
                        </a:rPr>
                        <a:t>تیپ های مرتعی  شمال و شمال شرق منظومه</a:t>
                      </a:r>
                      <a:endParaRPr lang="en-US" sz="1050" dirty="0">
                        <a:effectLst/>
                        <a:cs typeface="B Koodak" panose="00000700000000000000" pitchFamily="2" charset="-78"/>
                      </a:endParaRPr>
                    </a:p>
                    <a:p>
                      <a:pPr algn="ctr" rtl="1">
                        <a:lnSpc>
                          <a:spcPct val="115000"/>
                        </a:lnSpc>
                        <a:spcAft>
                          <a:spcPts val="0"/>
                        </a:spcAft>
                      </a:pPr>
                      <a:r>
                        <a:rPr lang="fa-IR" sz="1100" dirty="0">
                          <a:effectLst/>
                          <a:cs typeface="B Koodak" panose="00000700000000000000" pitchFamily="2" charset="-78"/>
                        </a:rPr>
                        <a:t> </a:t>
                      </a:r>
                      <a:endParaRPr lang="en-US" sz="1050" dirty="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gridSpan="2">
                  <a:txBody>
                    <a:bodyPr/>
                    <a:lstStyle/>
                    <a:p>
                      <a:pPr algn="ctr" rtl="1">
                        <a:lnSpc>
                          <a:spcPct val="115000"/>
                        </a:lnSpc>
                        <a:spcAft>
                          <a:spcPts val="0"/>
                        </a:spcAft>
                      </a:pPr>
                      <a:r>
                        <a:rPr lang="fa-IR" sz="1100" kern="1200" dirty="0">
                          <a:effectLst/>
                          <a:cs typeface="B Koodak" panose="00000700000000000000" pitchFamily="2" charset="-78"/>
                        </a:rPr>
                        <a:t>اداره کل منابع طبیعی و آبخیزداری استان</a:t>
                      </a:r>
                      <a:endParaRPr lang="en-US" sz="1050" dirty="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hMerge="1">
                  <a:txBody>
                    <a:bodyPr/>
                    <a:lstStyle/>
                    <a:p>
                      <a:endParaRPr lang="en-US"/>
                    </a:p>
                  </a:txBody>
                  <a:tcPr/>
                </a:tc>
                <a:tc>
                  <a:txBody>
                    <a:bodyPr/>
                    <a:lstStyle/>
                    <a:p>
                      <a:pPr algn="ctr" rtl="1">
                        <a:lnSpc>
                          <a:spcPct val="115000"/>
                        </a:lnSpc>
                        <a:spcAft>
                          <a:spcPts val="0"/>
                        </a:spcAft>
                      </a:pPr>
                      <a:r>
                        <a:rPr lang="fa-IR" sz="1100" kern="1200" dirty="0">
                          <a:effectLst/>
                          <a:cs typeface="B Koodak" panose="00000700000000000000" pitchFamily="2" charset="-78"/>
                        </a:rPr>
                        <a:t>ضرورت احیاء مراتع</a:t>
                      </a:r>
                      <a:endParaRPr lang="en-US" sz="1050" dirty="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gridSpan="2">
                  <a:txBody>
                    <a:bodyPr/>
                    <a:lstStyle/>
                    <a:p>
                      <a:pPr algn="r" rtl="1">
                        <a:lnSpc>
                          <a:spcPct val="115000"/>
                        </a:lnSpc>
                        <a:spcAft>
                          <a:spcPts val="0"/>
                        </a:spcAft>
                      </a:pPr>
                      <a:r>
                        <a:rPr lang="ar-SA" sz="1100" dirty="0">
                          <a:effectLst/>
                          <a:cs typeface="B Koodak" panose="00000700000000000000" pitchFamily="2" charset="-78"/>
                        </a:rPr>
                        <a:t>کلان / بخش</a:t>
                      </a:r>
                      <a:endParaRPr lang="en-US" sz="1050" dirty="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tc hMerge="1">
                  <a:txBody>
                    <a:bodyPr/>
                    <a:lstStyle/>
                    <a:p>
                      <a:endParaRPr lang="en-US"/>
                    </a:p>
                  </a:txBody>
                  <a:tcPr/>
                </a:tc>
                <a:tc>
                  <a:txBody>
                    <a:bodyPr/>
                    <a:lstStyle/>
                    <a:p>
                      <a:pPr algn="ctr" rtl="1">
                        <a:lnSpc>
                          <a:spcPct val="115000"/>
                        </a:lnSpc>
                        <a:spcAft>
                          <a:spcPts val="0"/>
                        </a:spcAft>
                      </a:pPr>
                      <a:r>
                        <a:rPr lang="fa-IR" sz="1100" dirty="0">
                          <a:effectLst/>
                          <a:cs typeface="B Koodak" panose="00000700000000000000" pitchFamily="2" charset="-78"/>
                        </a:rPr>
                        <a:t>اولویت اول</a:t>
                      </a:r>
                      <a:endParaRPr lang="en-US" sz="1050" dirty="0">
                        <a:effectLst/>
                        <a:latin typeface="Calibri" panose="020F0502020204030204" pitchFamily="34" charset="0"/>
                        <a:ea typeface="Calibri" panose="020F0502020204030204" pitchFamily="34" charset="0"/>
                        <a:cs typeface="B Koodak" panose="00000700000000000000" pitchFamily="2" charset="-78"/>
                      </a:endParaRPr>
                    </a:p>
                  </a:txBody>
                  <a:tcPr marL="38208" marR="38208" marT="0" marB="0" anchor="ctr"/>
                </a:tc>
                <a:extLst>
                  <a:ext uri="{0D108BD9-81ED-4DB2-BD59-A6C34878D82A}">
                    <a16:rowId xmlns:a16="http://schemas.microsoft.com/office/drawing/2014/main" val="3358943469"/>
                  </a:ext>
                </a:extLst>
              </a:tr>
            </a:tbl>
          </a:graphicData>
        </a:graphic>
      </p:graphicFrame>
    </p:spTree>
    <p:extLst>
      <p:ext uri="{BB962C8B-B14F-4D97-AF65-F5344CB8AC3E}">
        <p14:creationId xmlns:p14="http://schemas.microsoft.com/office/powerpoint/2010/main" val="1323667577"/>
      </p:ext>
    </p:extLst>
  </p:cSld>
  <p:clrMapOvr>
    <a:masterClrMapping/>
  </p:clrMapOvr>
  <p:transition spd="slow">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2-12- منظومه باغ حلی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745069094"/>
              </p:ext>
            </p:extLst>
          </p:nvPr>
        </p:nvGraphicFramePr>
        <p:xfrm>
          <a:off x="152399" y="1635695"/>
          <a:ext cx="8686801" cy="4889754"/>
        </p:xfrm>
        <a:graphic>
          <a:graphicData uri="http://schemas.openxmlformats.org/drawingml/2006/table">
            <a:tbl>
              <a:tblPr rtl="1" firstRow="1" firstCol="1" bandRow="1">
                <a:tableStyleId>{21E4AEA4-8DFA-4A89-87EB-49C32662AFE0}</a:tableStyleId>
              </a:tblPr>
              <a:tblGrid>
                <a:gridCol w="388282">
                  <a:extLst>
                    <a:ext uri="{9D8B030D-6E8A-4147-A177-3AD203B41FA5}">
                      <a16:colId xmlns:a16="http://schemas.microsoft.com/office/drawing/2014/main" val="579475404"/>
                    </a:ext>
                  </a:extLst>
                </a:gridCol>
                <a:gridCol w="1625323">
                  <a:extLst>
                    <a:ext uri="{9D8B030D-6E8A-4147-A177-3AD203B41FA5}">
                      <a16:colId xmlns:a16="http://schemas.microsoft.com/office/drawing/2014/main" val="2143957390"/>
                    </a:ext>
                  </a:extLst>
                </a:gridCol>
                <a:gridCol w="1012657">
                  <a:extLst>
                    <a:ext uri="{9D8B030D-6E8A-4147-A177-3AD203B41FA5}">
                      <a16:colId xmlns:a16="http://schemas.microsoft.com/office/drawing/2014/main" val="664598254"/>
                    </a:ext>
                  </a:extLst>
                </a:gridCol>
                <a:gridCol w="111409">
                  <a:extLst>
                    <a:ext uri="{9D8B030D-6E8A-4147-A177-3AD203B41FA5}">
                      <a16:colId xmlns:a16="http://schemas.microsoft.com/office/drawing/2014/main" val="1789107763"/>
                    </a:ext>
                  </a:extLst>
                </a:gridCol>
                <a:gridCol w="688764">
                  <a:extLst>
                    <a:ext uri="{9D8B030D-6E8A-4147-A177-3AD203B41FA5}">
                      <a16:colId xmlns:a16="http://schemas.microsoft.com/office/drawing/2014/main" val="3324656953"/>
                    </a:ext>
                  </a:extLst>
                </a:gridCol>
                <a:gridCol w="390049">
                  <a:extLst>
                    <a:ext uri="{9D8B030D-6E8A-4147-A177-3AD203B41FA5}">
                      <a16:colId xmlns:a16="http://schemas.microsoft.com/office/drawing/2014/main" val="2751548863"/>
                    </a:ext>
                  </a:extLst>
                </a:gridCol>
                <a:gridCol w="160180">
                  <a:extLst>
                    <a:ext uri="{9D8B030D-6E8A-4147-A177-3AD203B41FA5}">
                      <a16:colId xmlns:a16="http://schemas.microsoft.com/office/drawing/2014/main" val="2797919591"/>
                    </a:ext>
                  </a:extLst>
                </a:gridCol>
                <a:gridCol w="2876025">
                  <a:extLst>
                    <a:ext uri="{9D8B030D-6E8A-4147-A177-3AD203B41FA5}">
                      <a16:colId xmlns:a16="http://schemas.microsoft.com/office/drawing/2014/main" val="194991173"/>
                    </a:ext>
                  </a:extLst>
                </a:gridCol>
                <a:gridCol w="757219">
                  <a:extLst>
                    <a:ext uri="{9D8B030D-6E8A-4147-A177-3AD203B41FA5}">
                      <a16:colId xmlns:a16="http://schemas.microsoft.com/office/drawing/2014/main" val="140786237"/>
                    </a:ext>
                  </a:extLst>
                </a:gridCol>
                <a:gridCol w="165686">
                  <a:extLst>
                    <a:ext uri="{9D8B030D-6E8A-4147-A177-3AD203B41FA5}">
                      <a16:colId xmlns:a16="http://schemas.microsoft.com/office/drawing/2014/main" val="223221712"/>
                    </a:ext>
                  </a:extLst>
                </a:gridCol>
                <a:gridCol w="511207">
                  <a:extLst>
                    <a:ext uri="{9D8B030D-6E8A-4147-A177-3AD203B41FA5}">
                      <a16:colId xmlns:a16="http://schemas.microsoft.com/office/drawing/2014/main" val="465620821"/>
                    </a:ext>
                  </a:extLst>
                </a:gridCol>
              </a:tblGrid>
              <a:tr h="0">
                <a:tc>
                  <a:txBody>
                    <a:bodyPr/>
                    <a:lstStyle/>
                    <a:p>
                      <a:pPr algn="ctr" rtl="1">
                        <a:lnSpc>
                          <a:spcPct val="115000"/>
                        </a:lnSpc>
                        <a:spcAft>
                          <a:spcPts val="0"/>
                        </a:spcAft>
                      </a:pPr>
                      <a:r>
                        <a:rPr lang="fa-IR" sz="1100">
                          <a:effectLst/>
                          <a:cs typeface="B Koodak" panose="00000700000000000000" pitchFamily="2" charset="-78"/>
                        </a:rPr>
                        <a:t>ردیف</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a:effectLst/>
                          <a:cs typeface="B Koodak" panose="00000700000000000000" pitchFamily="2" charset="-78"/>
                        </a:rPr>
                        <a:t>عنوان پروژه</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100">
                          <a:effectLst/>
                          <a:cs typeface="B Koodak" panose="00000700000000000000" pitchFamily="2" charset="-78"/>
                        </a:rPr>
                        <a:t>عنوان فصل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r>
                        <a:rPr lang="fa-IR" sz="1100" dirty="0">
                          <a:effectLst/>
                          <a:cs typeface="B Koodak" panose="00000700000000000000" pitchFamily="2" charset="-78"/>
                        </a:rPr>
                        <a:t>عنوان برنامه</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100">
                          <a:effectLst/>
                          <a:cs typeface="B Koodak" panose="00000700000000000000" pitchFamily="2" charset="-78"/>
                        </a:rPr>
                        <a:t>اعتبار مورد نیاز</a:t>
                      </a:r>
                      <a:endParaRPr lang="en-US" sz="1400">
                        <a:effectLst/>
                        <a:cs typeface="B Koodak" panose="00000700000000000000" pitchFamily="2" charset="-78"/>
                      </a:endParaRPr>
                    </a:p>
                    <a:p>
                      <a:pPr algn="ctr" rtl="1">
                        <a:lnSpc>
                          <a:spcPct val="115000"/>
                        </a:lnSpc>
                        <a:spcAft>
                          <a:spcPts val="0"/>
                        </a:spcAft>
                      </a:pPr>
                      <a:r>
                        <a:rPr lang="fa-IR" sz="1100">
                          <a:effectLst/>
                          <a:cs typeface="B Koodak" panose="00000700000000000000" pitchFamily="2" charset="-78"/>
                        </a:rPr>
                        <a:t>میلیون ریال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r>
                        <a:rPr lang="fa-IR" sz="1100">
                          <a:effectLst/>
                          <a:cs typeface="B Koodak" panose="00000700000000000000" pitchFamily="2" charset="-78"/>
                        </a:rPr>
                        <a:t>محل اجرا</a:t>
                      </a:r>
                      <a:endParaRPr lang="en-US" sz="1400">
                        <a:effectLst/>
                        <a:cs typeface="B Koodak" panose="00000700000000000000" pitchFamily="2" charset="-78"/>
                      </a:endParaRPr>
                    </a:p>
                    <a:p>
                      <a:pPr algn="ctr" rtl="1">
                        <a:lnSpc>
                          <a:spcPts val="1500"/>
                        </a:lnSpc>
                        <a:spcAft>
                          <a:spcPts val="0"/>
                        </a:spcAft>
                      </a:pPr>
                      <a:r>
                        <a:rPr lang="fa-IR" sz="1100">
                          <a:effectLst/>
                          <a:cs typeface="B Koodak" panose="00000700000000000000" pitchFamily="2" charset="-78"/>
                        </a:rPr>
                        <a:t>نام روستا</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100">
                          <a:effectLst/>
                          <a:cs typeface="B Koodak" panose="00000700000000000000" pitchFamily="2" charset="-78"/>
                        </a:rPr>
                        <a:t>دستگاه اجرائی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r>
                        <a:rPr lang="fa-IR" sz="1100" dirty="0">
                          <a:effectLst/>
                          <a:cs typeface="B Koodak" panose="00000700000000000000" pitchFamily="2" charset="-78"/>
                        </a:rPr>
                        <a:t>الویت پروژه 2</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1675285731"/>
                  </a:ext>
                </a:extLst>
              </a:tr>
              <a:tr h="0">
                <a:tc gridSpan="11">
                  <a:txBody>
                    <a:bodyPr/>
                    <a:lstStyle/>
                    <a:p>
                      <a:pPr marL="342900" lvl="0" indent="-342900" algn="justLow" rtl="1">
                        <a:lnSpc>
                          <a:spcPct val="115000"/>
                        </a:lnSpc>
                        <a:spcAft>
                          <a:spcPts val="0"/>
                        </a:spcAft>
                        <a:buFont typeface="Wingdings" panose="05000000000000000000" pitchFamily="2" charset="2"/>
                        <a:buChar char=""/>
                      </a:pPr>
                      <a:r>
                        <a:rPr lang="fa-IR" sz="1400" dirty="0">
                          <a:effectLst/>
                          <a:cs typeface="B Koodak" panose="00000700000000000000" pitchFamily="2" charset="-78"/>
                        </a:rPr>
                        <a:t>راهبرد </a:t>
                      </a:r>
                      <a:r>
                        <a:rPr lang="en-US" sz="1400" dirty="0">
                          <a:effectLst/>
                          <a:cs typeface="B Koodak" panose="00000700000000000000" pitchFamily="2" charset="-78"/>
                        </a:rPr>
                        <a:t>: </a:t>
                      </a:r>
                      <a:r>
                        <a:rPr lang="fa-IR" sz="1400" dirty="0">
                          <a:effectLst/>
                          <a:cs typeface="B Koodak" panose="00000700000000000000" pitchFamily="2" charset="-78"/>
                        </a:rPr>
                        <a:t> توسعه خدمات زیستی، عمومی-رفاهی، بهداشتی، آموزشی در سطح روستاها با استفاده از اعتبارات عمرانی و مشارکت جامعه محلی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36584023"/>
                  </a:ext>
                </a:extLst>
              </a:tr>
              <a:tr h="0">
                <a:tc>
                  <a:txBody>
                    <a:bodyPr/>
                    <a:lstStyle/>
                    <a:p>
                      <a:pPr algn="ctr" rtl="1">
                        <a:lnSpc>
                          <a:spcPct val="115000"/>
                        </a:lnSpc>
                        <a:spcAft>
                          <a:spcPts val="1000"/>
                        </a:spcAft>
                      </a:pPr>
                      <a:r>
                        <a:rPr lang="fa-IR" sz="1400">
                          <a:effectLst/>
                          <a:cs typeface="B Koodak" panose="00000700000000000000" pitchFamily="2" charset="-78"/>
                        </a:rPr>
                        <a:t>1</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a:lnSpc>
                          <a:spcPct val="115000"/>
                        </a:lnSpc>
                        <a:spcAft>
                          <a:spcPts val="0"/>
                        </a:spcAft>
                      </a:pPr>
                      <a:r>
                        <a:rPr lang="ar-SA" sz="1400" dirty="0" smtClean="0">
                          <a:effectLst/>
                          <a:cs typeface="B Koodak" panose="00000700000000000000" pitchFamily="2" charset="-78"/>
                        </a:rPr>
                        <a:t>بهسازی وارتقاء کیفیت شبکه توزیع آب روستایی ( شبکه آب شرب )در سطح  9 روستا</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1000"/>
                        </a:spcAft>
                      </a:pPr>
                      <a:r>
                        <a:rPr lang="ar-SA" sz="1400">
                          <a:effectLst/>
                          <a:cs typeface="B Koodak" panose="00000700000000000000" pitchFamily="2" charset="-78"/>
                        </a:rPr>
                        <a:t>زیرساختی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r" rtl="1">
                        <a:lnSpc>
                          <a:spcPct val="115000"/>
                        </a:lnSpc>
                        <a:spcAft>
                          <a:spcPts val="0"/>
                        </a:spcAft>
                      </a:pPr>
                      <a:r>
                        <a:rPr lang="ar-SA" sz="1400" dirty="0" smtClean="0">
                          <a:effectLst/>
                          <a:cs typeface="B Koodak" panose="00000700000000000000" pitchFamily="2" charset="-78"/>
                        </a:rPr>
                        <a:t>بهسازی شبکه توزیع آب آشامیدنی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400" dirty="0" smtClean="0">
                          <a:effectLst/>
                          <a:cs typeface="B Koodak" panose="00000700000000000000" pitchFamily="2" charset="-78"/>
                        </a:rPr>
                        <a:t>سرخه دیزج، کاکاآباد، خیرآباد، شکورآباد، سلمان کندی، کردرق، خرمدرق، کردناب، ساریجالو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algn="ctr" rtl="1">
                        <a:lnSpc>
                          <a:spcPct val="115000"/>
                        </a:lnSpc>
                        <a:spcAft>
                          <a:spcPts val="0"/>
                        </a:spcAft>
                      </a:pP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ar-SA" sz="1400" dirty="0">
                          <a:effectLst/>
                          <a:cs typeface="B Koodak" panose="00000700000000000000" pitchFamily="2" charset="-78"/>
                        </a:rPr>
                        <a:t>آب و فاضلاب</a:t>
                      </a:r>
                      <a:endParaRPr lang="en-US" sz="1400" dirty="0">
                        <a:effectLst/>
                        <a:cs typeface="B Koodak" panose="00000700000000000000" pitchFamily="2" charset="-78"/>
                      </a:endParaRPr>
                    </a:p>
                    <a:p>
                      <a:pPr algn="ctr" rtl="1">
                        <a:lnSpc>
                          <a:spcPct val="115000"/>
                        </a:lnSpc>
                        <a:spcAft>
                          <a:spcPts val="0"/>
                        </a:spcAft>
                      </a:pPr>
                      <a:r>
                        <a:rPr lang="ar-SA" sz="1400" dirty="0">
                          <a:effectLst/>
                          <a:cs typeface="B Koodak" panose="00000700000000000000" pitchFamily="2" charset="-78"/>
                        </a:rPr>
                        <a:t>روستایی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tc>
                <a:tc gridSpan="2">
                  <a:txBody>
                    <a:bodyPr/>
                    <a:lstStyle/>
                    <a:p>
                      <a:pPr algn="ctr" rtl="0">
                        <a:lnSpc>
                          <a:spcPct val="115000"/>
                        </a:lnSpc>
                        <a:spcAft>
                          <a:spcPts val="1000"/>
                        </a:spcAft>
                      </a:pPr>
                      <a:r>
                        <a:rPr lang="ar-SA" sz="1400" dirty="0">
                          <a:effectLst/>
                          <a:cs typeface="B Koodak" panose="00000700000000000000" pitchFamily="2" charset="-78"/>
                        </a:rPr>
                        <a:t>اولویت اول</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tc>
                <a:tc hMerge="1">
                  <a:txBody>
                    <a:bodyPr/>
                    <a:lstStyle/>
                    <a:p>
                      <a:pPr algn="ctr" rtl="0">
                        <a:lnSpc>
                          <a:spcPct val="115000"/>
                        </a:lnSpc>
                        <a:spcAft>
                          <a:spcPts val="1000"/>
                        </a:spcAft>
                      </a:pP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tc>
                <a:extLst>
                  <a:ext uri="{0D108BD9-81ED-4DB2-BD59-A6C34878D82A}">
                    <a16:rowId xmlns:a16="http://schemas.microsoft.com/office/drawing/2014/main" val="1583386983"/>
                  </a:ext>
                </a:extLst>
              </a:tr>
              <a:tr h="0">
                <a:tc>
                  <a:txBody>
                    <a:bodyPr/>
                    <a:lstStyle/>
                    <a:p>
                      <a:pPr algn="ctr" rtl="1">
                        <a:lnSpc>
                          <a:spcPct val="115000"/>
                        </a:lnSpc>
                        <a:spcAft>
                          <a:spcPts val="100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2</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تعویض شبکه توزیع آب روستایی ( شبکه آب شرب )در سطح 5 روستا</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زیرساختی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بهسازی شبکه آب</a:t>
                      </a:r>
                    </a:p>
                    <a:p>
                      <a:pPr algn="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آشامیدنی</a:t>
                      </a:r>
                    </a:p>
                    <a:p>
                      <a:pPr algn="r" rtl="1">
                        <a:lnSpc>
                          <a:spcPct val="115000"/>
                        </a:lnSpc>
                        <a:spcAft>
                          <a:spcPts val="0"/>
                        </a:spcAft>
                      </a:pP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بوجی، برنقور، کنگه، آقزوج، ونونان، قشلاق، چمه، چمرود، امیرآباد، علی آباد، سبزدرق</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r>
                        <a:rPr lang="ar-SA" sz="1400" dirty="0">
                          <a:effectLst/>
                          <a:cs typeface="B Koodak" panose="00000700000000000000" pitchFamily="2" charset="-78"/>
                        </a:rPr>
                        <a:t>آب و فاضلاب</a:t>
                      </a:r>
                      <a:endParaRPr lang="en-US" sz="1400" dirty="0">
                        <a:effectLst/>
                        <a:cs typeface="B Koodak" panose="00000700000000000000" pitchFamily="2" charset="-78"/>
                      </a:endParaRPr>
                    </a:p>
                    <a:p>
                      <a:pPr algn="ctr" rtl="1">
                        <a:lnSpc>
                          <a:spcPct val="115000"/>
                        </a:lnSpc>
                        <a:spcAft>
                          <a:spcPts val="0"/>
                        </a:spcAft>
                      </a:pPr>
                      <a:r>
                        <a:rPr lang="ar-SA" sz="1400" dirty="0">
                          <a:effectLst/>
                          <a:cs typeface="B Koodak" panose="00000700000000000000" pitchFamily="2" charset="-78"/>
                        </a:rPr>
                        <a:t>روستایی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tc>
                <a:tc gridSpan="2">
                  <a:txBody>
                    <a:bodyPr/>
                    <a:lstStyle/>
                    <a:p>
                      <a:pPr algn="ctr" rtl="0">
                        <a:lnSpc>
                          <a:spcPct val="115000"/>
                        </a:lnSpc>
                        <a:spcAft>
                          <a:spcPts val="1000"/>
                        </a:spcAft>
                      </a:pPr>
                      <a:r>
                        <a:rPr lang="ar-SA" sz="1400" dirty="0">
                          <a:effectLst/>
                          <a:cs typeface="B Koodak" panose="00000700000000000000" pitchFamily="2" charset="-78"/>
                        </a:rPr>
                        <a:t>اولویت اول</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tc>
                <a:tc hMerge="1">
                  <a:txBody>
                    <a:bodyPr/>
                    <a:lstStyle/>
                    <a:p>
                      <a:pPr algn="ctr" rtl="0">
                        <a:lnSpc>
                          <a:spcPct val="115000"/>
                        </a:lnSpc>
                        <a:spcAft>
                          <a:spcPts val="1000"/>
                        </a:spcAft>
                      </a:pP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tc>
                <a:extLst>
                  <a:ext uri="{0D108BD9-81ED-4DB2-BD59-A6C34878D82A}">
                    <a16:rowId xmlns:a16="http://schemas.microsoft.com/office/drawing/2014/main" val="3213580272"/>
                  </a:ext>
                </a:extLst>
              </a:tr>
              <a:tr h="0">
                <a:tc>
                  <a:txBody>
                    <a:bodyPr/>
                    <a:lstStyle/>
                    <a:p>
                      <a:pPr algn="ctr" rtl="1">
                        <a:lnSpc>
                          <a:spcPct val="115000"/>
                        </a:lnSpc>
                        <a:spcAft>
                          <a:spcPts val="0"/>
                        </a:spcAft>
                      </a:pPr>
                      <a:r>
                        <a:rPr lang="fa-IR" sz="1400" dirty="0" smtClean="0">
                          <a:effectLst/>
                          <a:cs typeface="B Koodak" panose="00000700000000000000" pitchFamily="2" charset="-78"/>
                        </a:rPr>
                        <a:t>3</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a:lnSpc>
                          <a:spcPct val="115000"/>
                        </a:lnSpc>
                        <a:spcAft>
                          <a:spcPts val="0"/>
                        </a:spcAft>
                      </a:pPr>
                      <a:r>
                        <a:rPr lang="ar-SA" sz="1400" dirty="0" smtClean="0">
                          <a:effectLst/>
                          <a:cs typeface="B Koodak" panose="00000700000000000000" pitchFamily="2" charset="-78"/>
                        </a:rPr>
                        <a:t>تامین آب شرب</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1000"/>
                        </a:spcAft>
                      </a:pPr>
                      <a:r>
                        <a:rPr lang="ar-SA" sz="1400" dirty="0">
                          <a:effectLst/>
                          <a:cs typeface="B Koodak" panose="00000700000000000000" pitchFamily="2" charset="-78"/>
                        </a:rPr>
                        <a:t>زیرساختی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tc>
                <a:tc gridSpan="2">
                  <a:txBody>
                    <a:bodyPr/>
                    <a:lstStyle/>
                    <a:p>
                      <a:pPr algn="r" rtl="1">
                        <a:lnSpc>
                          <a:spcPct val="115000"/>
                        </a:lnSpc>
                        <a:spcAft>
                          <a:spcPts val="0"/>
                        </a:spcAft>
                      </a:pPr>
                      <a:r>
                        <a:rPr lang="ar-SA" sz="1400" dirty="0" smtClean="0">
                          <a:effectLst/>
                          <a:cs typeface="B Koodak" panose="00000700000000000000" pitchFamily="2" charset="-78"/>
                        </a:rPr>
                        <a:t>حفر چاه برای تامین آب</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400" dirty="0" smtClean="0">
                          <a:effectLst/>
                          <a:cs typeface="B Koodak" panose="00000700000000000000" pitchFamily="2" charset="-78"/>
                        </a:rPr>
                        <a:t>خرمدرق، شکورآباد، سلمان کندی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algn="ctr" rtl="1">
                        <a:lnSpc>
                          <a:spcPct val="115000"/>
                        </a:lnSpc>
                        <a:spcAft>
                          <a:spcPts val="0"/>
                        </a:spcAft>
                      </a:pP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ar-SA" sz="1400" dirty="0">
                          <a:effectLst/>
                          <a:cs typeface="B Koodak" panose="00000700000000000000" pitchFamily="2" charset="-78"/>
                        </a:rPr>
                        <a:t>آب و فاضلاب</a:t>
                      </a:r>
                      <a:endParaRPr lang="en-US" sz="1400" dirty="0">
                        <a:effectLst/>
                        <a:cs typeface="B Koodak" panose="00000700000000000000" pitchFamily="2" charset="-78"/>
                      </a:endParaRPr>
                    </a:p>
                    <a:p>
                      <a:pPr algn="ctr" rtl="1">
                        <a:lnSpc>
                          <a:spcPct val="115000"/>
                        </a:lnSpc>
                        <a:spcAft>
                          <a:spcPts val="0"/>
                        </a:spcAft>
                      </a:pPr>
                      <a:r>
                        <a:rPr lang="ar-SA" sz="1400" dirty="0">
                          <a:effectLst/>
                          <a:cs typeface="B Koodak" panose="00000700000000000000" pitchFamily="2" charset="-78"/>
                        </a:rPr>
                        <a:t>روستایی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tc>
                <a:tc gridSpan="2">
                  <a:txBody>
                    <a:bodyPr/>
                    <a:lstStyle/>
                    <a:p>
                      <a:pPr algn="ctr" rtl="0">
                        <a:lnSpc>
                          <a:spcPct val="115000"/>
                        </a:lnSpc>
                        <a:spcAft>
                          <a:spcPts val="1000"/>
                        </a:spcAft>
                      </a:pPr>
                      <a:r>
                        <a:rPr lang="ar-SA" sz="1400" dirty="0">
                          <a:effectLst/>
                          <a:cs typeface="B Koodak" panose="00000700000000000000" pitchFamily="2" charset="-78"/>
                        </a:rPr>
                        <a:t>اولویت اول</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tc>
                <a:tc hMerge="1">
                  <a:txBody>
                    <a:bodyPr/>
                    <a:lstStyle/>
                    <a:p>
                      <a:pPr algn="ctr" rtl="0">
                        <a:lnSpc>
                          <a:spcPct val="115000"/>
                        </a:lnSpc>
                        <a:spcAft>
                          <a:spcPts val="1000"/>
                        </a:spcAft>
                      </a:pP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tc>
                <a:extLst>
                  <a:ext uri="{0D108BD9-81ED-4DB2-BD59-A6C34878D82A}">
                    <a16:rowId xmlns:a16="http://schemas.microsoft.com/office/drawing/2014/main" val="4044909477"/>
                  </a:ext>
                </a:extLst>
              </a:tr>
              <a:tr h="0">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4</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احداث شیر برداشت اضطراری جهت تامین آب و آتش نشانی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ar-SA" sz="1400" dirty="0" smtClean="0">
                          <a:effectLst/>
                          <a:cs typeface="B Koodak" panose="00000700000000000000" pitchFamily="2" charset="-78"/>
                        </a:rPr>
                        <a:t>زیرساختی</a:t>
                      </a:r>
                      <a:endParaRPr lang="en-US" sz="1400" dirty="0" smtClean="0">
                        <a:effectLst/>
                        <a:latin typeface="Calibri" panose="020F0502020204030204" pitchFamily="34" charset="0"/>
                        <a:ea typeface="Calibri" panose="020F0502020204030204" pitchFamily="34" charset="0"/>
                        <a:cs typeface="B Koodak" panose="00000700000000000000" pitchFamily="2" charset="-78"/>
                      </a:endParaRPr>
                    </a:p>
                    <a:p>
                      <a:pPr algn="ctr" rtl="1">
                        <a:lnSpc>
                          <a:spcPct val="115000"/>
                        </a:lnSpc>
                        <a:spcAft>
                          <a:spcPts val="1000"/>
                        </a:spcAft>
                      </a:pP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tc>
                <a:tc gridSpan="2">
                  <a:txBody>
                    <a:bodyPr/>
                    <a:lstStyle/>
                    <a:p>
                      <a:pPr algn="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احداث شیر برداشت اضطراری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گوزلدره</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r>
                        <a:rPr lang="ar-SA" sz="1400" dirty="0">
                          <a:effectLst/>
                          <a:cs typeface="B Koodak" panose="00000700000000000000" pitchFamily="2" charset="-78"/>
                        </a:rPr>
                        <a:t>آب و فاضلاب</a:t>
                      </a:r>
                      <a:endParaRPr lang="en-US" sz="1400" dirty="0">
                        <a:effectLst/>
                        <a:cs typeface="B Koodak" panose="00000700000000000000" pitchFamily="2" charset="-78"/>
                      </a:endParaRPr>
                    </a:p>
                    <a:p>
                      <a:pPr algn="ctr" rtl="1">
                        <a:lnSpc>
                          <a:spcPct val="115000"/>
                        </a:lnSpc>
                        <a:spcAft>
                          <a:spcPts val="0"/>
                        </a:spcAft>
                      </a:pPr>
                      <a:r>
                        <a:rPr lang="ar-SA" sz="1400" dirty="0">
                          <a:effectLst/>
                          <a:cs typeface="B Koodak" panose="00000700000000000000" pitchFamily="2" charset="-78"/>
                        </a:rPr>
                        <a:t>روستایی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tc>
                <a:tc gridSpan="2">
                  <a:txBody>
                    <a:bodyPr/>
                    <a:lstStyle/>
                    <a:p>
                      <a:pPr algn="ctr" rtl="0">
                        <a:lnSpc>
                          <a:spcPct val="115000"/>
                        </a:lnSpc>
                        <a:spcAft>
                          <a:spcPts val="1000"/>
                        </a:spcAft>
                      </a:pPr>
                      <a:r>
                        <a:rPr lang="ar-SA" sz="1400" dirty="0">
                          <a:effectLst/>
                          <a:cs typeface="B Koodak" panose="00000700000000000000" pitchFamily="2" charset="-78"/>
                        </a:rPr>
                        <a:t>اولویت اول</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tc>
                <a:tc hMerge="1">
                  <a:txBody>
                    <a:bodyPr/>
                    <a:lstStyle/>
                    <a:p>
                      <a:pPr algn="ctr" rtl="0">
                        <a:lnSpc>
                          <a:spcPct val="115000"/>
                        </a:lnSpc>
                        <a:spcAft>
                          <a:spcPts val="1000"/>
                        </a:spcAft>
                      </a:pP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tc>
                <a:extLst>
                  <a:ext uri="{0D108BD9-81ED-4DB2-BD59-A6C34878D82A}">
                    <a16:rowId xmlns:a16="http://schemas.microsoft.com/office/drawing/2014/main" val="2278952003"/>
                  </a:ext>
                </a:extLst>
              </a:tr>
            </a:tbl>
          </a:graphicData>
        </a:graphic>
      </p:graphicFrame>
      <p:sp>
        <p:nvSpPr>
          <p:cNvPr id="4" name="Rectangle 1"/>
          <p:cNvSpPr>
            <a:spLocks noChangeArrowheads="1"/>
          </p:cNvSpPr>
          <p:nvPr/>
        </p:nvSpPr>
        <p:spPr bwMode="auto">
          <a:xfrm>
            <a:off x="2057400" y="1366391"/>
            <a:ext cx="5480988"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فهرست پروژه های عمرانی پیوست سند توسعه اقتصادی، اشتغالزائی و طرح توسعه پایدار منظومه های روستایی</a:t>
            </a:r>
            <a:endParaRPr kumimoji="0" lang="en-US" altLang="en-US"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3051032"/>
      </p:ext>
    </p:extLst>
  </p:cSld>
  <p:clrMapOvr>
    <a:masterClrMapping/>
  </p:clrMapOvr>
  <p:transition spd="slow">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2-12- منظومه باغ حلی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2630052219"/>
              </p:ext>
            </p:extLst>
          </p:nvPr>
        </p:nvGraphicFramePr>
        <p:xfrm>
          <a:off x="152399" y="1635695"/>
          <a:ext cx="8686801" cy="3917761"/>
        </p:xfrm>
        <a:graphic>
          <a:graphicData uri="http://schemas.openxmlformats.org/drawingml/2006/table">
            <a:tbl>
              <a:tblPr rtl="1" firstRow="1" firstCol="1" bandRow="1">
                <a:tableStyleId>{21E4AEA4-8DFA-4A89-87EB-49C32662AFE0}</a:tableStyleId>
              </a:tblPr>
              <a:tblGrid>
                <a:gridCol w="388282">
                  <a:extLst>
                    <a:ext uri="{9D8B030D-6E8A-4147-A177-3AD203B41FA5}">
                      <a16:colId xmlns:a16="http://schemas.microsoft.com/office/drawing/2014/main" val="579475404"/>
                    </a:ext>
                  </a:extLst>
                </a:gridCol>
                <a:gridCol w="1625323">
                  <a:extLst>
                    <a:ext uri="{9D8B030D-6E8A-4147-A177-3AD203B41FA5}">
                      <a16:colId xmlns:a16="http://schemas.microsoft.com/office/drawing/2014/main" val="2143957390"/>
                    </a:ext>
                  </a:extLst>
                </a:gridCol>
                <a:gridCol w="775315">
                  <a:extLst>
                    <a:ext uri="{9D8B030D-6E8A-4147-A177-3AD203B41FA5}">
                      <a16:colId xmlns:a16="http://schemas.microsoft.com/office/drawing/2014/main" val="664598254"/>
                    </a:ext>
                  </a:extLst>
                </a:gridCol>
                <a:gridCol w="348751">
                  <a:extLst>
                    <a:ext uri="{9D8B030D-6E8A-4147-A177-3AD203B41FA5}">
                      <a16:colId xmlns:a16="http://schemas.microsoft.com/office/drawing/2014/main" val="1789107763"/>
                    </a:ext>
                  </a:extLst>
                </a:gridCol>
                <a:gridCol w="688764">
                  <a:extLst>
                    <a:ext uri="{9D8B030D-6E8A-4147-A177-3AD203B41FA5}">
                      <a16:colId xmlns:a16="http://schemas.microsoft.com/office/drawing/2014/main" val="3324656953"/>
                    </a:ext>
                  </a:extLst>
                </a:gridCol>
                <a:gridCol w="550229">
                  <a:extLst>
                    <a:ext uri="{9D8B030D-6E8A-4147-A177-3AD203B41FA5}">
                      <a16:colId xmlns:a16="http://schemas.microsoft.com/office/drawing/2014/main" val="2751548863"/>
                    </a:ext>
                  </a:extLst>
                </a:gridCol>
                <a:gridCol w="244104">
                  <a:extLst>
                    <a:ext uri="{9D8B030D-6E8A-4147-A177-3AD203B41FA5}">
                      <a16:colId xmlns:a16="http://schemas.microsoft.com/office/drawing/2014/main" val="194991173"/>
                    </a:ext>
                  </a:extLst>
                </a:gridCol>
                <a:gridCol w="2631921">
                  <a:extLst>
                    <a:ext uri="{9D8B030D-6E8A-4147-A177-3AD203B41FA5}">
                      <a16:colId xmlns:a16="http://schemas.microsoft.com/office/drawing/2014/main" val="4046426136"/>
                    </a:ext>
                  </a:extLst>
                </a:gridCol>
                <a:gridCol w="757219">
                  <a:extLst>
                    <a:ext uri="{9D8B030D-6E8A-4147-A177-3AD203B41FA5}">
                      <a16:colId xmlns:a16="http://schemas.microsoft.com/office/drawing/2014/main" val="140786237"/>
                    </a:ext>
                  </a:extLst>
                </a:gridCol>
                <a:gridCol w="165686">
                  <a:extLst>
                    <a:ext uri="{9D8B030D-6E8A-4147-A177-3AD203B41FA5}">
                      <a16:colId xmlns:a16="http://schemas.microsoft.com/office/drawing/2014/main" val="223221712"/>
                    </a:ext>
                  </a:extLst>
                </a:gridCol>
                <a:gridCol w="511207">
                  <a:extLst>
                    <a:ext uri="{9D8B030D-6E8A-4147-A177-3AD203B41FA5}">
                      <a16:colId xmlns:a16="http://schemas.microsoft.com/office/drawing/2014/main" val="465620821"/>
                    </a:ext>
                  </a:extLst>
                </a:gridCol>
              </a:tblGrid>
              <a:tr h="0">
                <a:tc>
                  <a:txBody>
                    <a:bodyPr/>
                    <a:lstStyle/>
                    <a:p>
                      <a:pPr algn="ctr" rtl="1">
                        <a:lnSpc>
                          <a:spcPct val="115000"/>
                        </a:lnSpc>
                        <a:spcAft>
                          <a:spcPts val="0"/>
                        </a:spcAft>
                      </a:pPr>
                      <a:r>
                        <a:rPr lang="fa-IR" sz="1100">
                          <a:effectLst/>
                          <a:cs typeface="B Koodak" panose="00000700000000000000" pitchFamily="2" charset="-78"/>
                        </a:rPr>
                        <a:t>ردیف</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a:effectLst/>
                          <a:cs typeface="B Koodak" panose="00000700000000000000" pitchFamily="2" charset="-78"/>
                        </a:rPr>
                        <a:t>عنوان پروژه</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100">
                          <a:effectLst/>
                          <a:cs typeface="B Koodak" panose="00000700000000000000" pitchFamily="2" charset="-78"/>
                        </a:rPr>
                        <a:t>عنوان فصل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r>
                        <a:rPr lang="fa-IR" sz="1100" dirty="0">
                          <a:effectLst/>
                          <a:cs typeface="B Koodak" panose="00000700000000000000" pitchFamily="2" charset="-78"/>
                        </a:rPr>
                        <a:t>عنوان برنامه</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a:effectLst/>
                          <a:cs typeface="B Koodak" panose="00000700000000000000" pitchFamily="2" charset="-78"/>
                        </a:rPr>
                        <a:t>اعتبار مورد نیاز</a:t>
                      </a:r>
                      <a:endParaRPr lang="en-US" sz="1400">
                        <a:effectLst/>
                        <a:cs typeface="B Koodak" panose="00000700000000000000" pitchFamily="2" charset="-78"/>
                      </a:endParaRPr>
                    </a:p>
                    <a:p>
                      <a:pPr algn="ctr" rtl="1">
                        <a:lnSpc>
                          <a:spcPct val="115000"/>
                        </a:lnSpc>
                        <a:spcAft>
                          <a:spcPts val="0"/>
                        </a:spcAft>
                      </a:pPr>
                      <a:r>
                        <a:rPr lang="fa-IR" sz="1100">
                          <a:effectLst/>
                          <a:cs typeface="B Koodak" panose="00000700000000000000" pitchFamily="2" charset="-78"/>
                        </a:rPr>
                        <a:t>میلیون ریال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100">
                          <a:effectLst/>
                          <a:cs typeface="B Koodak" panose="00000700000000000000" pitchFamily="2" charset="-78"/>
                        </a:rPr>
                        <a:t>محل اجرا</a:t>
                      </a:r>
                      <a:endParaRPr lang="en-US" sz="1400">
                        <a:effectLst/>
                        <a:cs typeface="B Koodak" panose="00000700000000000000" pitchFamily="2" charset="-78"/>
                      </a:endParaRPr>
                    </a:p>
                    <a:p>
                      <a:pPr algn="ctr" rtl="1">
                        <a:lnSpc>
                          <a:spcPts val="1500"/>
                        </a:lnSpc>
                        <a:spcAft>
                          <a:spcPts val="0"/>
                        </a:spcAft>
                      </a:pPr>
                      <a:r>
                        <a:rPr lang="fa-IR" sz="1100">
                          <a:effectLst/>
                          <a:cs typeface="B Koodak" panose="00000700000000000000" pitchFamily="2" charset="-78"/>
                        </a:rPr>
                        <a:t>نام روستا</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gridSpan="2">
                  <a:txBody>
                    <a:bodyPr/>
                    <a:lstStyle/>
                    <a:p>
                      <a:pPr algn="ctr" rtl="1">
                        <a:lnSpc>
                          <a:spcPct val="115000"/>
                        </a:lnSpc>
                        <a:spcAft>
                          <a:spcPts val="0"/>
                        </a:spcAft>
                      </a:pPr>
                      <a:r>
                        <a:rPr lang="fa-IR" sz="1100">
                          <a:effectLst/>
                          <a:cs typeface="B Koodak" panose="00000700000000000000" pitchFamily="2" charset="-78"/>
                        </a:rPr>
                        <a:t>دستگاه اجرائی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r>
                        <a:rPr lang="fa-IR" sz="1100" dirty="0">
                          <a:effectLst/>
                          <a:cs typeface="B Koodak" panose="00000700000000000000" pitchFamily="2" charset="-78"/>
                        </a:rPr>
                        <a:t>الویت پروژه 2</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1675285731"/>
                  </a:ext>
                </a:extLst>
              </a:tr>
              <a:tr h="0">
                <a:tc gridSpan="11">
                  <a:txBody>
                    <a:bodyPr/>
                    <a:lstStyle/>
                    <a:p>
                      <a:pPr marL="342900" lvl="0" indent="-342900" algn="justLow" rtl="1">
                        <a:lnSpc>
                          <a:spcPct val="115000"/>
                        </a:lnSpc>
                        <a:spcAft>
                          <a:spcPts val="0"/>
                        </a:spcAft>
                        <a:buFont typeface="Wingdings" panose="05000000000000000000" pitchFamily="2" charset="2"/>
                        <a:buChar char=""/>
                      </a:pPr>
                      <a:r>
                        <a:rPr lang="fa-IR" sz="1400" dirty="0">
                          <a:effectLst/>
                          <a:cs typeface="B Koodak" panose="00000700000000000000" pitchFamily="2" charset="-78"/>
                        </a:rPr>
                        <a:t>راهبرد </a:t>
                      </a:r>
                      <a:r>
                        <a:rPr lang="en-US" sz="1400" dirty="0">
                          <a:effectLst/>
                          <a:cs typeface="B Koodak" panose="00000700000000000000" pitchFamily="2" charset="-78"/>
                        </a:rPr>
                        <a:t>: </a:t>
                      </a:r>
                      <a:r>
                        <a:rPr lang="fa-IR" sz="1400" dirty="0">
                          <a:effectLst/>
                          <a:cs typeface="B Koodak" panose="00000700000000000000" pitchFamily="2" charset="-78"/>
                        </a:rPr>
                        <a:t> توسعه خدمات زیستی، عمومی-رفاهی، بهداشتی، آموزشی در سطح روستاها با استفاده از اعتبارات عمرانی و مشارکت جامعه محلی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36584023"/>
                  </a:ext>
                </a:extLst>
              </a:tr>
              <a:tr h="0">
                <a:tc>
                  <a:txBody>
                    <a:bodyPr/>
                    <a:lstStyle/>
                    <a:p>
                      <a:pPr algn="ctr" rtl="1">
                        <a:lnSpc>
                          <a:spcPct val="115000"/>
                        </a:lnSpc>
                        <a:spcAft>
                          <a:spcPts val="0"/>
                        </a:spcAft>
                      </a:pPr>
                      <a:r>
                        <a:rPr lang="fa-IR" sz="1400" dirty="0" smtClean="0">
                          <a:effectLst/>
                          <a:cs typeface="B Koodak" panose="00000700000000000000" pitchFamily="2" charset="-78"/>
                        </a:rPr>
                        <a:t>5</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a:lnSpc>
                          <a:spcPct val="115000"/>
                        </a:lnSpc>
                        <a:spcAft>
                          <a:spcPts val="0"/>
                        </a:spcAft>
                      </a:pPr>
                      <a:r>
                        <a:rPr lang="ar-SA" sz="1400">
                          <a:effectLst/>
                          <a:cs typeface="B Koodak" panose="00000700000000000000" pitchFamily="2" charset="-78"/>
                        </a:rPr>
                        <a:t>بهسازی و تعمیر و تقویت شبکه برق در سطح تمامی روستاهای واجد شرایط</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0">
                        <a:lnSpc>
                          <a:spcPct val="115000"/>
                        </a:lnSpc>
                        <a:spcAft>
                          <a:spcPts val="1000"/>
                        </a:spcAft>
                      </a:pPr>
                      <a:r>
                        <a:rPr lang="ar-SA" sz="1400">
                          <a:effectLst/>
                          <a:cs typeface="B Koodak" panose="00000700000000000000" pitchFamily="2" charset="-78"/>
                        </a:rPr>
                        <a:t>زیرساختی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tc>
                <a:tc gridSpan="2">
                  <a:txBody>
                    <a:bodyPr/>
                    <a:lstStyle/>
                    <a:p>
                      <a:pPr algn="r" rtl="1">
                        <a:lnSpc>
                          <a:spcPct val="115000"/>
                        </a:lnSpc>
                        <a:spcAft>
                          <a:spcPts val="0"/>
                        </a:spcAft>
                      </a:pPr>
                      <a:r>
                        <a:rPr lang="ar-SA" sz="1400">
                          <a:effectLst/>
                          <a:cs typeface="B Koodak" panose="00000700000000000000" pitchFamily="2" charset="-78"/>
                        </a:rPr>
                        <a:t>بهسازی و تقویت شبکه برق</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gridSpan="2">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algn="ctr" rtl="1">
                        <a:lnSpc>
                          <a:spcPct val="115000"/>
                        </a:lnSpc>
                        <a:spcAft>
                          <a:spcPts val="0"/>
                        </a:spcAft>
                      </a:pP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dirty="0">
                          <a:effectLst/>
                          <a:cs typeface="B Koodak" panose="00000700000000000000" pitchFamily="2" charset="-78"/>
                        </a:rPr>
                        <a:t>تمامی روستاهای واجد شرایط ( سرخه دیزج، سبزدرق و ...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ar-SA" sz="1400">
                          <a:effectLst/>
                          <a:cs typeface="B Koodak" panose="00000700000000000000" pitchFamily="2" charset="-78"/>
                        </a:rPr>
                        <a:t>اداره کل برق</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tc>
                <a:tc gridSpan="2">
                  <a:txBody>
                    <a:bodyPr/>
                    <a:lstStyle/>
                    <a:p>
                      <a:pPr algn="ctr" rtl="0">
                        <a:lnSpc>
                          <a:spcPct val="115000"/>
                        </a:lnSpc>
                        <a:spcAft>
                          <a:spcPts val="1000"/>
                        </a:spcAft>
                      </a:pPr>
                      <a:r>
                        <a:rPr lang="ar-SA" sz="1400">
                          <a:effectLst/>
                          <a:cs typeface="B Koodak" panose="00000700000000000000" pitchFamily="2" charset="-78"/>
                        </a:rPr>
                        <a:t>اولویت اول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tc>
                <a:tc hMerge="1">
                  <a:txBody>
                    <a:bodyPr/>
                    <a:lstStyle/>
                    <a:p>
                      <a:pPr algn="ctr" rtl="0">
                        <a:lnSpc>
                          <a:spcPct val="115000"/>
                        </a:lnSpc>
                        <a:spcAft>
                          <a:spcPts val="1000"/>
                        </a:spcAft>
                      </a:pP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tc>
                <a:extLst>
                  <a:ext uri="{0D108BD9-81ED-4DB2-BD59-A6C34878D82A}">
                    <a16:rowId xmlns:a16="http://schemas.microsoft.com/office/drawing/2014/main" val="1478188657"/>
                  </a:ext>
                </a:extLst>
              </a:tr>
              <a:tr h="745555">
                <a:tc>
                  <a:txBody>
                    <a:bodyPr/>
                    <a:lstStyle/>
                    <a:p>
                      <a:pPr algn="ctr" rtl="1">
                        <a:lnSpc>
                          <a:spcPct val="115000"/>
                        </a:lnSpc>
                        <a:spcAft>
                          <a:spcPts val="0"/>
                        </a:spcAft>
                      </a:pPr>
                      <a:r>
                        <a:rPr lang="fa-IR" sz="1400" dirty="0" smtClean="0">
                          <a:effectLst/>
                          <a:cs typeface="B Koodak" panose="00000700000000000000" pitchFamily="2" charset="-78"/>
                        </a:rPr>
                        <a:t>6</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dirty="0">
                          <a:effectLst/>
                          <a:cs typeface="B Koodak" panose="00000700000000000000" pitchFamily="2" charset="-78"/>
                        </a:rPr>
                        <a:t>احداث سالن ورزشی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0">
                        <a:lnSpc>
                          <a:spcPct val="115000"/>
                        </a:lnSpc>
                        <a:spcAft>
                          <a:spcPts val="1000"/>
                        </a:spcAft>
                      </a:pPr>
                      <a:r>
                        <a:rPr lang="ar-SA" sz="1400" dirty="0">
                          <a:effectLst/>
                          <a:cs typeface="B Koodak" panose="00000700000000000000" pitchFamily="2" charset="-78"/>
                        </a:rPr>
                        <a:t>زیرساختی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tc>
                <a:tc gridSpan="2">
                  <a:txBody>
                    <a:bodyPr/>
                    <a:lstStyle/>
                    <a:p>
                      <a:pPr algn="ctr" rtl="1">
                        <a:lnSpc>
                          <a:spcPct val="115000"/>
                        </a:lnSpc>
                        <a:spcAft>
                          <a:spcPts val="0"/>
                        </a:spcAft>
                      </a:pPr>
                      <a:r>
                        <a:rPr lang="fa-IR" sz="1400" dirty="0">
                          <a:effectLst/>
                          <a:cs typeface="B Koodak" panose="00000700000000000000" pitchFamily="2" charset="-78"/>
                        </a:rPr>
                        <a:t>فرهنگی - ورزشی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gridSpan="2">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algn="ctr" rtl="1">
                        <a:lnSpc>
                          <a:spcPct val="115000"/>
                        </a:lnSpc>
                        <a:spcAft>
                          <a:spcPts val="0"/>
                        </a:spcAft>
                      </a:pP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گوزلدره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سازمان ورزش و جوانان</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0">
                        <a:lnSpc>
                          <a:spcPct val="115000"/>
                        </a:lnSpc>
                        <a:spcAft>
                          <a:spcPts val="1000"/>
                        </a:spcAft>
                      </a:pPr>
                      <a:r>
                        <a:rPr lang="ar-SA" sz="1400" dirty="0">
                          <a:effectLst/>
                          <a:cs typeface="B Koodak" panose="00000700000000000000" pitchFamily="2" charset="-78"/>
                        </a:rPr>
                        <a:t>اولویت اول</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tc>
                <a:tc hMerge="1">
                  <a:txBody>
                    <a:bodyPr/>
                    <a:lstStyle/>
                    <a:p>
                      <a:pPr algn="ctr" rtl="0">
                        <a:lnSpc>
                          <a:spcPct val="115000"/>
                        </a:lnSpc>
                        <a:spcAft>
                          <a:spcPts val="1000"/>
                        </a:spcAft>
                      </a:pP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tc>
                <a:extLst>
                  <a:ext uri="{0D108BD9-81ED-4DB2-BD59-A6C34878D82A}">
                    <a16:rowId xmlns:a16="http://schemas.microsoft.com/office/drawing/2014/main" val="1951196415"/>
                  </a:ext>
                </a:extLst>
              </a:tr>
              <a:tr h="0">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7</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احداث مدرسه ابتدایی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0">
                        <a:lnSpc>
                          <a:spcPct val="115000"/>
                        </a:lnSpc>
                        <a:spcAft>
                          <a:spcPts val="100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زیرساختی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tc>
                <a:tc gridSpan="2">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احداث مدرسه و تقویت زیرساخت های آموزشی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gridSpan="2">
                  <a:txBody>
                    <a:bodyPr/>
                    <a:lstStyle/>
                    <a:p>
                      <a:pPr marL="0" algn="ctr" defTabSz="914400" rtl="1" eaLnBrk="1" latinLnBrk="0" hangingPunct="1">
                        <a:lnSpc>
                          <a:spcPct val="115000"/>
                        </a:lnSpc>
                        <a:spcAft>
                          <a:spcPts val="0"/>
                        </a:spcAft>
                      </a:pPr>
                      <a:r>
                        <a:rPr lang="fa-IR" sz="1400" kern="1200" dirty="0" smtClean="0">
                          <a:solidFill>
                            <a:schemeClr val="dk1"/>
                          </a:solidFill>
                          <a:effectLst/>
                          <a:latin typeface="+mn-lt"/>
                          <a:ea typeface="+mn-ea"/>
                          <a:cs typeface="B Koodak" panose="00000700000000000000" pitchFamily="2" charset="-78"/>
                        </a:rPr>
                        <a:t>27800</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hMerge="1">
                  <a:txBody>
                    <a:bodyPr/>
                    <a:lstStyle/>
                    <a:p>
                      <a:pPr algn="ctr" rtl="1">
                        <a:lnSpc>
                          <a:spcPct val="115000"/>
                        </a:lnSpc>
                        <a:spcAft>
                          <a:spcPts val="0"/>
                        </a:spcAft>
                      </a:pP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شکورآباد6 کلاسه، خرمدرق6 کلاسه</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B Koodak" panose="00000700000000000000" pitchFamily="2" charset="-78"/>
                        </a:rPr>
                        <a:t>سازمان نوسازی مدارس</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0">
                        <a:lnSpc>
                          <a:spcPct val="115000"/>
                        </a:lnSpc>
                        <a:spcAft>
                          <a:spcPts val="1000"/>
                        </a:spcAft>
                      </a:pPr>
                      <a:r>
                        <a:rPr lang="ar-SA" sz="1400" dirty="0">
                          <a:effectLst/>
                          <a:cs typeface="B Koodak" panose="00000700000000000000" pitchFamily="2" charset="-78"/>
                        </a:rPr>
                        <a:t>اولویت اول</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tc>
                <a:tc hMerge="1">
                  <a:txBody>
                    <a:bodyPr/>
                    <a:lstStyle/>
                    <a:p>
                      <a:pPr algn="ctr" rtl="0">
                        <a:lnSpc>
                          <a:spcPct val="115000"/>
                        </a:lnSpc>
                        <a:spcAft>
                          <a:spcPts val="1000"/>
                        </a:spcAft>
                      </a:pP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tc>
                <a:extLst>
                  <a:ext uri="{0D108BD9-81ED-4DB2-BD59-A6C34878D82A}">
                    <a16:rowId xmlns:a16="http://schemas.microsoft.com/office/drawing/2014/main" val="681784277"/>
                  </a:ext>
                </a:extLst>
              </a:tr>
            </a:tbl>
          </a:graphicData>
        </a:graphic>
      </p:graphicFrame>
      <p:sp>
        <p:nvSpPr>
          <p:cNvPr id="4" name="Rectangle 1"/>
          <p:cNvSpPr>
            <a:spLocks noChangeArrowheads="1"/>
          </p:cNvSpPr>
          <p:nvPr/>
        </p:nvSpPr>
        <p:spPr bwMode="auto">
          <a:xfrm>
            <a:off x="2057400" y="1366391"/>
            <a:ext cx="5480988"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فهرست پروژه های عمرانی پیوست سند توسعه اقتصادی، اشتغالزائی و طرح توسعه پایدار منظومه های روستایی</a:t>
            </a:r>
            <a:endParaRPr kumimoji="0" lang="en-US" altLang="en-US"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5595603"/>
      </p:ext>
    </p:extLst>
  </p:cSld>
  <p:clrMapOvr>
    <a:masterClrMapping/>
  </p:clrMapOvr>
  <p:transition spd="slow">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2-12- منظومه باغ حلی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1"/>
          <p:cNvSpPr>
            <a:spLocks noChangeArrowheads="1"/>
          </p:cNvSpPr>
          <p:nvPr/>
        </p:nvSpPr>
        <p:spPr bwMode="auto">
          <a:xfrm>
            <a:off x="1336048" y="1297143"/>
            <a:ext cx="692369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فهرست پروژه های عمرانی پیوست سند توسعه اقتصادی، اشتغالزائی و طرح توسعه پایدار منظومه های روستایی</a:t>
            </a:r>
            <a:endParaRPr kumimoji="0" lang="en-US" altLang="en-US"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907880616"/>
              </p:ext>
            </p:extLst>
          </p:nvPr>
        </p:nvGraphicFramePr>
        <p:xfrm>
          <a:off x="304798" y="1752600"/>
          <a:ext cx="8458201" cy="4650799"/>
        </p:xfrm>
        <a:graphic>
          <a:graphicData uri="http://schemas.openxmlformats.org/drawingml/2006/table">
            <a:tbl>
              <a:tblPr rtl="1" firstRow="1" firstCol="1" bandRow="1">
                <a:tableStyleId>{21E4AEA4-8DFA-4A89-87EB-49C32662AFE0}</a:tableStyleId>
              </a:tblPr>
              <a:tblGrid>
                <a:gridCol w="463460">
                  <a:extLst>
                    <a:ext uri="{9D8B030D-6E8A-4147-A177-3AD203B41FA5}">
                      <a16:colId xmlns:a16="http://schemas.microsoft.com/office/drawing/2014/main" val="744562449"/>
                    </a:ext>
                  </a:extLst>
                </a:gridCol>
                <a:gridCol w="1889913">
                  <a:extLst>
                    <a:ext uri="{9D8B030D-6E8A-4147-A177-3AD203B41FA5}">
                      <a16:colId xmlns:a16="http://schemas.microsoft.com/office/drawing/2014/main" val="1618010048"/>
                    </a:ext>
                  </a:extLst>
                </a:gridCol>
                <a:gridCol w="656517">
                  <a:extLst>
                    <a:ext uri="{9D8B030D-6E8A-4147-A177-3AD203B41FA5}">
                      <a16:colId xmlns:a16="http://schemas.microsoft.com/office/drawing/2014/main" val="2669386016"/>
                    </a:ext>
                  </a:extLst>
                </a:gridCol>
                <a:gridCol w="1052758">
                  <a:extLst>
                    <a:ext uri="{9D8B030D-6E8A-4147-A177-3AD203B41FA5}">
                      <a16:colId xmlns:a16="http://schemas.microsoft.com/office/drawing/2014/main" val="3188637813"/>
                    </a:ext>
                  </a:extLst>
                </a:gridCol>
                <a:gridCol w="592419">
                  <a:extLst>
                    <a:ext uri="{9D8B030D-6E8A-4147-A177-3AD203B41FA5}">
                      <a16:colId xmlns:a16="http://schemas.microsoft.com/office/drawing/2014/main" val="2356690717"/>
                    </a:ext>
                  </a:extLst>
                </a:gridCol>
                <a:gridCol w="2216230">
                  <a:extLst>
                    <a:ext uri="{9D8B030D-6E8A-4147-A177-3AD203B41FA5}">
                      <a16:colId xmlns:a16="http://schemas.microsoft.com/office/drawing/2014/main" val="3904169045"/>
                    </a:ext>
                  </a:extLst>
                </a:gridCol>
                <a:gridCol w="1015852">
                  <a:extLst>
                    <a:ext uri="{9D8B030D-6E8A-4147-A177-3AD203B41FA5}">
                      <a16:colId xmlns:a16="http://schemas.microsoft.com/office/drawing/2014/main" val="924002691"/>
                    </a:ext>
                  </a:extLst>
                </a:gridCol>
                <a:gridCol w="571052">
                  <a:extLst>
                    <a:ext uri="{9D8B030D-6E8A-4147-A177-3AD203B41FA5}">
                      <a16:colId xmlns:a16="http://schemas.microsoft.com/office/drawing/2014/main" val="975422980"/>
                    </a:ext>
                  </a:extLst>
                </a:gridCol>
              </a:tblGrid>
              <a:tr h="795808">
                <a:tc>
                  <a:txBody>
                    <a:bodyPr/>
                    <a:lstStyle/>
                    <a:p>
                      <a:pPr algn="ctr" rtl="1">
                        <a:lnSpc>
                          <a:spcPct val="115000"/>
                        </a:lnSpc>
                        <a:spcAft>
                          <a:spcPts val="0"/>
                        </a:spcAft>
                      </a:pPr>
                      <a:r>
                        <a:rPr lang="fa-IR" sz="1100">
                          <a:effectLst/>
                          <a:cs typeface="B Koodak" panose="00000700000000000000" pitchFamily="2" charset="-78"/>
                        </a:rPr>
                        <a:t>ردیف</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100">
                          <a:effectLst/>
                          <a:cs typeface="B Koodak" panose="00000700000000000000" pitchFamily="2" charset="-78"/>
                        </a:rPr>
                        <a:t>عنوان پروژه</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100">
                          <a:effectLst/>
                          <a:cs typeface="B Koodak" panose="00000700000000000000" pitchFamily="2" charset="-78"/>
                        </a:rPr>
                        <a:t>عنوان فصل</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100">
                          <a:effectLst/>
                          <a:cs typeface="B Koodak" panose="00000700000000000000" pitchFamily="2" charset="-78"/>
                        </a:rPr>
                        <a:t>عنوان برنامه</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100">
                          <a:effectLst/>
                          <a:cs typeface="B Koodak" panose="00000700000000000000" pitchFamily="2" charset="-78"/>
                        </a:rPr>
                        <a:t>اعتبار مورد نیاز</a:t>
                      </a:r>
                      <a:endParaRPr lang="en-US" sz="1200">
                        <a:effectLst/>
                        <a:cs typeface="B Koodak" panose="00000700000000000000" pitchFamily="2" charset="-78"/>
                      </a:endParaRPr>
                    </a:p>
                    <a:p>
                      <a:pPr algn="ctr" rtl="1">
                        <a:lnSpc>
                          <a:spcPct val="115000"/>
                        </a:lnSpc>
                        <a:spcAft>
                          <a:spcPts val="0"/>
                        </a:spcAft>
                      </a:pPr>
                      <a:r>
                        <a:rPr lang="fa-IR" sz="1100">
                          <a:effectLst/>
                          <a:cs typeface="B Koodak" panose="00000700000000000000" pitchFamily="2" charset="-78"/>
                        </a:rPr>
                        <a:t>میلیون ریال</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100">
                          <a:effectLst/>
                          <a:cs typeface="B Koodak" panose="00000700000000000000" pitchFamily="2" charset="-78"/>
                        </a:rPr>
                        <a:t>محل اجرا</a:t>
                      </a:r>
                      <a:endParaRPr lang="en-US" sz="1200">
                        <a:effectLst/>
                        <a:cs typeface="B Koodak" panose="00000700000000000000" pitchFamily="2" charset="-78"/>
                      </a:endParaRPr>
                    </a:p>
                    <a:p>
                      <a:pPr algn="ctr" rtl="1">
                        <a:lnSpc>
                          <a:spcPts val="1500"/>
                        </a:lnSpc>
                        <a:spcAft>
                          <a:spcPts val="0"/>
                        </a:spcAft>
                      </a:pPr>
                      <a:r>
                        <a:rPr lang="fa-IR" sz="1100">
                          <a:effectLst/>
                          <a:cs typeface="B Koodak" panose="00000700000000000000" pitchFamily="2" charset="-78"/>
                        </a:rPr>
                        <a:t>نام روستا</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100">
                          <a:effectLst/>
                          <a:cs typeface="B Koodak" panose="00000700000000000000" pitchFamily="2" charset="-78"/>
                        </a:rPr>
                        <a:t>دستگاه اجرائی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100" dirty="0">
                          <a:effectLst/>
                          <a:cs typeface="B Koodak" panose="00000700000000000000" pitchFamily="2" charset="-78"/>
                        </a:rPr>
                        <a:t>الویت پروژه 2</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extLst>
                  <a:ext uri="{0D108BD9-81ED-4DB2-BD59-A6C34878D82A}">
                    <a16:rowId xmlns:a16="http://schemas.microsoft.com/office/drawing/2014/main" val="2033176598"/>
                  </a:ext>
                </a:extLst>
              </a:tr>
              <a:tr h="525233">
                <a:tc>
                  <a:txBody>
                    <a:bodyPr/>
                    <a:lstStyle/>
                    <a:p>
                      <a:pPr algn="ctr" rtl="1">
                        <a:lnSpc>
                          <a:spcPct val="115000"/>
                        </a:lnSpc>
                        <a:spcAft>
                          <a:spcPts val="0"/>
                        </a:spcAft>
                      </a:pPr>
                      <a:r>
                        <a:rPr lang="fa-IR" sz="1200" dirty="0" smtClean="0">
                          <a:effectLst/>
                          <a:cs typeface="B Koodak" panose="00000700000000000000" pitchFamily="2" charset="-78"/>
                        </a:rPr>
                        <a:t>8</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r" rtl="1">
                        <a:lnSpc>
                          <a:spcPct val="115000"/>
                        </a:lnSpc>
                        <a:spcAft>
                          <a:spcPts val="0"/>
                        </a:spcAft>
                      </a:pPr>
                      <a:r>
                        <a:rPr lang="ar-SA" sz="1200">
                          <a:effectLst/>
                          <a:cs typeface="B Koodak" panose="00000700000000000000" pitchFamily="2" charset="-78"/>
                        </a:rPr>
                        <a:t>تجهیزو توسعه امکانات بهداشتی در مراکز بهداشتی - درمانی و خانه های بهداشت ( مراکز دهستان)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ar-SA" sz="1200">
                          <a:effectLst/>
                          <a:cs typeface="B Koodak" panose="00000700000000000000" pitchFamily="2" charset="-78"/>
                        </a:rPr>
                        <a:t>زیرساختی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0">
                        <a:lnSpc>
                          <a:spcPct val="115000"/>
                        </a:lnSpc>
                        <a:spcAft>
                          <a:spcPts val="0"/>
                        </a:spcAft>
                      </a:pPr>
                      <a:r>
                        <a:rPr lang="ar-SA" sz="1200">
                          <a:effectLst/>
                          <a:cs typeface="B Koodak" panose="00000700000000000000" pitchFamily="2" charset="-78"/>
                        </a:rPr>
                        <a:t>تاسیس و تجهیز</a:t>
                      </a:r>
                      <a:endParaRPr lang="en-US" sz="1200">
                        <a:effectLst/>
                        <a:cs typeface="B Koodak" panose="00000700000000000000" pitchFamily="2" charset="-78"/>
                      </a:endParaRPr>
                    </a:p>
                    <a:p>
                      <a:pPr algn="ctr" rtl="0">
                        <a:lnSpc>
                          <a:spcPct val="115000"/>
                        </a:lnSpc>
                        <a:spcAft>
                          <a:spcPts val="0"/>
                        </a:spcAft>
                      </a:pPr>
                      <a:r>
                        <a:rPr lang="ar-SA" sz="1200">
                          <a:effectLst/>
                          <a:cs typeface="B Koodak" panose="00000700000000000000" pitchFamily="2" charset="-78"/>
                        </a:rPr>
                        <a:t>مراکز بهداشتی</a:t>
                      </a:r>
                      <a:r>
                        <a:rPr lang="en-US" sz="1200">
                          <a:effectLst/>
                          <a:cs typeface="B Koodak" panose="00000700000000000000" pitchFamily="2" charset="-78"/>
                        </a:rPr>
                        <a:t>-</a:t>
                      </a:r>
                    </a:p>
                    <a:p>
                      <a:pPr algn="ctr" rtl="1">
                        <a:lnSpc>
                          <a:spcPct val="115000"/>
                        </a:lnSpc>
                        <a:spcAft>
                          <a:spcPts val="0"/>
                        </a:spcAft>
                      </a:pPr>
                      <a:r>
                        <a:rPr lang="ar-SA" sz="1200">
                          <a:effectLst/>
                          <a:cs typeface="B Koodak" panose="00000700000000000000" pitchFamily="2" charset="-78"/>
                        </a:rPr>
                        <a:t>درمانی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200" dirty="0" smtClean="0">
                          <a:effectLst/>
                          <a:cs typeface="B Koodak" panose="00000700000000000000" pitchFamily="2" charset="-78"/>
                        </a:rPr>
                        <a:t>شکورآباد، گوزلدره،قره بلاغ، خیرآباد، سرخه دیزج، کاکاآباد،خرمدرق،قره بلاغ، یوسف آباد ساریجالو</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r" rtl="1">
                        <a:lnSpc>
                          <a:spcPct val="115000"/>
                        </a:lnSpc>
                        <a:spcAft>
                          <a:spcPts val="0"/>
                        </a:spcAft>
                      </a:pPr>
                      <a:r>
                        <a:rPr lang="ar-SA" sz="1200">
                          <a:effectLst/>
                          <a:cs typeface="B Koodak" panose="00000700000000000000" pitchFamily="2" charset="-78"/>
                        </a:rPr>
                        <a:t>شبکه بهداشت، درمان و رفاه اجتماعی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ar-SA" sz="1200">
                          <a:effectLst/>
                          <a:cs typeface="B Koodak" panose="00000700000000000000" pitchFamily="2" charset="-78"/>
                        </a:rPr>
                        <a:t>اولویت اول</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extLst>
                  <a:ext uri="{0D108BD9-81ED-4DB2-BD59-A6C34878D82A}">
                    <a16:rowId xmlns:a16="http://schemas.microsoft.com/office/drawing/2014/main" val="2426400974"/>
                  </a:ext>
                </a:extLst>
              </a:tr>
              <a:tr h="525233">
                <a:tc>
                  <a:txBody>
                    <a:bodyPr/>
                    <a:lstStyle/>
                    <a:p>
                      <a:pPr algn="ctr" rtl="1">
                        <a:lnSpc>
                          <a:spcPct val="115000"/>
                        </a:lnSpc>
                        <a:spcAft>
                          <a:spcPts val="0"/>
                        </a:spcAft>
                      </a:pPr>
                      <a:r>
                        <a:rPr lang="fa-IR" sz="1200" dirty="0" smtClean="0">
                          <a:effectLst/>
                          <a:cs typeface="B Koodak" panose="00000700000000000000" pitchFamily="2" charset="-78"/>
                        </a:rPr>
                        <a:t>9</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r" rtl="1">
                        <a:lnSpc>
                          <a:spcPct val="115000"/>
                        </a:lnSpc>
                        <a:spcAft>
                          <a:spcPts val="0"/>
                        </a:spcAft>
                      </a:pPr>
                      <a:r>
                        <a:rPr lang="ar-SA" sz="1200">
                          <a:effectLst/>
                          <a:cs typeface="B Koodak" panose="00000700000000000000" pitchFamily="2" charset="-78"/>
                        </a:rPr>
                        <a:t>بهسازی و توسعه کالبدی فضاهای بهداشتی – درمانی ( خانه بهداشت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ar-SA" sz="1200">
                          <a:effectLst/>
                          <a:cs typeface="B Koodak" panose="00000700000000000000" pitchFamily="2" charset="-78"/>
                        </a:rPr>
                        <a:t>زیر ساختی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0">
                        <a:lnSpc>
                          <a:spcPct val="115000"/>
                        </a:lnSpc>
                        <a:spcAft>
                          <a:spcPts val="0"/>
                        </a:spcAft>
                      </a:pPr>
                      <a:r>
                        <a:rPr lang="ar-SA" sz="1200">
                          <a:effectLst/>
                          <a:cs typeface="B Koodak" panose="00000700000000000000" pitchFamily="2" charset="-78"/>
                        </a:rPr>
                        <a:t>تاسیس و تجهیز</a:t>
                      </a:r>
                      <a:endParaRPr lang="en-US" sz="1200">
                        <a:effectLst/>
                        <a:cs typeface="B Koodak" panose="00000700000000000000" pitchFamily="2" charset="-78"/>
                      </a:endParaRPr>
                    </a:p>
                    <a:p>
                      <a:pPr algn="ctr" rtl="0">
                        <a:lnSpc>
                          <a:spcPct val="115000"/>
                        </a:lnSpc>
                        <a:spcAft>
                          <a:spcPts val="0"/>
                        </a:spcAft>
                      </a:pPr>
                      <a:r>
                        <a:rPr lang="ar-SA" sz="1200">
                          <a:effectLst/>
                          <a:cs typeface="B Koodak" panose="00000700000000000000" pitchFamily="2" charset="-78"/>
                        </a:rPr>
                        <a:t>مراکز بهداشتی</a:t>
                      </a:r>
                      <a:r>
                        <a:rPr lang="en-US" sz="1200">
                          <a:effectLst/>
                          <a:cs typeface="B Koodak" panose="00000700000000000000" pitchFamily="2" charset="-78"/>
                        </a:rPr>
                        <a:t>-</a:t>
                      </a:r>
                    </a:p>
                    <a:p>
                      <a:pPr algn="ctr" rtl="0">
                        <a:lnSpc>
                          <a:spcPct val="115000"/>
                        </a:lnSpc>
                        <a:spcAft>
                          <a:spcPts val="0"/>
                        </a:spcAft>
                      </a:pPr>
                      <a:r>
                        <a:rPr lang="ar-SA" sz="1200">
                          <a:effectLst/>
                          <a:cs typeface="B Koodak" panose="00000700000000000000" pitchFamily="2" charset="-78"/>
                        </a:rPr>
                        <a:t>درمانی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200">
                          <a:effectLst/>
                          <a:cs typeface="B Koodak" panose="00000700000000000000" pitchFamily="2" charset="-78"/>
                        </a:rPr>
                        <a:t>سبزدرق</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r" rtl="1">
                        <a:lnSpc>
                          <a:spcPct val="115000"/>
                        </a:lnSpc>
                        <a:spcAft>
                          <a:spcPts val="0"/>
                        </a:spcAft>
                      </a:pPr>
                      <a:r>
                        <a:rPr lang="ar-SA" sz="1200">
                          <a:effectLst/>
                          <a:cs typeface="B Koodak" panose="00000700000000000000" pitchFamily="2" charset="-78"/>
                        </a:rPr>
                        <a:t>شبکه بهداشت، درمان و رفاه اجتماعی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ar-SA" sz="1200">
                          <a:effectLst/>
                          <a:cs typeface="B Koodak" panose="00000700000000000000" pitchFamily="2" charset="-78"/>
                        </a:rPr>
                        <a:t>اولویت اول</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extLst>
                  <a:ext uri="{0D108BD9-81ED-4DB2-BD59-A6C34878D82A}">
                    <a16:rowId xmlns:a16="http://schemas.microsoft.com/office/drawing/2014/main" val="990953719"/>
                  </a:ext>
                </a:extLst>
              </a:tr>
              <a:tr h="525233">
                <a:tc>
                  <a:txBody>
                    <a:bodyPr/>
                    <a:lstStyle/>
                    <a:p>
                      <a:pPr algn="ctr" rtl="1">
                        <a:lnSpc>
                          <a:spcPct val="115000"/>
                        </a:lnSpc>
                        <a:spcAft>
                          <a:spcPts val="0"/>
                        </a:spcAft>
                      </a:pPr>
                      <a:r>
                        <a:rPr lang="fa-IR" sz="1200" dirty="0" smtClean="0">
                          <a:effectLst/>
                          <a:cs typeface="B Koodak" panose="00000700000000000000" pitchFamily="2" charset="-78"/>
                        </a:rPr>
                        <a:t>10</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200">
                          <a:effectLst/>
                          <a:cs typeface="B Koodak" panose="00000700000000000000" pitchFamily="2" charset="-78"/>
                        </a:rPr>
                        <a:t>ایجاد و احداث پمپ گاز</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0">
                        <a:lnSpc>
                          <a:spcPct val="115000"/>
                        </a:lnSpc>
                        <a:spcAft>
                          <a:spcPts val="1000"/>
                        </a:spcAft>
                      </a:pPr>
                      <a:r>
                        <a:rPr lang="ar-SA" sz="1200">
                          <a:effectLst/>
                          <a:cs typeface="B Koodak" panose="00000700000000000000" pitchFamily="2" charset="-78"/>
                        </a:rPr>
                        <a:t>زیرساختی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200">
                          <a:effectLst/>
                          <a:cs typeface="B Koodak" panose="00000700000000000000" pitchFamily="2" charset="-78"/>
                        </a:rPr>
                        <a:t>احداث پمپ گاز</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200">
                          <a:effectLst/>
                          <a:cs typeface="B Koodak" panose="00000700000000000000" pitchFamily="2" charset="-78"/>
                        </a:rPr>
                        <a:t>پمپ گاز</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justLow" rtl="1">
                        <a:lnSpc>
                          <a:spcPct val="115000"/>
                        </a:lnSpc>
                        <a:spcAft>
                          <a:spcPts val="0"/>
                        </a:spcAft>
                      </a:pPr>
                      <a:r>
                        <a:rPr lang="fa-IR" sz="1200">
                          <a:effectLst/>
                          <a:cs typeface="B Koodak" panose="00000700000000000000" pitchFamily="2" charset="-78"/>
                        </a:rPr>
                        <a:t>شرکت پالایش و پخش مواد</a:t>
                      </a:r>
                      <a:r>
                        <a:rPr lang="fa-IR" sz="1200" kern="1200">
                          <a:effectLst/>
                          <a:cs typeface="B Koodak" panose="00000700000000000000" pitchFamily="2" charset="-78"/>
                        </a:rPr>
                        <a:t> نفتی استان</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ar-SA" sz="1200">
                          <a:effectLst/>
                          <a:cs typeface="B Koodak" panose="00000700000000000000" pitchFamily="2" charset="-78"/>
                        </a:rPr>
                        <a:t>اولویت اول</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extLst>
                  <a:ext uri="{0D108BD9-81ED-4DB2-BD59-A6C34878D82A}">
                    <a16:rowId xmlns:a16="http://schemas.microsoft.com/office/drawing/2014/main" val="609154881"/>
                  </a:ext>
                </a:extLst>
              </a:tr>
              <a:tr h="700311">
                <a:tc>
                  <a:txBody>
                    <a:bodyPr/>
                    <a:lstStyle/>
                    <a:p>
                      <a:pPr algn="ctr" rtl="1">
                        <a:lnSpc>
                          <a:spcPct val="115000"/>
                        </a:lnSpc>
                        <a:spcAft>
                          <a:spcPts val="0"/>
                        </a:spcAft>
                      </a:pPr>
                      <a:r>
                        <a:rPr lang="fa-IR" sz="1200" dirty="0" smtClean="0">
                          <a:effectLst/>
                          <a:cs typeface="B Koodak" panose="00000700000000000000" pitchFamily="2" charset="-78"/>
                        </a:rPr>
                        <a:t>11</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0">
                        <a:lnSpc>
                          <a:spcPct val="115000"/>
                        </a:lnSpc>
                        <a:spcAft>
                          <a:spcPts val="0"/>
                        </a:spcAft>
                      </a:pPr>
                      <a:r>
                        <a:rPr lang="fa-IR" sz="1200">
                          <a:effectLst/>
                          <a:cs typeface="B Koodak" panose="00000700000000000000" pitchFamily="2" charset="-78"/>
                        </a:rPr>
                        <a:t>توسعه خدمات ارتباطی – مخابراتی</a:t>
                      </a:r>
                      <a:endParaRPr lang="en-US" sz="1200">
                        <a:effectLst/>
                        <a:cs typeface="B Koodak" panose="00000700000000000000" pitchFamily="2" charset="-78"/>
                      </a:endParaRPr>
                    </a:p>
                    <a:p>
                      <a:pPr algn="ctr" rtl="1">
                        <a:lnSpc>
                          <a:spcPct val="115000"/>
                        </a:lnSpc>
                        <a:spcAft>
                          <a:spcPts val="0"/>
                        </a:spcAft>
                      </a:pPr>
                      <a:r>
                        <a:rPr lang="fa-IR" sz="1200">
                          <a:effectLst/>
                          <a:cs typeface="B Koodak" panose="00000700000000000000" pitchFamily="2" charset="-78"/>
                        </a:rPr>
                        <a:t>( تقویت پوشش آنتن دهی اینترنت و تلفن همراه)</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0">
                        <a:lnSpc>
                          <a:spcPct val="115000"/>
                        </a:lnSpc>
                        <a:spcAft>
                          <a:spcPts val="0"/>
                        </a:spcAft>
                      </a:pPr>
                      <a:r>
                        <a:rPr lang="fa-IR" sz="1200">
                          <a:effectLst/>
                          <a:cs typeface="B Koodak" panose="00000700000000000000" pitchFamily="2" charset="-78"/>
                        </a:rPr>
                        <a:t>زیرساختی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200">
                          <a:effectLst/>
                          <a:cs typeface="B Koodak" panose="00000700000000000000" pitchFamily="2" charset="-78"/>
                        </a:rPr>
                        <a:t>بهسازی و تقویت زیرساخت های مخابراتی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200">
                          <a:effectLst/>
                          <a:cs typeface="B Koodak" panose="00000700000000000000" pitchFamily="2" charset="-78"/>
                        </a:rPr>
                        <a:t>شکورآباد، سبزدرق</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200">
                          <a:effectLst/>
                          <a:cs typeface="B Koodak" panose="00000700000000000000" pitchFamily="2" charset="-78"/>
                        </a:rPr>
                        <a:t>اداره کل پست و مخابرات</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ar-SA" sz="1200">
                          <a:effectLst/>
                          <a:cs typeface="B Koodak" panose="00000700000000000000" pitchFamily="2" charset="-78"/>
                        </a:rPr>
                        <a:t>اولویت اول</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extLst>
                  <a:ext uri="{0D108BD9-81ED-4DB2-BD59-A6C34878D82A}">
                    <a16:rowId xmlns:a16="http://schemas.microsoft.com/office/drawing/2014/main" val="240812284"/>
                  </a:ext>
                </a:extLst>
              </a:tr>
              <a:tr h="700311">
                <a:tc>
                  <a:txBody>
                    <a:bodyPr/>
                    <a:lstStyle/>
                    <a:p>
                      <a:pPr algn="ctr" rtl="1">
                        <a:lnSpc>
                          <a:spcPct val="115000"/>
                        </a:lnSpc>
                        <a:spcAft>
                          <a:spcPts val="0"/>
                        </a:spcAft>
                      </a:pPr>
                      <a:r>
                        <a:rPr lang="fa-IR" sz="1200" dirty="0" smtClean="0">
                          <a:effectLst/>
                          <a:cs typeface="B Koodak" panose="00000700000000000000" pitchFamily="2" charset="-78"/>
                        </a:rPr>
                        <a:t>12</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r" rtl="1">
                        <a:lnSpc>
                          <a:spcPct val="115000"/>
                        </a:lnSpc>
                        <a:spcAft>
                          <a:spcPts val="0"/>
                        </a:spcAft>
                      </a:pPr>
                      <a:r>
                        <a:rPr lang="fa-IR" sz="1200">
                          <a:effectLst/>
                          <a:cs typeface="B Koodak" panose="00000700000000000000" pitchFamily="2" charset="-78"/>
                        </a:rPr>
                        <a:t>تاسیس 4  واحد دفتر  ارتباط روستایی ( </a:t>
                      </a:r>
                      <a:r>
                        <a:rPr lang="en-US" sz="1200">
                          <a:effectLst/>
                          <a:cs typeface="B Koodak" panose="00000700000000000000" pitchFamily="2" charset="-78"/>
                        </a:rPr>
                        <a:t>ITC </a:t>
                      </a:r>
                      <a:r>
                        <a:rPr lang="fa-IR" sz="1200">
                          <a:effectLst/>
                          <a:cs typeface="B Koodak" panose="00000700000000000000" pitchFamily="2" charset="-78"/>
                        </a:rPr>
                        <a:t> )</a:t>
                      </a:r>
                      <a:endParaRPr lang="en-US" sz="1200">
                        <a:effectLst/>
                        <a:cs typeface="B Koodak" panose="00000700000000000000" pitchFamily="2" charset="-78"/>
                      </a:endParaRPr>
                    </a:p>
                    <a:p>
                      <a:pPr algn="ctr" rtl="1">
                        <a:lnSpc>
                          <a:spcPct val="115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200">
                          <a:effectLst/>
                          <a:cs typeface="B Koodak" panose="00000700000000000000" pitchFamily="2" charset="-78"/>
                        </a:rPr>
                        <a:t>زیرساختی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r" rtl="1">
                        <a:lnSpc>
                          <a:spcPct val="115000"/>
                        </a:lnSpc>
                        <a:spcAft>
                          <a:spcPts val="0"/>
                        </a:spcAft>
                      </a:pPr>
                      <a:r>
                        <a:rPr lang="ar-SA" sz="1200">
                          <a:effectLst/>
                          <a:cs typeface="B Koodak" panose="00000700000000000000" pitchFamily="2" charset="-78"/>
                        </a:rPr>
                        <a:t>تاسیس 4  واحد دفتر</a:t>
                      </a:r>
                      <a:endParaRPr lang="en-US" sz="1200">
                        <a:effectLst/>
                        <a:cs typeface="B Koodak" panose="00000700000000000000" pitchFamily="2" charset="-78"/>
                      </a:endParaRPr>
                    </a:p>
                    <a:p>
                      <a:pPr algn="ctr" rtl="1">
                        <a:lnSpc>
                          <a:spcPct val="115000"/>
                        </a:lnSpc>
                        <a:spcAft>
                          <a:spcPts val="0"/>
                        </a:spcAft>
                      </a:pPr>
                      <a:r>
                        <a:rPr lang="ar-SA" sz="1200">
                          <a:effectLst/>
                          <a:cs typeface="B Koodak" panose="00000700000000000000" pitchFamily="2" charset="-78"/>
                        </a:rPr>
                        <a:t>ارتباط روستایی ( </a:t>
                      </a:r>
                      <a:r>
                        <a:rPr lang="en-US" sz="1200">
                          <a:effectLst/>
                          <a:cs typeface="B Koodak" panose="00000700000000000000" pitchFamily="2" charset="-78"/>
                        </a:rPr>
                        <a:t>ICT</a:t>
                      </a: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200">
                          <a:effectLst/>
                          <a:cs typeface="B Koodak" panose="00000700000000000000" pitchFamily="2" charset="-78"/>
                        </a:rPr>
                        <a:t>ساریجالو، سبزدرق، سلمان کندی، کردناب</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r" rtl="1">
                        <a:lnSpc>
                          <a:spcPct val="115000"/>
                        </a:lnSpc>
                        <a:spcAft>
                          <a:spcPts val="0"/>
                        </a:spcAft>
                      </a:pPr>
                      <a:r>
                        <a:rPr lang="ar-SA" sz="1200">
                          <a:effectLst/>
                          <a:cs typeface="B Koodak" panose="00000700000000000000" pitchFamily="2" charset="-78"/>
                        </a:rPr>
                        <a:t>اداره کل پست و مخابرات</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tc>
                <a:tc>
                  <a:txBody>
                    <a:bodyPr/>
                    <a:lstStyle/>
                    <a:p>
                      <a:pPr algn="r" rtl="1">
                        <a:lnSpc>
                          <a:spcPct val="115000"/>
                        </a:lnSpc>
                        <a:spcAft>
                          <a:spcPts val="1000"/>
                        </a:spcAft>
                      </a:pPr>
                      <a:r>
                        <a:rPr lang="ar-SA" sz="1200">
                          <a:effectLst/>
                          <a:cs typeface="B Koodak" panose="00000700000000000000" pitchFamily="2" charset="-78"/>
                        </a:rPr>
                        <a:t>اولویت اول</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tc>
                <a:extLst>
                  <a:ext uri="{0D108BD9-81ED-4DB2-BD59-A6C34878D82A}">
                    <a16:rowId xmlns:a16="http://schemas.microsoft.com/office/drawing/2014/main" val="1843668517"/>
                  </a:ext>
                </a:extLst>
              </a:tr>
              <a:tr h="350155">
                <a:tc>
                  <a:txBody>
                    <a:bodyPr/>
                    <a:lstStyle/>
                    <a:p>
                      <a:pPr algn="ctr" rtl="1">
                        <a:lnSpc>
                          <a:spcPct val="115000"/>
                        </a:lnSpc>
                        <a:spcAft>
                          <a:spcPts val="0"/>
                        </a:spcAft>
                      </a:pPr>
                      <a:r>
                        <a:rPr lang="fa-IR" sz="1200" dirty="0" smtClean="0">
                          <a:effectLst/>
                          <a:cs typeface="B Koodak" panose="00000700000000000000" pitchFamily="2" charset="-78"/>
                        </a:rPr>
                        <a:t>13</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r" rtl="1">
                        <a:lnSpc>
                          <a:spcPct val="115000"/>
                        </a:lnSpc>
                        <a:spcAft>
                          <a:spcPts val="0"/>
                        </a:spcAft>
                      </a:pPr>
                      <a:r>
                        <a:rPr lang="ar-SA" sz="1200">
                          <a:effectLst/>
                          <a:cs typeface="B Koodak" panose="00000700000000000000" pitchFamily="2" charset="-78"/>
                        </a:rPr>
                        <a:t>نوسازی و مقاوم سازی 1080  واحد مسکن روستایی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0">
                        <a:lnSpc>
                          <a:spcPct val="115000"/>
                        </a:lnSpc>
                        <a:spcAft>
                          <a:spcPts val="1000"/>
                        </a:spcAft>
                      </a:pPr>
                      <a:r>
                        <a:rPr lang="ar-SA" sz="1200">
                          <a:effectLst/>
                          <a:cs typeface="B Koodak" panose="00000700000000000000" pitchFamily="2" charset="-78"/>
                        </a:rPr>
                        <a:t>سکونتگاهی</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ar-SA" sz="1200">
                          <a:effectLst/>
                          <a:cs typeface="B Koodak" panose="00000700000000000000" pitchFamily="2" charset="-78"/>
                        </a:rPr>
                        <a:t>نوسازی مسکن</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200">
                          <a:effectLst/>
                          <a:cs typeface="B Koodak" panose="00000700000000000000" pitchFamily="2" charset="-78"/>
                        </a:rPr>
                        <a:t> </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200">
                          <a:effectLst/>
                          <a:cs typeface="B Koodak" panose="00000700000000000000" pitchFamily="2" charset="-78"/>
                        </a:rPr>
                        <a:t>مساکن روستایی واجد شرایط در تمامی روستاهای منظومه</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ar-SA" sz="1200">
                          <a:effectLst/>
                          <a:cs typeface="B Koodak" panose="00000700000000000000" pitchFamily="2" charset="-78"/>
                        </a:rPr>
                        <a:t>بنیاد مسکن</a:t>
                      </a:r>
                      <a:endParaRPr lang="en-US" sz="12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r" rtl="1">
                        <a:lnSpc>
                          <a:spcPct val="115000"/>
                        </a:lnSpc>
                        <a:spcAft>
                          <a:spcPts val="1000"/>
                        </a:spcAft>
                      </a:pPr>
                      <a:r>
                        <a:rPr lang="ar-SA" sz="1200" dirty="0">
                          <a:effectLst/>
                          <a:cs typeface="B Koodak" panose="00000700000000000000" pitchFamily="2" charset="-78"/>
                        </a:rPr>
                        <a:t>اولویت اول</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tc>
                <a:extLst>
                  <a:ext uri="{0D108BD9-81ED-4DB2-BD59-A6C34878D82A}">
                    <a16:rowId xmlns:a16="http://schemas.microsoft.com/office/drawing/2014/main" val="2544963805"/>
                  </a:ext>
                </a:extLst>
              </a:tr>
            </a:tbl>
          </a:graphicData>
        </a:graphic>
      </p:graphicFrame>
    </p:spTree>
    <p:extLst>
      <p:ext uri="{BB962C8B-B14F-4D97-AF65-F5344CB8AC3E}">
        <p14:creationId xmlns:p14="http://schemas.microsoft.com/office/powerpoint/2010/main" val="481738704"/>
      </p:ext>
    </p:extLst>
  </p:cSld>
  <p:clrMapOvr>
    <a:masterClrMapping/>
  </p:clrMapOvr>
  <p:transition spd="slow">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2-12- منظومه باغ حلی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1"/>
          <p:cNvSpPr>
            <a:spLocks noChangeArrowheads="1"/>
          </p:cNvSpPr>
          <p:nvPr/>
        </p:nvSpPr>
        <p:spPr bwMode="auto">
          <a:xfrm>
            <a:off x="1336048" y="1297143"/>
            <a:ext cx="692369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فهرست پروژه های عمرانی پیوست سند توسعه اقتصادی، اشتغالزائی و طرح توسعه پایدار منظومه های روستایی</a:t>
            </a:r>
            <a:endParaRPr kumimoji="0" lang="en-US" altLang="en-US"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53302412"/>
              </p:ext>
            </p:extLst>
          </p:nvPr>
        </p:nvGraphicFramePr>
        <p:xfrm>
          <a:off x="438669" y="1752600"/>
          <a:ext cx="8419062" cy="3046476"/>
        </p:xfrm>
        <a:graphic>
          <a:graphicData uri="http://schemas.openxmlformats.org/drawingml/2006/table">
            <a:tbl>
              <a:tblPr rtl="1" firstRow="1" firstCol="1" bandRow="1">
                <a:tableStyleId>{21E4AEA4-8DFA-4A89-87EB-49C32662AFE0}</a:tableStyleId>
              </a:tblPr>
              <a:tblGrid>
                <a:gridCol w="407247">
                  <a:extLst>
                    <a:ext uri="{9D8B030D-6E8A-4147-A177-3AD203B41FA5}">
                      <a16:colId xmlns:a16="http://schemas.microsoft.com/office/drawing/2014/main" val="3927929436"/>
                    </a:ext>
                  </a:extLst>
                </a:gridCol>
                <a:gridCol w="2015048">
                  <a:extLst>
                    <a:ext uri="{9D8B030D-6E8A-4147-A177-3AD203B41FA5}">
                      <a16:colId xmlns:a16="http://schemas.microsoft.com/office/drawing/2014/main" val="2234460514"/>
                    </a:ext>
                  </a:extLst>
                </a:gridCol>
                <a:gridCol w="873417">
                  <a:extLst>
                    <a:ext uri="{9D8B030D-6E8A-4147-A177-3AD203B41FA5}">
                      <a16:colId xmlns:a16="http://schemas.microsoft.com/office/drawing/2014/main" val="1411375816"/>
                    </a:ext>
                  </a:extLst>
                </a:gridCol>
                <a:gridCol w="1058839">
                  <a:extLst>
                    <a:ext uri="{9D8B030D-6E8A-4147-A177-3AD203B41FA5}">
                      <a16:colId xmlns:a16="http://schemas.microsoft.com/office/drawing/2014/main" val="3600435641"/>
                    </a:ext>
                  </a:extLst>
                </a:gridCol>
                <a:gridCol w="681392">
                  <a:extLst>
                    <a:ext uri="{9D8B030D-6E8A-4147-A177-3AD203B41FA5}">
                      <a16:colId xmlns:a16="http://schemas.microsoft.com/office/drawing/2014/main" val="1679957801"/>
                    </a:ext>
                  </a:extLst>
                </a:gridCol>
                <a:gridCol w="1942860">
                  <a:extLst>
                    <a:ext uri="{9D8B030D-6E8A-4147-A177-3AD203B41FA5}">
                      <a16:colId xmlns:a16="http://schemas.microsoft.com/office/drawing/2014/main" val="75196830"/>
                    </a:ext>
                  </a:extLst>
                </a:gridCol>
                <a:gridCol w="814491">
                  <a:extLst>
                    <a:ext uri="{9D8B030D-6E8A-4147-A177-3AD203B41FA5}">
                      <a16:colId xmlns:a16="http://schemas.microsoft.com/office/drawing/2014/main" val="1834145825"/>
                    </a:ext>
                  </a:extLst>
                </a:gridCol>
                <a:gridCol w="625768">
                  <a:extLst>
                    <a:ext uri="{9D8B030D-6E8A-4147-A177-3AD203B41FA5}">
                      <a16:colId xmlns:a16="http://schemas.microsoft.com/office/drawing/2014/main" val="126542925"/>
                    </a:ext>
                  </a:extLst>
                </a:gridCol>
              </a:tblGrid>
              <a:tr h="838200">
                <a:tc>
                  <a:txBody>
                    <a:bodyPr/>
                    <a:lstStyle/>
                    <a:p>
                      <a:pPr algn="ctr" rtl="1">
                        <a:lnSpc>
                          <a:spcPct val="115000"/>
                        </a:lnSpc>
                        <a:spcAft>
                          <a:spcPts val="0"/>
                        </a:spcAft>
                      </a:pPr>
                      <a:r>
                        <a:rPr lang="fa-IR" sz="1100">
                          <a:effectLst/>
                          <a:cs typeface="B Koodak" panose="00000700000000000000" pitchFamily="2" charset="-78"/>
                        </a:rPr>
                        <a:t>ردیف</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dirty="0">
                          <a:effectLst/>
                          <a:cs typeface="B Koodak" panose="00000700000000000000" pitchFamily="2" charset="-78"/>
                        </a:rPr>
                        <a:t>عنوان پروژه</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a:effectLst/>
                          <a:cs typeface="B Koodak" panose="00000700000000000000" pitchFamily="2" charset="-78"/>
                        </a:rPr>
                        <a:t>عنوان فصل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a:effectLst/>
                          <a:cs typeface="B Koodak" panose="00000700000000000000" pitchFamily="2" charset="-78"/>
                        </a:rPr>
                        <a:t>عنوان برنامه</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a:effectLst/>
                          <a:cs typeface="B Koodak" panose="00000700000000000000" pitchFamily="2" charset="-78"/>
                        </a:rPr>
                        <a:t>اعتبار مورد نیاز</a:t>
                      </a:r>
                      <a:endParaRPr lang="en-US" sz="1400">
                        <a:effectLst/>
                        <a:cs typeface="B Koodak" panose="00000700000000000000" pitchFamily="2" charset="-78"/>
                      </a:endParaRPr>
                    </a:p>
                    <a:p>
                      <a:pPr algn="ctr" rtl="1">
                        <a:lnSpc>
                          <a:spcPct val="115000"/>
                        </a:lnSpc>
                        <a:spcAft>
                          <a:spcPts val="0"/>
                        </a:spcAft>
                      </a:pPr>
                      <a:r>
                        <a:rPr lang="fa-IR" sz="1100">
                          <a:effectLst/>
                          <a:cs typeface="B Koodak" panose="00000700000000000000" pitchFamily="2" charset="-78"/>
                        </a:rPr>
                        <a:t>میلیون ریال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a:effectLst/>
                          <a:cs typeface="B Koodak" panose="00000700000000000000" pitchFamily="2" charset="-78"/>
                        </a:rPr>
                        <a:t>محل اجرا</a:t>
                      </a:r>
                      <a:endParaRPr lang="en-US" sz="1400">
                        <a:effectLst/>
                        <a:cs typeface="B Koodak" panose="00000700000000000000" pitchFamily="2" charset="-78"/>
                      </a:endParaRPr>
                    </a:p>
                    <a:p>
                      <a:pPr algn="ctr" rtl="1">
                        <a:lnSpc>
                          <a:spcPts val="1500"/>
                        </a:lnSpc>
                        <a:spcAft>
                          <a:spcPts val="0"/>
                        </a:spcAft>
                      </a:pPr>
                      <a:r>
                        <a:rPr lang="fa-IR" sz="1100">
                          <a:effectLst/>
                          <a:cs typeface="B Koodak" panose="00000700000000000000" pitchFamily="2" charset="-78"/>
                        </a:rPr>
                        <a:t>نام روستا</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a:effectLst/>
                          <a:cs typeface="B Koodak" panose="00000700000000000000" pitchFamily="2" charset="-78"/>
                        </a:rPr>
                        <a:t>دستگاه اجرائی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dirty="0">
                          <a:effectLst/>
                          <a:cs typeface="B Koodak" panose="00000700000000000000" pitchFamily="2" charset="-78"/>
                        </a:rPr>
                        <a:t>الویت پروژه 2</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2074951553"/>
                  </a:ext>
                </a:extLst>
              </a:tr>
              <a:tr h="578358">
                <a:tc>
                  <a:txBody>
                    <a:bodyPr/>
                    <a:lstStyle/>
                    <a:p>
                      <a:pPr algn="ctr" rtl="1">
                        <a:lnSpc>
                          <a:spcPct val="115000"/>
                        </a:lnSpc>
                        <a:spcAft>
                          <a:spcPts val="0"/>
                        </a:spcAft>
                      </a:pPr>
                      <a:r>
                        <a:rPr lang="fa-IR" sz="1400" dirty="0" smtClean="0">
                          <a:effectLst/>
                          <a:cs typeface="B Koodak" panose="00000700000000000000" pitchFamily="2" charset="-78"/>
                        </a:rPr>
                        <a:t>14</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ar-SA" sz="1400">
                          <a:effectLst/>
                          <a:cs typeface="B Koodak" panose="00000700000000000000" pitchFamily="2" charset="-78"/>
                        </a:rPr>
                        <a:t>توسعه شبکه راه های ارتباطی درون منظومه ای بهسازی</a:t>
                      </a:r>
                      <a:r>
                        <a:rPr lang="fa-IR" sz="1400">
                          <a:effectLst/>
                          <a:cs typeface="B Koodak" panose="00000700000000000000" pitchFamily="2" charset="-78"/>
                        </a:rPr>
                        <a:t> ( جاده بین روستایی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0">
                        <a:lnSpc>
                          <a:spcPct val="115000"/>
                        </a:lnSpc>
                        <a:spcAft>
                          <a:spcPts val="1000"/>
                        </a:spcAft>
                      </a:pPr>
                      <a:r>
                        <a:rPr lang="ar-SA" sz="1400">
                          <a:effectLst/>
                          <a:cs typeface="B Koodak" panose="00000700000000000000" pitchFamily="2" charset="-78"/>
                        </a:rPr>
                        <a:t>سکونتگاهی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ar-SA" sz="1400">
                          <a:effectLst/>
                          <a:cs typeface="B Koodak" panose="00000700000000000000" pitchFamily="2" charset="-78"/>
                        </a:rPr>
                        <a:t>راه سازی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سبزدرق، سرخه دیزج</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ar-SA" sz="1400">
                          <a:effectLst/>
                          <a:cs typeface="B Koodak" panose="00000700000000000000" pitchFamily="2" charset="-78"/>
                        </a:rPr>
                        <a:t>حمل و نقل جاده ای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rtl="0">
                        <a:lnSpc>
                          <a:spcPct val="115000"/>
                        </a:lnSpc>
                        <a:spcAft>
                          <a:spcPts val="1000"/>
                        </a:spcAft>
                      </a:pPr>
                      <a:r>
                        <a:rPr lang="ar-SA" sz="1400">
                          <a:effectLst/>
                          <a:cs typeface="B Koodak" panose="00000700000000000000" pitchFamily="2" charset="-78"/>
                        </a:rPr>
                        <a:t>اولویت اول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tc>
                <a:extLst>
                  <a:ext uri="{0D108BD9-81ED-4DB2-BD59-A6C34878D82A}">
                    <a16:rowId xmlns:a16="http://schemas.microsoft.com/office/drawing/2014/main" val="3968341748"/>
                  </a:ext>
                </a:extLst>
              </a:tr>
              <a:tr h="385572">
                <a:tc>
                  <a:txBody>
                    <a:bodyPr/>
                    <a:lstStyle/>
                    <a:p>
                      <a:pPr algn="ctr" rtl="1">
                        <a:lnSpc>
                          <a:spcPct val="115000"/>
                        </a:lnSpc>
                        <a:spcAft>
                          <a:spcPts val="0"/>
                        </a:spcAft>
                      </a:pPr>
                      <a:r>
                        <a:rPr lang="fa-IR" sz="1400" dirty="0" smtClean="0">
                          <a:effectLst/>
                          <a:cs typeface="B Koodak" panose="00000700000000000000" pitchFamily="2" charset="-78"/>
                        </a:rPr>
                        <a:t>15</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اجرای طرح هادی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سکونتگاهی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بهسازی بافت کالبدی روستایی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خرمدرق، خیرآباد،سبزدرق، سرخه دیزج، شکورآباد، قره بلاغ،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بنیاد مسکن</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الویت اول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2881975997"/>
                  </a:ext>
                </a:extLst>
              </a:tr>
              <a:tr h="578358">
                <a:tc>
                  <a:txBody>
                    <a:bodyPr/>
                    <a:lstStyle/>
                    <a:p>
                      <a:pPr algn="ctr" rtl="1">
                        <a:lnSpc>
                          <a:spcPct val="115000"/>
                        </a:lnSpc>
                        <a:spcAft>
                          <a:spcPts val="0"/>
                        </a:spcAft>
                      </a:pPr>
                      <a:r>
                        <a:rPr lang="fa-IR" sz="1400" dirty="0" smtClean="0">
                          <a:effectLst/>
                          <a:cs typeface="B Koodak" panose="00000700000000000000" pitchFamily="2" charset="-78"/>
                        </a:rPr>
                        <a:t>16</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ایجاد شبکه فاضلاب</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سکونتگاهی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بهسازی بافت کالبدی روستایی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سرخه دیزج، سبزدرق، سرخه دیزج</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ar-SA" sz="1400">
                          <a:effectLst/>
                          <a:cs typeface="B Koodak" panose="00000700000000000000" pitchFamily="2" charset="-78"/>
                        </a:rPr>
                        <a:t>آب و فاضلاب</a:t>
                      </a:r>
                      <a:endParaRPr lang="en-US" sz="1400">
                        <a:effectLst/>
                        <a:cs typeface="B Koodak" panose="00000700000000000000" pitchFamily="2" charset="-78"/>
                      </a:endParaRPr>
                    </a:p>
                    <a:p>
                      <a:pPr algn="ctr" rtl="1">
                        <a:lnSpc>
                          <a:spcPct val="115000"/>
                        </a:lnSpc>
                        <a:spcAft>
                          <a:spcPts val="0"/>
                        </a:spcAft>
                      </a:pPr>
                      <a:r>
                        <a:rPr lang="ar-SA" sz="1400">
                          <a:effectLst/>
                          <a:cs typeface="B Koodak" panose="00000700000000000000" pitchFamily="2" charset="-78"/>
                        </a:rPr>
                        <a:t>روستایی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tc>
                <a:tc>
                  <a:txBody>
                    <a:bodyPr/>
                    <a:lstStyle/>
                    <a:p>
                      <a:pPr algn="ctr" rtl="0">
                        <a:lnSpc>
                          <a:spcPct val="115000"/>
                        </a:lnSpc>
                        <a:spcAft>
                          <a:spcPts val="1000"/>
                        </a:spcAft>
                      </a:pPr>
                      <a:r>
                        <a:rPr lang="ar-SA" sz="1400" dirty="0">
                          <a:effectLst/>
                          <a:cs typeface="B Koodak" panose="00000700000000000000" pitchFamily="2" charset="-78"/>
                        </a:rPr>
                        <a:t>اولویت اول</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tc>
                <a:extLst>
                  <a:ext uri="{0D108BD9-81ED-4DB2-BD59-A6C34878D82A}">
                    <a16:rowId xmlns:a16="http://schemas.microsoft.com/office/drawing/2014/main" val="4205039073"/>
                  </a:ext>
                </a:extLst>
              </a:tr>
            </a:tbl>
          </a:graphicData>
        </a:graphic>
      </p:graphicFrame>
    </p:spTree>
    <p:extLst>
      <p:ext uri="{BB962C8B-B14F-4D97-AF65-F5344CB8AC3E}">
        <p14:creationId xmlns:p14="http://schemas.microsoft.com/office/powerpoint/2010/main" val="275293531"/>
      </p:ext>
    </p:extLst>
  </p:cSld>
  <p:clrMapOvr>
    <a:masterClrMapping/>
  </p:clrMapOvr>
  <p:transition spd="slow">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2-12- منظومه باغ حلی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1"/>
          <p:cNvSpPr>
            <a:spLocks noChangeArrowheads="1"/>
          </p:cNvSpPr>
          <p:nvPr/>
        </p:nvSpPr>
        <p:spPr bwMode="auto">
          <a:xfrm>
            <a:off x="1336048" y="1297143"/>
            <a:ext cx="692369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فهرست پروژه های عمرانی پیوست سند توسعه اقتصادی، اشتغالزائی و طرح توسعه پایدار منظومه های روستایی</a:t>
            </a:r>
            <a:endParaRPr kumimoji="0" lang="en-US" altLang="en-US"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175415588"/>
              </p:ext>
            </p:extLst>
          </p:nvPr>
        </p:nvGraphicFramePr>
        <p:xfrm>
          <a:off x="403956" y="1752600"/>
          <a:ext cx="8453775" cy="3046476"/>
        </p:xfrm>
        <a:graphic>
          <a:graphicData uri="http://schemas.openxmlformats.org/drawingml/2006/table">
            <a:tbl>
              <a:tblPr rtl="1" firstRow="1" firstCol="1" bandRow="1">
                <a:tableStyleId>{21E4AEA4-8DFA-4A89-87EB-49C32662AFE0}</a:tableStyleId>
              </a:tblPr>
              <a:tblGrid>
                <a:gridCol w="441960">
                  <a:extLst>
                    <a:ext uri="{9D8B030D-6E8A-4147-A177-3AD203B41FA5}">
                      <a16:colId xmlns:a16="http://schemas.microsoft.com/office/drawing/2014/main" val="3927929436"/>
                    </a:ext>
                  </a:extLst>
                </a:gridCol>
                <a:gridCol w="2015048">
                  <a:extLst>
                    <a:ext uri="{9D8B030D-6E8A-4147-A177-3AD203B41FA5}">
                      <a16:colId xmlns:a16="http://schemas.microsoft.com/office/drawing/2014/main" val="2234460514"/>
                    </a:ext>
                  </a:extLst>
                </a:gridCol>
                <a:gridCol w="873417">
                  <a:extLst>
                    <a:ext uri="{9D8B030D-6E8A-4147-A177-3AD203B41FA5}">
                      <a16:colId xmlns:a16="http://schemas.microsoft.com/office/drawing/2014/main" val="1411375816"/>
                    </a:ext>
                  </a:extLst>
                </a:gridCol>
                <a:gridCol w="1058839">
                  <a:extLst>
                    <a:ext uri="{9D8B030D-6E8A-4147-A177-3AD203B41FA5}">
                      <a16:colId xmlns:a16="http://schemas.microsoft.com/office/drawing/2014/main" val="3600435641"/>
                    </a:ext>
                  </a:extLst>
                </a:gridCol>
                <a:gridCol w="681392">
                  <a:extLst>
                    <a:ext uri="{9D8B030D-6E8A-4147-A177-3AD203B41FA5}">
                      <a16:colId xmlns:a16="http://schemas.microsoft.com/office/drawing/2014/main" val="1679957801"/>
                    </a:ext>
                  </a:extLst>
                </a:gridCol>
                <a:gridCol w="1942860">
                  <a:extLst>
                    <a:ext uri="{9D8B030D-6E8A-4147-A177-3AD203B41FA5}">
                      <a16:colId xmlns:a16="http://schemas.microsoft.com/office/drawing/2014/main" val="75196830"/>
                    </a:ext>
                  </a:extLst>
                </a:gridCol>
                <a:gridCol w="814491">
                  <a:extLst>
                    <a:ext uri="{9D8B030D-6E8A-4147-A177-3AD203B41FA5}">
                      <a16:colId xmlns:a16="http://schemas.microsoft.com/office/drawing/2014/main" val="1834145825"/>
                    </a:ext>
                  </a:extLst>
                </a:gridCol>
                <a:gridCol w="625768">
                  <a:extLst>
                    <a:ext uri="{9D8B030D-6E8A-4147-A177-3AD203B41FA5}">
                      <a16:colId xmlns:a16="http://schemas.microsoft.com/office/drawing/2014/main" val="126542925"/>
                    </a:ext>
                  </a:extLst>
                </a:gridCol>
              </a:tblGrid>
              <a:tr h="838200">
                <a:tc>
                  <a:txBody>
                    <a:bodyPr/>
                    <a:lstStyle/>
                    <a:p>
                      <a:pPr algn="ctr" rtl="1">
                        <a:lnSpc>
                          <a:spcPct val="115000"/>
                        </a:lnSpc>
                        <a:spcAft>
                          <a:spcPts val="0"/>
                        </a:spcAft>
                      </a:pPr>
                      <a:r>
                        <a:rPr lang="fa-IR" sz="1100">
                          <a:effectLst/>
                          <a:cs typeface="B Koodak" panose="00000700000000000000" pitchFamily="2" charset="-78"/>
                        </a:rPr>
                        <a:t>ردیف</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dirty="0">
                          <a:effectLst/>
                          <a:cs typeface="B Koodak" panose="00000700000000000000" pitchFamily="2" charset="-78"/>
                        </a:rPr>
                        <a:t>عنوان پروژه</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a:effectLst/>
                          <a:cs typeface="B Koodak" panose="00000700000000000000" pitchFamily="2" charset="-78"/>
                        </a:rPr>
                        <a:t>عنوان فصل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a:effectLst/>
                          <a:cs typeface="B Koodak" panose="00000700000000000000" pitchFamily="2" charset="-78"/>
                        </a:rPr>
                        <a:t>عنوان برنامه</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a:effectLst/>
                          <a:cs typeface="B Koodak" panose="00000700000000000000" pitchFamily="2" charset="-78"/>
                        </a:rPr>
                        <a:t>اعتبار مورد نیاز</a:t>
                      </a:r>
                      <a:endParaRPr lang="en-US" sz="1400">
                        <a:effectLst/>
                        <a:cs typeface="B Koodak" panose="00000700000000000000" pitchFamily="2" charset="-78"/>
                      </a:endParaRPr>
                    </a:p>
                    <a:p>
                      <a:pPr algn="ctr" rtl="1">
                        <a:lnSpc>
                          <a:spcPct val="115000"/>
                        </a:lnSpc>
                        <a:spcAft>
                          <a:spcPts val="0"/>
                        </a:spcAft>
                      </a:pPr>
                      <a:r>
                        <a:rPr lang="fa-IR" sz="1100">
                          <a:effectLst/>
                          <a:cs typeface="B Koodak" panose="00000700000000000000" pitchFamily="2" charset="-78"/>
                        </a:rPr>
                        <a:t>میلیون ریال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a:effectLst/>
                          <a:cs typeface="B Koodak" panose="00000700000000000000" pitchFamily="2" charset="-78"/>
                        </a:rPr>
                        <a:t>محل اجرا</a:t>
                      </a:r>
                      <a:endParaRPr lang="en-US" sz="1400">
                        <a:effectLst/>
                        <a:cs typeface="B Koodak" panose="00000700000000000000" pitchFamily="2" charset="-78"/>
                      </a:endParaRPr>
                    </a:p>
                    <a:p>
                      <a:pPr algn="ctr" rtl="1">
                        <a:lnSpc>
                          <a:spcPts val="1500"/>
                        </a:lnSpc>
                        <a:spcAft>
                          <a:spcPts val="0"/>
                        </a:spcAft>
                      </a:pPr>
                      <a:r>
                        <a:rPr lang="fa-IR" sz="1100">
                          <a:effectLst/>
                          <a:cs typeface="B Koodak" panose="00000700000000000000" pitchFamily="2" charset="-78"/>
                        </a:rPr>
                        <a:t>نام روستا</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a:effectLst/>
                          <a:cs typeface="B Koodak" panose="00000700000000000000" pitchFamily="2" charset="-78"/>
                        </a:rPr>
                        <a:t>دستگاه اجرائی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dirty="0">
                          <a:effectLst/>
                          <a:cs typeface="B Koodak" panose="00000700000000000000" pitchFamily="2" charset="-78"/>
                        </a:rPr>
                        <a:t>الویت پروژه 2</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2074951553"/>
                  </a:ext>
                </a:extLst>
              </a:tr>
              <a:tr h="578358">
                <a:tc>
                  <a:txBody>
                    <a:bodyPr/>
                    <a:lstStyle/>
                    <a:p>
                      <a:pPr algn="ctr" rtl="1">
                        <a:lnSpc>
                          <a:spcPct val="115000"/>
                        </a:lnSpc>
                        <a:spcAft>
                          <a:spcPts val="0"/>
                        </a:spcAft>
                      </a:pPr>
                      <a:r>
                        <a:rPr lang="fa-IR" sz="1400" dirty="0" smtClean="0">
                          <a:effectLst/>
                          <a:cs typeface="B Koodak" panose="00000700000000000000" pitchFamily="2" charset="-78"/>
                        </a:rPr>
                        <a:t>17</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ar-SA" sz="1400">
                          <a:effectLst/>
                          <a:cs typeface="B Koodak" panose="00000700000000000000" pitchFamily="2" charset="-78"/>
                        </a:rPr>
                        <a:t>توسعه شبکه راه های ارتباطی درون منظومه ای بهسازی</a:t>
                      </a:r>
                      <a:r>
                        <a:rPr lang="fa-IR" sz="1400">
                          <a:effectLst/>
                          <a:cs typeface="B Koodak" panose="00000700000000000000" pitchFamily="2" charset="-78"/>
                        </a:rPr>
                        <a:t> ( جاده بین روستایی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0">
                        <a:lnSpc>
                          <a:spcPct val="115000"/>
                        </a:lnSpc>
                        <a:spcAft>
                          <a:spcPts val="1000"/>
                        </a:spcAft>
                      </a:pPr>
                      <a:r>
                        <a:rPr lang="ar-SA" sz="1400">
                          <a:effectLst/>
                          <a:cs typeface="B Koodak" panose="00000700000000000000" pitchFamily="2" charset="-78"/>
                        </a:rPr>
                        <a:t>سکونتگاهی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ar-SA" sz="1400">
                          <a:effectLst/>
                          <a:cs typeface="B Koodak" panose="00000700000000000000" pitchFamily="2" charset="-78"/>
                        </a:rPr>
                        <a:t>راه سازی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سبزدرق، سرخه دیزج</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ar-SA" sz="1400">
                          <a:effectLst/>
                          <a:cs typeface="B Koodak" panose="00000700000000000000" pitchFamily="2" charset="-78"/>
                        </a:rPr>
                        <a:t>حمل و نقل جاده ای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rtl="0">
                        <a:lnSpc>
                          <a:spcPct val="115000"/>
                        </a:lnSpc>
                        <a:spcAft>
                          <a:spcPts val="1000"/>
                        </a:spcAft>
                      </a:pPr>
                      <a:r>
                        <a:rPr lang="ar-SA" sz="1400">
                          <a:effectLst/>
                          <a:cs typeface="B Koodak" panose="00000700000000000000" pitchFamily="2" charset="-78"/>
                        </a:rPr>
                        <a:t>اولویت اول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tc>
                <a:extLst>
                  <a:ext uri="{0D108BD9-81ED-4DB2-BD59-A6C34878D82A}">
                    <a16:rowId xmlns:a16="http://schemas.microsoft.com/office/drawing/2014/main" val="3968341748"/>
                  </a:ext>
                </a:extLst>
              </a:tr>
              <a:tr h="385572">
                <a:tc>
                  <a:txBody>
                    <a:bodyPr/>
                    <a:lstStyle/>
                    <a:p>
                      <a:pPr algn="ctr" rtl="1">
                        <a:lnSpc>
                          <a:spcPct val="115000"/>
                        </a:lnSpc>
                        <a:spcAft>
                          <a:spcPts val="0"/>
                        </a:spcAft>
                      </a:pPr>
                      <a:r>
                        <a:rPr lang="fa-IR" sz="1400" dirty="0" smtClean="0">
                          <a:effectLst/>
                          <a:cs typeface="B Koodak" panose="00000700000000000000" pitchFamily="2" charset="-78"/>
                        </a:rPr>
                        <a:t>18</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اجرای طرح هادی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سکونتگاهی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بهسازی بافت کالبدی روستایی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خرمدرق، خیرآباد،سبزدرق، سرخه دیزج، شکورآباد، قره بلاغ،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بنیاد مسکن</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الویت اول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2881975997"/>
                  </a:ext>
                </a:extLst>
              </a:tr>
              <a:tr h="578358">
                <a:tc>
                  <a:txBody>
                    <a:bodyPr/>
                    <a:lstStyle/>
                    <a:p>
                      <a:pPr algn="ctr" rtl="1">
                        <a:lnSpc>
                          <a:spcPct val="115000"/>
                        </a:lnSpc>
                        <a:spcAft>
                          <a:spcPts val="0"/>
                        </a:spcAft>
                      </a:pPr>
                      <a:r>
                        <a:rPr lang="fa-IR" sz="1400" dirty="0" smtClean="0">
                          <a:effectLst/>
                          <a:cs typeface="B Koodak" panose="00000700000000000000" pitchFamily="2" charset="-78"/>
                        </a:rPr>
                        <a:t>19</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ایجاد شبکه فاضلاب</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سکونتگاهی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بهسازی بافت کالبدی روستایی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dirty="0" smtClean="0">
                          <a:effectLst/>
                          <a:cs typeface="B Koodak" panose="00000700000000000000" pitchFamily="2" charset="-78"/>
                        </a:rPr>
                        <a:t>تمام روستاهای بالای 20 خانوار</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ar-SA" sz="1400">
                          <a:effectLst/>
                          <a:cs typeface="B Koodak" panose="00000700000000000000" pitchFamily="2" charset="-78"/>
                        </a:rPr>
                        <a:t>آب و فاضلاب</a:t>
                      </a:r>
                      <a:endParaRPr lang="en-US" sz="1400">
                        <a:effectLst/>
                        <a:cs typeface="B Koodak" panose="00000700000000000000" pitchFamily="2" charset="-78"/>
                      </a:endParaRPr>
                    </a:p>
                    <a:p>
                      <a:pPr algn="ctr" rtl="1">
                        <a:lnSpc>
                          <a:spcPct val="115000"/>
                        </a:lnSpc>
                        <a:spcAft>
                          <a:spcPts val="0"/>
                        </a:spcAft>
                      </a:pPr>
                      <a:r>
                        <a:rPr lang="ar-SA" sz="1400">
                          <a:effectLst/>
                          <a:cs typeface="B Koodak" panose="00000700000000000000" pitchFamily="2" charset="-78"/>
                        </a:rPr>
                        <a:t>روستایی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tc>
                <a:tc>
                  <a:txBody>
                    <a:bodyPr/>
                    <a:lstStyle/>
                    <a:p>
                      <a:pPr algn="ctr" rtl="0">
                        <a:lnSpc>
                          <a:spcPct val="115000"/>
                        </a:lnSpc>
                        <a:spcAft>
                          <a:spcPts val="1000"/>
                        </a:spcAft>
                      </a:pPr>
                      <a:r>
                        <a:rPr lang="ar-SA" sz="1400" dirty="0">
                          <a:effectLst/>
                          <a:cs typeface="B Koodak" panose="00000700000000000000" pitchFamily="2" charset="-78"/>
                        </a:rPr>
                        <a:t>اولویت اول</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tc>
                <a:extLst>
                  <a:ext uri="{0D108BD9-81ED-4DB2-BD59-A6C34878D82A}">
                    <a16:rowId xmlns:a16="http://schemas.microsoft.com/office/drawing/2014/main" val="4205039073"/>
                  </a:ext>
                </a:extLst>
              </a:tr>
            </a:tbl>
          </a:graphicData>
        </a:graphic>
      </p:graphicFrame>
    </p:spTree>
    <p:extLst>
      <p:ext uri="{BB962C8B-B14F-4D97-AF65-F5344CB8AC3E}">
        <p14:creationId xmlns:p14="http://schemas.microsoft.com/office/powerpoint/2010/main" val="4016235142"/>
      </p:ext>
    </p:extLst>
  </p:cSld>
  <p:clrMapOvr>
    <a:masterClrMapping/>
  </p:clrMapOvr>
  <p:transition spd="slow">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smtClean="0">
                <a:cs typeface="B Koodak" panose="00000700000000000000" pitchFamily="2" charset="-78"/>
              </a:rPr>
              <a:t>12-نحوه نظارت، اجرا و بازنگری سند</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5" descr="Screen Clipping"/>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905000" y="1600200"/>
            <a:ext cx="5495007" cy="4619217"/>
          </a:xfrm>
        </p:spPr>
      </p:pic>
    </p:spTree>
    <p:extLst>
      <p:ext uri="{BB962C8B-B14F-4D97-AF65-F5344CB8AC3E}">
        <p14:creationId xmlns:p14="http://schemas.microsoft.com/office/powerpoint/2010/main" val="420344590"/>
      </p:ext>
    </p:extLst>
  </p:cSld>
  <p:clrMapOvr>
    <a:masterClrMapping/>
  </p:clrMapOvr>
  <p:transition spd="slow">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a:cs typeface="B Koodak" panose="00000700000000000000" pitchFamily="2" charset="-78"/>
              </a:rPr>
              <a:t>12-ساختار و سازمان فضائی هدف</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a:xfrm>
            <a:off x="511233" y="1371600"/>
            <a:ext cx="8229600" cy="4800600"/>
          </a:xfrm>
        </p:spPr>
        <p:txBody>
          <a:bodyPr>
            <a:noAutofit/>
          </a:bodyPr>
          <a:lstStyle/>
          <a:p>
            <a:pPr algn="r" rtl="1"/>
            <a:r>
              <a:rPr lang="fa-IR" sz="2400" dirty="0" smtClean="0">
                <a:cs typeface="B Nazanin" panose="00000400000000000000" pitchFamily="2" charset="-78"/>
              </a:rPr>
              <a:t>سطوح عملکردی:</a:t>
            </a:r>
          </a:p>
          <a:p>
            <a:pPr indent="-457200" algn="r" rtl="1">
              <a:buFont typeface="Wingdings" panose="05000000000000000000" pitchFamily="2" charset="2"/>
              <a:buChar char="ü"/>
            </a:pPr>
            <a:r>
              <a:rPr lang="fa-IR" sz="2400" dirty="0" smtClean="0">
                <a:cs typeface="B Nazanin" panose="00000400000000000000" pitchFamily="2" charset="-78"/>
              </a:rPr>
              <a:t>سطح اول: شهرستان سلطانیه</a:t>
            </a:r>
          </a:p>
          <a:p>
            <a:pPr indent="-457200" algn="r" rtl="1">
              <a:buFont typeface="Wingdings" panose="05000000000000000000" pitchFamily="2" charset="2"/>
              <a:buChar char="ü"/>
            </a:pPr>
            <a:r>
              <a:rPr lang="fa-IR" sz="2400" dirty="0" smtClean="0">
                <a:cs typeface="B Nazanin" panose="00000400000000000000" pitchFamily="2" charset="-78"/>
              </a:rPr>
              <a:t>سطح دوم: بخش مرکزی و بخش باغ حلی</a:t>
            </a:r>
          </a:p>
          <a:p>
            <a:pPr indent="-457200" algn="r" rtl="1">
              <a:buFont typeface="Wingdings" panose="05000000000000000000" pitchFamily="2" charset="2"/>
              <a:buChar char="ü"/>
            </a:pPr>
            <a:r>
              <a:rPr lang="fa-IR" sz="2400" dirty="0" smtClean="0">
                <a:cs typeface="B Nazanin" panose="00000400000000000000" pitchFamily="2" charset="-78"/>
              </a:rPr>
              <a:t>سطح سوم : پنج سطح شامل: </a:t>
            </a:r>
          </a:p>
          <a:p>
            <a:pPr lvl="5" indent="-457200" algn="r" rtl="1">
              <a:buFont typeface="Wingdings" panose="05000000000000000000" pitchFamily="2" charset="2"/>
              <a:buChar char="§"/>
            </a:pPr>
            <a:r>
              <a:rPr lang="fa-IR" sz="2400" dirty="0" smtClean="0">
                <a:cs typeface="B Nazanin" panose="00000400000000000000" pitchFamily="2" charset="-78"/>
              </a:rPr>
              <a:t>ویر</a:t>
            </a:r>
          </a:p>
          <a:p>
            <a:pPr lvl="5" indent="-457200" algn="r" rtl="1">
              <a:buFont typeface="Wingdings" panose="05000000000000000000" pitchFamily="2" charset="2"/>
              <a:buChar char="§"/>
            </a:pPr>
            <a:r>
              <a:rPr lang="fa-IR" sz="2400" dirty="0" smtClean="0">
                <a:cs typeface="B Nazanin" panose="00000400000000000000" pitchFamily="2" charset="-78"/>
              </a:rPr>
              <a:t>سلطانیه</a:t>
            </a:r>
          </a:p>
          <a:p>
            <a:pPr lvl="5" indent="-457200" algn="r" rtl="1">
              <a:buFont typeface="Wingdings" panose="05000000000000000000" pitchFamily="2" charset="2"/>
              <a:buChar char="§"/>
            </a:pPr>
            <a:r>
              <a:rPr lang="fa-IR" sz="2400" dirty="0" smtClean="0">
                <a:cs typeface="B Nazanin" panose="00000400000000000000" pitchFamily="2" charset="-78"/>
              </a:rPr>
              <a:t>سنبل آباد</a:t>
            </a:r>
          </a:p>
          <a:p>
            <a:pPr lvl="5" indent="-457200" algn="r" rtl="1">
              <a:buFont typeface="Wingdings" panose="05000000000000000000" pitchFamily="2" charset="2"/>
              <a:buChar char="§"/>
            </a:pPr>
            <a:r>
              <a:rPr lang="fa-IR" sz="2400" dirty="0" smtClean="0">
                <a:cs typeface="B Nazanin" panose="00000400000000000000" pitchFamily="2" charset="-78"/>
              </a:rPr>
              <a:t>قره بلاغ</a:t>
            </a:r>
          </a:p>
          <a:p>
            <a:pPr lvl="5" indent="-457200" algn="r" rtl="1">
              <a:buFont typeface="Wingdings" panose="05000000000000000000" pitchFamily="2" charset="2"/>
              <a:buChar char="§"/>
            </a:pPr>
            <a:r>
              <a:rPr lang="fa-IR" sz="2400" dirty="0" smtClean="0">
                <a:cs typeface="B Nazanin" panose="00000400000000000000" pitchFamily="2" charset="-78"/>
              </a:rPr>
              <a:t>گوزلدره</a:t>
            </a:r>
            <a:endParaRPr lang="en-US" sz="2400" dirty="0">
              <a:cs typeface="B Nazanin" panose="00000400000000000000" pitchFamily="2" charset="-78"/>
            </a:endParaRPr>
          </a:p>
        </p:txBody>
      </p:sp>
    </p:spTree>
    <p:extLst>
      <p:ext uri="{BB962C8B-B14F-4D97-AF65-F5344CB8AC3E}">
        <p14:creationId xmlns:p14="http://schemas.microsoft.com/office/powerpoint/2010/main" val="1805370614"/>
      </p:ext>
    </p:extLst>
  </p:cSld>
  <p:clrMapOvr>
    <a:masterClrMapping/>
  </p:clrMapOvr>
  <p:transition spd="slow">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a:stretch/>
        </p:blipFill>
        <p:spPr>
          <a:xfrm>
            <a:off x="304800" y="609600"/>
            <a:ext cx="8645013" cy="6090805"/>
          </a:xfrm>
        </p:spPr>
      </p:pic>
    </p:spTree>
    <p:extLst>
      <p:ext uri="{BB962C8B-B14F-4D97-AF65-F5344CB8AC3E}">
        <p14:creationId xmlns:p14="http://schemas.microsoft.com/office/powerpoint/2010/main" val="1529824704"/>
      </p:ext>
    </p:extLst>
  </p:cSld>
  <p:clrMapOvr>
    <a:masterClrMapping/>
  </p:clrMapOvr>
  <p:transition spd="slow">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838200"/>
            <a:ext cx="9144000" cy="5935518"/>
          </a:xfrm>
          <a:prstGeom prst="rect">
            <a:avLst/>
          </a:prstGeom>
        </p:spPr>
      </p:pic>
      <p:sp>
        <p:nvSpPr>
          <p:cNvPr id="7" name="Title 1"/>
          <p:cNvSpPr>
            <a:spLocks noGrp="1"/>
          </p:cNvSpPr>
          <p:nvPr>
            <p:ph type="title"/>
          </p:nvPr>
        </p:nvSpPr>
        <p:spPr>
          <a:xfrm>
            <a:off x="381000" y="1066800"/>
            <a:ext cx="8229600" cy="914400"/>
          </a:xfrm>
        </p:spPr>
        <p:txBody>
          <a:bodyPr>
            <a:noAutofit/>
          </a:bodyPr>
          <a:lstStyle/>
          <a:p>
            <a:pPr algn="ctr"/>
            <a:r>
              <a:rPr lang="fa-IR" sz="6000" dirty="0" smtClean="0">
                <a:cs typeface="B Homa" panose="00000400000000000000" pitchFamily="2" charset="-78"/>
              </a:rPr>
              <a:t>با سپاس از حضار محترم</a:t>
            </a:r>
            <a:endParaRPr lang="en-US" sz="6000" dirty="0">
              <a:cs typeface="B Homa" panose="00000400000000000000" pitchFamily="2" charset="-78"/>
            </a:endParaRPr>
          </a:p>
        </p:txBody>
      </p:sp>
    </p:spTree>
    <p:extLst>
      <p:ext uri="{BB962C8B-B14F-4D97-AF65-F5344CB8AC3E}">
        <p14:creationId xmlns:p14="http://schemas.microsoft.com/office/powerpoint/2010/main" val="1041135713"/>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heme/theme1.xml><?xml version="1.0" encoding="utf-8"?>
<a:theme xmlns:a="http://schemas.openxmlformats.org/drawingml/2006/main" name="Project Status 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3501ADB-0687-4C08-ACC7-50606E2335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Project status report presentation</Template>
  <TotalTime>0</TotalTime>
  <Words>13671</Words>
  <Application>Microsoft Office PowerPoint</Application>
  <PresentationFormat>On-screen Show (4:3)</PresentationFormat>
  <Paragraphs>2690</Paragraphs>
  <Slides>99</Slides>
  <Notes>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99</vt:i4>
      </vt:variant>
    </vt:vector>
  </HeadingPairs>
  <TitlesOfParts>
    <vt:vector size="115" baseType="lpstr">
      <vt:lpstr>Times New Roman</vt:lpstr>
      <vt:lpstr>B Lotus</vt:lpstr>
      <vt:lpstr>B Traffic</vt:lpstr>
      <vt:lpstr>B Koodak</vt:lpstr>
      <vt:lpstr>B Nazanin</vt:lpstr>
      <vt:lpstr>B Mitra</vt:lpstr>
      <vt:lpstr>B Titr</vt:lpstr>
      <vt:lpstr>Calibri</vt:lpstr>
      <vt:lpstr>Courier New</vt:lpstr>
      <vt:lpstr>Wingdings 2</vt:lpstr>
      <vt:lpstr>Times New Roman Bold</vt:lpstr>
      <vt:lpstr>Wingdings</vt:lpstr>
      <vt:lpstr>Arial</vt:lpstr>
      <vt:lpstr>B Homa</vt:lpstr>
      <vt:lpstr>Georgia</vt:lpstr>
      <vt:lpstr>Project Status Report</vt:lpstr>
      <vt:lpstr>PowerPoint Presentation</vt:lpstr>
      <vt:lpstr>برنامه توسعه اقتصادی، اشتغالزایی و طرح توسعه پایدار منظومه های روستایی شهرستان سلطانیه   (مرکزی و باغ حلی) سند توسعه شهرستان   مهندسین مشاور سبزسامانه سبلان  آبان ماه ۹۸ </vt:lpstr>
      <vt:lpstr>مفاهیم و الزامات قانونی</vt:lpstr>
      <vt:lpstr>چارچوب قانونی</vt:lpstr>
      <vt:lpstr>خاستگاه ”برنامه توسعه اقتصادی و اشتغالزائی روستائی“</vt:lpstr>
      <vt:lpstr>PowerPoint Presentation</vt:lpstr>
      <vt:lpstr>اهداف مطالعات</vt:lpstr>
      <vt:lpstr>اهداف توسعه فضايي و كالبدي طرح عبارتند از: </vt:lpstr>
      <vt:lpstr>PowerPoint Presentation</vt:lpstr>
      <vt:lpstr>ساختار کلی نظارت بر مطالعات و اسناد برنامه و طرح توسعه</vt:lpstr>
      <vt:lpstr>PowerPoint Presentation</vt:lpstr>
      <vt:lpstr>منظومه مرکزی</vt:lpstr>
      <vt:lpstr>PowerPoint Presentation</vt:lpstr>
      <vt:lpstr>منظومه باغ حلی</vt:lpstr>
      <vt:lpstr>PowerPoint Presentation</vt:lpstr>
      <vt:lpstr>2-ویژگی های ساختاری و عملکردی نظام محیطی</vt:lpstr>
      <vt:lpstr>2-ادامه ویژگی های ساختاری و عملکردی نظام محیطی</vt:lpstr>
      <vt:lpstr>2-ادامه ویژگی های ساختاری و عملکردی نظام محیطی</vt:lpstr>
      <vt:lpstr>PowerPoint Presentation</vt:lpstr>
      <vt:lpstr>PowerPoint Presentation</vt:lpstr>
      <vt:lpstr>PowerPoint Presentation</vt:lpstr>
      <vt:lpstr>3-ویژگی های اجتماعی و فرهنگی منظومه</vt:lpstr>
      <vt:lpstr>PowerPoint Presentation</vt:lpstr>
      <vt:lpstr>PowerPoint Presentation</vt:lpstr>
      <vt:lpstr>4-ویژگی های اقتصادی و تولیدی</vt:lpstr>
      <vt:lpstr>PowerPoint Presentation</vt:lpstr>
      <vt:lpstr>5-ویژگی های زیرساختی و زیربنایی</vt:lpstr>
      <vt:lpstr>6-قابلیت ها</vt:lpstr>
      <vt:lpstr>6-قابلیت ها</vt:lpstr>
      <vt:lpstr>6-قابلیت ها</vt:lpstr>
      <vt:lpstr>6-قابلیت ها</vt:lpstr>
      <vt:lpstr>6-قابلیت ها</vt:lpstr>
      <vt:lpstr>6-قابلیت ها</vt:lpstr>
      <vt:lpstr>6-قابلیت ها</vt:lpstr>
      <vt:lpstr>7-محدودیت ها و تنگناها</vt:lpstr>
      <vt:lpstr>7-محدودیت ها و تنگناها</vt:lpstr>
      <vt:lpstr>7-محدودیت ها و تنگناها</vt:lpstr>
      <vt:lpstr>7-محدودیت ها و تنگناها</vt:lpstr>
      <vt:lpstr>7-محدودیت ها و تنگناها</vt:lpstr>
      <vt:lpstr>7-محدودیت ها و تنگناها</vt:lpstr>
      <vt:lpstr>7-محدودیت ها و تنگناها</vt:lpstr>
      <vt:lpstr>7-محدودیت ها و تنگناها</vt:lpstr>
      <vt:lpstr>7-محدودیت ها و تنگناها</vt:lpstr>
      <vt:lpstr>8- ساختار و سازمان فضایی</vt:lpstr>
      <vt:lpstr>کاربری اراضی  منظومه مرکزی</vt:lpstr>
      <vt:lpstr>کاربری اراضی  منظومه مرکزی</vt:lpstr>
      <vt:lpstr>کاربری اراضی  منظومه باغ حلی</vt:lpstr>
      <vt:lpstr>کاربری اراضی  منظومه باغ حلی</vt:lpstr>
      <vt:lpstr>ساختار فضایی منظومه مرکزی</vt:lpstr>
      <vt:lpstr>ساختار فضایی منظومه باغ حلی</vt:lpstr>
      <vt:lpstr>ساختار فضایی منظومه مرکزی</vt:lpstr>
      <vt:lpstr>ساختار فضایی منظومه مرکزی</vt:lpstr>
      <vt:lpstr>ساختار فضایی منظومه باغ حلی</vt:lpstr>
      <vt:lpstr>سازمان فضایی وضع موجود منظومه مرکزی</vt:lpstr>
      <vt:lpstr>سازمان فضایی وضع موجود منظومه باغ حلی</vt:lpstr>
      <vt:lpstr>9-تبیین وضعیت هدف (افق برنامه و طرح : 1405 پایان برنامه هفتم)</vt:lpstr>
      <vt:lpstr>9-تبیین وضعیت هدف (افق برنامه و طرح : 1405 پایان برنامه هفتم)</vt:lpstr>
      <vt:lpstr>9-تبیین وضعیت هدف (افق برنامه و طرح : 1405 پایان برنامه هفتم)</vt:lpstr>
      <vt:lpstr>10-راهبردها و سیاستها</vt:lpstr>
      <vt:lpstr>10-راهبردها و سیاستها</vt:lpstr>
      <vt:lpstr>11-محورهای پیشران توسعه بخش</vt:lpstr>
      <vt:lpstr>12-طرح های پیشنهادی</vt:lpstr>
      <vt:lpstr>1-12- منظومه مرکزی</vt:lpstr>
      <vt:lpstr>1-12- منظومه مرکزی</vt:lpstr>
      <vt:lpstr>1-12- منظومه مرکزی</vt:lpstr>
      <vt:lpstr>1-12- منظومه مرکزی</vt:lpstr>
      <vt:lpstr>1-12- منظومه مرکزی</vt:lpstr>
      <vt:lpstr>1-12- منظومه مرکزی</vt:lpstr>
      <vt:lpstr>1-12- منظومه مرکزی</vt:lpstr>
      <vt:lpstr>1-12- منظومه مرکزی</vt:lpstr>
      <vt:lpstr>1-12- منظومه مرکزی</vt:lpstr>
      <vt:lpstr>1-12- منظومه مرکزی</vt:lpstr>
      <vt:lpstr>1-12- منظومه مرکزی</vt:lpstr>
      <vt:lpstr>1-12- منظومه مرکزی</vt:lpstr>
      <vt:lpstr>1-12- منظومه مرکزی</vt:lpstr>
      <vt:lpstr>1-12- منظومه مرکزی</vt:lpstr>
      <vt:lpstr>1-12- منظومه مرکزی</vt:lpstr>
      <vt:lpstr>2-12- منظومه باغ حلی</vt:lpstr>
      <vt:lpstr>2-12- منظومه باغ حلی</vt:lpstr>
      <vt:lpstr>2-12- منظومه باغ حلی</vt:lpstr>
      <vt:lpstr>2-12- منظومه باغ حلی</vt:lpstr>
      <vt:lpstr>2-12- منظومه باغ حلی</vt:lpstr>
      <vt:lpstr>2-12- منظومه باغ حلی</vt:lpstr>
      <vt:lpstr>2-12- منظومه باغ حلی</vt:lpstr>
      <vt:lpstr>2-12- منظومه باغ حلی</vt:lpstr>
      <vt:lpstr>2-12- منظومه باغ حلی</vt:lpstr>
      <vt:lpstr>2-12- منظومه باغ حلی</vt:lpstr>
      <vt:lpstr>1-12- منظومه مرکزی</vt:lpstr>
      <vt:lpstr>2-12- منظومه باغ حلی</vt:lpstr>
      <vt:lpstr>2-12- منظومه باغ حلی</vt:lpstr>
      <vt:lpstr>2-12- منظومه باغ حلی</vt:lpstr>
      <vt:lpstr>2-12- منظومه باغ حلی</vt:lpstr>
      <vt:lpstr>2-12- منظومه باغ حلی</vt:lpstr>
      <vt:lpstr>2-12- منظومه باغ حلی</vt:lpstr>
      <vt:lpstr>2-12- منظومه باغ حلی</vt:lpstr>
      <vt:lpstr>12-نحوه نظارت، اجرا و بازنگری سند</vt:lpstr>
      <vt:lpstr>12-ساختار و سازمان فضائی هدف</vt:lpstr>
      <vt:lpstr>PowerPoint Presentation</vt:lpstr>
      <vt:lpstr>با سپاس از حضار محترم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2015-09-09T11:12:34Z</dcterms:created>
  <dcterms:modified xsi:type="dcterms:W3CDTF">2019-11-12T00:45:02Z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TC016745569991</vt:lpwstr>
  </property>
</Properties>
</file>