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033" r:id="rId1"/>
  </p:sldMasterIdLst>
  <p:notesMasterIdLst>
    <p:notesMasterId r:id="rId22"/>
  </p:notesMasterIdLst>
  <p:sldIdLst>
    <p:sldId id="481" r:id="rId2"/>
    <p:sldId id="289" r:id="rId3"/>
    <p:sldId id="482" r:id="rId4"/>
    <p:sldId id="483" r:id="rId5"/>
    <p:sldId id="484" r:id="rId6"/>
    <p:sldId id="485" r:id="rId7"/>
    <p:sldId id="486" r:id="rId8"/>
    <p:sldId id="487" r:id="rId9"/>
    <p:sldId id="488" r:id="rId10"/>
    <p:sldId id="489" r:id="rId11"/>
    <p:sldId id="493" r:id="rId12"/>
    <p:sldId id="494" r:id="rId13"/>
    <p:sldId id="495" r:id="rId14"/>
    <p:sldId id="496" r:id="rId15"/>
    <p:sldId id="497" r:id="rId16"/>
    <p:sldId id="498" r:id="rId17"/>
    <p:sldId id="499" r:id="rId18"/>
    <p:sldId id="500" r:id="rId19"/>
    <p:sldId id="501" r:id="rId20"/>
    <p:sldId id="50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A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632" autoAdjust="0"/>
    <p:restoredTop sz="86472" autoAdjust="0"/>
  </p:normalViewPr>
  <p:slideViewPr>
    <p:cSldViewPr>
      <p:cViewPr varScale="1">
        <p:scale>
          <a:sx n="74" d="100"/>
          <a:sy n="74" d="100"/>
        </p:scale>
        <p:origin x="-1764" y="-9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E01B2-2545-4855-8198-4C75EA638BD5}" type="datetimeFigureOut">
              <a:rPr lang="en-US" smtClean="0"/>
              <a:pPr/>
              <a:t>7/14/2019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65FDB-0704-47B7-AB3D-DD9966BC04E5}" type="slidenum">
              <a:rPr lang="en-US" smtClean="0"/>
              <a:pPr/>
              <a:t>‹#›</a:t>
            </a:fld>
            <a:endParaRPr lang="en-US"/>
          </a:p>
        </p:txBody>
      </p:sp>
    </p:spTree>
    <p:extLst>
      <p:ext uri="{BB962C8B-B14F-4D97-AF65-F5344CB8AC3E}">
        <p14:creationId xmlns:p14="http://schemas.microsoft.com/office/powerpoint/2010/main" val="104400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4213AF-26F6-41FA-8D85-E2C5388D6E58}" type="datetimeFigureOut">
              <a:rPr lang="en-US" smtClean="0"/>
              <a:pPr/>
              <a:t>7/14/2019</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A0AC9AF-536E-4BA4-9209-2C9135728F1F}" type="slidenum">
              <a:rPr lang="ar-SA"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5BAFF07-E4CB-495C-9277-553FFFFC9CB3}" type="slidenum">
              <a:rPr lang="ar-SA"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9093195-B5A7-411C-BC15-D83DE00DDA57}" type="slidenum">
              <a:rPr lang="ar-SA"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7/14/2019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A2EF4EE-3BA3-4761-9612-1D3A0DAFF3D6}" type="slidenum">
              <a:rPr lang="ar-SA"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7A04B2F-E43C-4D84-92F7-271E5AB9115F}" type="slidenum">
              <a:rPr lang="ar-SA"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4213AF-26F6-41FA-8D85-E2C5388D6E58}" type="datetimeFigureOut">
              <a:rPr lang="en-US" smtClean="0"/>
              <a:pPr/>
              <a:t>7/14/2019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1040399B-9370-4471-B337-3ACFE757F6CC}" type="slidenum">
              <a:rPr lang="ar-SA"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7/14/2019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30A41F4-7629-4385-8EA4-93FAEBB60682}" type="slidenum">
              <a:rPr lang="ar-SA"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213AF-26F6-41FA-8D85-E2C5388D6E58}" type="datetimeFigureOut">
              <a:rPr lang="en-US" smtClean="0"/>
              <a:pPr/>
              <a:t>7/14/2019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7FE30D39-4CA8-4243-A36E-B140924A0CF5}" type="slidenum">
              <a:rPr lang="ar-SA"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B888C4A-F635-4C73-AE61-E77AE3EFDB94}" type="slidenum">
              <a:rPr lang="ar-SA"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pPr/>
              <a:t>7/14/2019</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BE1244A-7FDB-4446-813C-D93A31D8A1E1}" type="slidenum">
              <a:rPr lang="ar-SA"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4213AF-26F6-41FA-8D85-E2C5388D6E58}" type="datetimeFigureOut">
              <a:rPr lang="en-US" smtClean="0"/>
              <a:pPr/>
              <a:t>7/14/2019</a:t>
            </a:fld>
            <a:endParaRPr lang="en-US" sz="1000" dirty="0">
              <a:solidFill>
                <a:schemeClr val="tx1"/>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79D33B-7B83-48C4-9EE2-7FFFBE400C8B}" type="slidenum">
              <a:rPr lang="ar-SA"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slow"/>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266"/>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533400" y="1628800"/>
            <a:ext cx="8166278" cy="281965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685800"/>
            <a:ext cx="5715000" cy="4154984"/>
          </a:xfrm>
          <a:prstGeom prst="rect">
            <a:avLst/>
          </a:prstGeom>
        </p:spPr>
        <p:txBody>
          <a:bodyPr wrap="square">
            <a:spAutoFit/>
          </a:bodyPr>
          <a:lstStyle/>
          <a:p>
            <a:pPr lvl="0" algn="just" rtl="1"/>
            <a:r>
              <a:rPr lang="ar-SA" sz="2400" dirty="0">
                <a:cs typeface="B Nazanin" pitchFamily="2" charset="-78"/>
              </a:rPr>
              <a:t>فقر مواد آلي و خاكهاي شور، آهكي و قليايي در مناطق وسيعي از شهرستان</a:t>
            </a:r>
            <a:endParaRPr lang="en-US" sz="2400" dirty="0">
              <a:cs typeface="B Nazanin" pitchFamily="2" charset="-78"/>
            </a:endParaRPr>
          </a:p>
          <a:p>
            <a:pPr lvl="0" algn="just" rtl="1"/>
            <a:r>
              <a:rPr lang="ar-SA" sz="2400" dirty="0">
                <a:cs typeface="B Nazanin" pitchFamily="2" charset="-78"/>
              </a:rPr>
              <a:t>سيل خيزي و عدم مديريت مناسب آبهاي سطحي</a:t>
            </a:r>
            <a:endParaRPr lang="en-US" sz="2400" dirty="0">
              <a:cs typeface="B Nazanin" pitchFamily="2" charset="-78"/>
            </a:endParaRPr>
          </a:p>
          <a:p>
            <a:pPr lvl="0" algn="just" rtl="1"/>
            <a:r>
              <a:rPr lang="ar-SA" sz="2400" dirty="0">
                <a:cs typeface="B Nazanin" pitchFamily="2" charset="-78"/>
              </a:rPr>
              <a:t>دور بودن اراضي مستعد و دشت ها از آبهاي سطحي</a:t>
            </a:r>
            <a:endParaRPr lang="en-US" sz="2400" dirty="0">
              <a:cs typeface="B Nazanin" pitchFamily="2" charset="-78"/>
            </a:endParaRPr>
          </a:p>
          <a:p>
            <a:pPr lvl="0" algn="just" rtl="1"/>
            <a:r>
              <a:rPr lang="ar-SA" sz="2400" dirty="0">
                <a:cs typeface="B Nazanin" pitchFamily="2" charset="-78"/>
              </a:rPr>
              <a:t>وجود 3200 هكتار اراضي با كلاس فرسايش شديد و خيلي شديد</a:t>
            </a:r>
            <a:endParaRPr lang="en-US" sz="2400" dirty="0">
              <a:cs typeface="B Nazanin" pitchFamily="2" charset="-78"/>
            </a:endParaRPr>
          </a:p>
          <a:p>
            <a:pPr lvl="0" algn="just" rtl="1"/>
            <a:r>
              <a:rPr lang="ar-SA" sz="2400" dirty="0">
                <a:cs typeface="B Nazanin" pitchFamily="2" charset="-78"/>
              </a:rPr>
              <a:t>پايين بودن راندمان بهره برداري و عدم استفاده از پتانسيل روانابهاي طبيعي</a:t>
            </a:r>
            <a:endParaRPr lang="en-US" sz="2400" dirty="0">
              <a:cs typeface="B Nazanin" pitchFamily="2" charset="-78"/>
            </a:endParaRPr>
          </a:p>
          <a:p>
            <a:pPr lvl="0" algn="just" rtl="1"/>
            <a:r>
              <a:rPr lang="ar-SA" sz="2400" dirty="0">
                <a:cs typeface="B Nazanin" pitchFamily="2" charset="-78"/>
              </a:rPr>
              <a:t>عدم مطالعات جامع آب و خاك و فقدان بانك اطلاعاتي</a:t>
            </a:r>
            <a:endParaRPr lang="en-US" sz="2400" dirty="0">
              <a:cs typeface="B Nazanin" pitchFamily="2" charset="-78"/>
            </a:endParaRPr>
          </a:p>
          <a:p>
            <a:pPr lvl="0" algn="just" rtl="1"/>
            <a:r>
              <a:rPr lang="ar-SA" sz="2400" dirty="0">
                <a:cs typeface="B Nazanin" pitchFamily="2" charset="-78"/>
              </a:rPr>
              <a:t>بالا بودن </a:t>
            </a:r>
            <a:r>
              <a:rPr lang="en-US" sz="2400" dirty="0">
                <a:cs typeface="B Nazanin" pitchFamily="2" charset="-78"/>
              </a:rPr>
              <a:t>EC </a:t>
            </a:r>
            <a:r>
              <a:rPr lang="ar-SA" sz="2400" dirty="0">
                <a:cs typeface="B Nazanin" pitchFamily="2" charset="-78"/>
              </a:rPr>
              <a:t>هاي اطراف قزل اوزن و مانع بودن آن براي اجراي آبياري مكانيزه</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6230352"/>
              </p:ext>
            </p:extLst>
          </p:nvPr>
        </p:nvGraphicFramePr>
        <p:xfrm>
          <a:off x="1676401" y="457200"/>
          <a:ext cx="6172200" cy="4389437"/>
        </p:xfrm>
        <a:graphic>
          <a:graphicData uri="http://schemas.openxmlformats.org/drawingml/2006/table">
            <a:tbl>
              <a:tblPr rtl="1" firstRow="1" firstCol="1" bandRow="1">
                <a:tableStyleId>{5C22544A-7EE6-4342-B048-85BDC9FD1C3A}</a:tableStyleId>
              </a:tblPr>
              <a:tblGrid>
                <a:gridCol w="868148"/>
                <a:gridCol w="4481727"/>
                <a:gridCol w="822325"/>
              </a:tblGrid>
              <a:tr h="474534">
                <a:tc rowSpan="6">
                  <a:txBody>
                    <a:bodyPr/>
                    <a:lstStyle/>
                    <a:p>
                      <a:pPr algn="ctr" rtl="0">
                        <a:lnSpc>
                          <a:spcPct val="107000"/>
                        </a:lnSpc>
                        <a:spcAft>
                          <a:spcPts val="0"/>
                        </a:spcAft>
                      </a:pPr>
                      <a:r>
                        <a:rPr lang="fa-IR" sz="1400">
                          <a:effectLst/>
                          <a:cs typeface="B Nazanin" pitchFamily="2" charset="-78"/>
                        </a:rPr>
                        <a:t>نهادی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dirty="0">
                          <a:effectLst/>
                          <a:cs typeface="B Nazanin" pitchFamily="2" charset="-78"/>
                        </a:rPr>
                        <a:t>افزایش انتخاب زنان به عنوان دهیار به میزان 5 درصد روستاها</a:t>
                      </a:r>
                      <a:endParaRPr lang="en-US" sz="1400" dirty="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1405</a:t>
                      </a:r>
                      <a:endParaRPr lang="en-US" sz="1400">
                        <a:effectLst/>
                        <a:latin typeface="Calibri"/>
                        <a:ea typeface="Calibri"/>
                        <a:cs typeface="B Nazanin" pitchFamily="2" charset="-78"/>
                      </a:endParaRPr>
                    </a:p>
                  </a:txBody>
                  <a:tcPr marL="41572" marR="41572" marT="0" marB="0" anchor="ctr"/>
                </a:tc>
              </a:tr>
              <a:tr h="11863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دوره های اموزش برای کارشناسان و مدیران اجرایی بخش</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1399 -1400</a:t>
                      </a:r>
                      <a:endParaRPr lang="en-US" sz="1400">
                        <a:effectLst/>
                        <a:latin typeface="Calibri"/>
                        <a:ea typeface="Calibri"/>
                        <a:cs typeface="B Nazanin" pitchFamily="2" charset="-78"/>
                      </a:endParaRPr>
                    </a:p>
                  </a:txBody>
                  <a:tcPr marL="41572" marR="41572" marT="0" marB="0" anchor="ctr"/>
                </a:tc>
              </a:tr>
              <a:tr h="949067">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آموزش دهیاران برای مدیریت توسعه منابع محلی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1398 -99</a:t>
                      </a:r>
                      <a:endParaRPr lang="en-US" sz="1400">
                        <a:effectLst/>
                        <a:latin typeface="Calibri"/>
                        <a:ea typeface="Calibri"/>
                        <a:cs typeface="B Nazanin" pitchFamily="2" charset="-78"/>
                      </a:endParaRPr>
                    </a:p>
                  </a:txBody>
                  <a:tcPr marL="41572" marR="41572" marT="0" marB="0" anchor="ctr"/>
                </a:tc>
              </a:tr>
              <a:tr h="4745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گسترش طرح های درآمد زا برای دهیاری ها به طور میانگین 25 درصد درامد دهیاری ها</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1401</a:t>
                      </a:r>
                      <a:endParaRPr lang="en-US" sz="1400">
                        <a:effectLst/>
                        <a:latin typeface="Calibri"/>
                        <a:ea typeface="Calibri"/>
                        <a:cs typeface="B Nazanin" pitchFamily="2" charset="-78"/>
                      </a:endParaRPr>
                    </a:p>
                  </a:txBody>
                  <a:tcPr marL="41572" marR="41572" marT="0" marB="0" anchor="ctr"/>
                </a:tc>
              </a:tr>
              <a:tr h="4745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تشکیل گروهای تصمیم و اتاق های فکر برای هماهنگی و کمک در امور توسعه بخش در سه تیپ حوزه اقتصادی، اجتماعی – فرهنگی  و امور زیر بنایی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a:effectLst/>
                          <a:cs typeface="B Nazanin" pitchFamily="2" charset="-78"/>
                        </a:rPr>
                        <a:t>1399</a:t>
                      </a:r>
                      <a:endParaRPr lang="en-US" sz="1400">
                        <a:effectLst/>
                        <a:latin typeface="Calibri"/>
                        <a:ea typeface="Calibri"/>
                        <a:cs typeface="B Nazanin" pitchFamily="2" charset="-78"/>
                      </a:endParaRPr>
                    </a:p>
                  </a:txBody>
                  <a:tcPr marL="41572" marR="41572" marT="0" marB="0" anchor="ctr"/>
                </a:tc>
              </a:tr>
              <a:tr h="830434">
                <a:tc vMerge="1">
                  <a:txBody>
                    <a:bodyPr/>
                    <a:lstStyle/>
                    <a:p>
                      <a:endParaRPr lang="en-US"/>
                    </a:p>
                  </a:txBody>
                  <a:tcPr/>
                </a:tc>
                <a:tc>
                  <a:txBody>
                    <a:bodyPr/>
                    <a:lstStyle/>
                    <a:p>
                      <a:pPr algn="ctr" rtl="1">
                        <a:lnSpc>
                          <a:spcPct val="107000"/>
                        </a:lnSpc>
                        <a:spcAft>
                          <a:spcPts val="0"/>
                        </a:spcAft>
                      </a:pPr>
                      <a:r>
                        <a:rPr lang="fa-IR" sz="1400">
                          <a:effectLst/>
                          <a:cs typeface="B Nazanin" pitchFamily="2" charset="-78"/>
                        </a:rPr>
                        <a:t>آموزش زنان به عنوان تسهیلگر توسعه روستایی برای  تشکل یابی و شکل گیری نهاد های جمعی زنن در امور فرهنگی- اقتصادی و اجتماعی</a:t>
                      </a:r>
                      <a:endParaRPr lang="en-US" sz="1400">
                        <a:effectLst/>
                        <a:latin typeface="Calibri"/>
                        <a:ea typeface="Calibri"/>
                        <a:cs typeface="B Nazanin" pitchFamily="2" charset="-78"/>
                      </a:endParaRPr>
                    </a:p>
                  </a:txBody>
                  <a:tcPr marL="41572" marR="41572" marT="0" marB="0" anchor="ctr"/>
                </a:tc>
                <a:tc>
                  <a:txBody>
                    <a:bodyPr/>
                    <a:lstStyle/>
                    <a:p>
                      <a:pPr algn="ctr" rtl="1">
                        <a:lnSpc>
                          <a:spcPct val="107000"/>
                        </a:lnSpc>
                        <a:spcAft>
                          <a:spcPts val="0"/>
                        </a:spcAft>
                      </a:pPr>
                      <a:r>
                        <a:rPr lang="fa-IR" sz="1400" dirty="0">
                          <a:effectLst/>
                          <a:cs typeface="B Nazanin" pitchFamily="2" charset="-78"/>
                        </a:rPr>
                        <a:t>1398-99</a:t>
                      </a:r>
                      <a:endParaRPr lang="en-US" sz="1400" dirty="0">
                        <a:effectLst/>
                        <a:latin typeface="Calibri"/>
                        <a:ea typeface="Calibri"/>
                        <a:cs typeface="B Nazanin" pitchFamily="2" charset="-78"/>
                      </a:endParaRPr>
                    </a:p>
                  </a:txBody>
                  <a:tcPr marL="41572" marR="41572"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4800"/>
            <a:ext cx="6553200" cy="4524315"/>
          </a:xfrm>
          <a:prstGeom prst="rect">
            <a:avLst/>
          </a:prstGeom>
        </p:spPr>
        <p:txBody>
          <a:bodyPr wrap="square">
            <a:spAutoFit/>
          </a:bodyPr>
          <a:lstStyle/>
          <a:p>
            <a:pPr algn="just" rtl="1"/>
            <a:r>
              <a:rPr lang="ar-SA" b="1" dirty="0">
                <a:cs typeface="B Nazanin" pitchFamily="2" charset="-78"/>
              </a:rPr>
              <a:t> تدوین سیاست های اجرایی پیشرفت و آبادانی</a:t>
            </a:r>
            <a:endParaRPr lang="en-US" b="1" dirty="0">
              <a:cs typeface="B Nazanin" pitchFamily="2" charset="-78"/>
            </a:endParaRPr>
          </a:p>
          <a:p>
            <a:pPr lvl="0" algn="just" rtl="1"/>
            <a:r>
              <a:rPr lang="ar-SA" b="1" dirty="0">
                <a:cs typeface="B Nazanin" pitchFamily="2" charset="-78"/>
              </a:rPr>
              <a:t>انجام مطالعات ساماندهی رودخانه با هدف کاهش سیلاب در محدوده 15 روستای با احتمال بالای سیلاب</a:t>
            </a:r>
            <a:endParaRPr lang="en-US" b="1" dirty="0">
              <a:cs typeface="B Nazanin" pitchFamily="2" charset="-78"/>
            </a:endParaRPr>
          </a:p>
          <a:p>
            <a:pPr lvl="0" algn="just" rtl="1"/>
            <a:r>
              <a:rPr lang="ar-SA" b="1" dirty="0">
                <a:cs typeface="B Nazanin" pitchFamily="2" charset="-78"/>
              </a:rPr>
              <a:t>انجام عملیات آبخیزداری ترجیحاً با مشارکت جامعه محلی در 1000 هکتار از اراضی بالادستی در محدوده 28 روستای با احتمال بالای سیلاب</a:t>
            </a:r>
            <a:endParaRPr lang="en-US" b="1" dirty="0">
              <a:cs typeface="B Nazanin" pitchFamily="2" charset="-78"/>
            </a:endParaRPr>
          </a:p>
          <a:p>
            <a:pPr lvl="0" algn="just" rtl="1"/>
            <a:r>
              <a:rPr lang="ar-SA" b="1" dirty="0">
                <a:cs typeface="B Nazanin" pitchFamily="2" charset="-78"/>
              </a:rPr>
              <a:t>ایجاد حداقل 2 ایستگاه  هیدرومتری جدید در خروجی زیرحوضه های بالادستی بخصوص در رودخانه بارون با هدف شناخت دقیق تر منابع آبی سطحی</a:t>
            </a:r>
            <a:endParaRPr lang="en-US" b="1" dirty="0">
              <a:cs typeface="B Nazanin" pitchFamily="2" charset="-78"/>
            </a:endParaRPr>
          </a:p>
          <a:p>
            <a:pPr lvl="0" algn="just" rtl="1"/>
            <a:r>
              <a:rPr lang="ar-SA" b="1" dirty="0">
                <a:cs typeface="B Nazanin" pitchFamily="2" charset="-78"/>
              </a:rPr>
              <a:t>ایجاد بندهای کنترل و ذخیره سیلاب در مناطق مستعد</a:t>
            </a:r>
            <a:endParaRPr lang="en-US" b="1" dirty="0">
              <a:cs typeface="B Nazanin" pitchFamily="2" charset="-78"/>
            </a:endParaRPr>
          </a:p>
          <a:p>
            <a:pPr lvl="0" algn="just" rtl="1"/>
            <a:r>
              <a:rPr lang="ar-SA" b="1" dirty="0">
                <a:cs typeface="B Nazanin" pitchFamily="2" charset="-78"/>
              </a:rPr>
              <a:t>انجام عملیات آبخیزداری در 2000 هکتار از زیر حوضه های بالادستی رودخانه های دائمی بخش با هدف کاهش تولید رواناب و افزایش نفوذ</a:t>
            </a:r>
            <a:endParaRPr lang="en-US" b="1" dirty="0">
              <a:cs typeface="B Nazanin" pitchFamily="2" charset="-78"/>
            </a:endParaRPr>
          </a:p>
          <a:p>
            <a:pPr lvl="0" algn="just" rtl="1"/>
            <a:r>
              <a:rPr lang="ar-SA" b="1" dirty="0">
                <a:cs typeface="B Nazanin" pitchFamily="2" charset="-78"/>
              </a:rPr>
              <a:t>ایجاد 2حوضچه رسوبگیر در مناطق پایکوهی با هدف افزایش نفوذ آب</a:t>
            </a:r>
            <a:endParaRPr lang="en-US" b="1" dirty="0">
              <a:cs typeface="B Nazanin" pitchFamily="2" charset="-78"/>
            </a:endParaRPr>
          </a:p>
          <a:p>
            <a:pPr lvl="0" algn="just" rtl="1"/>
            <a:r>
              <a:rPr lang="ar-SA" b="1" dirty="0">
                <a:cs typeface="B Nazanin" pitchFamily="2" charset="-78"/>
              </a:rPr>
              <a:t>تغذیه سفره های آب زیرزمینی با استفاده از روش تغذیه مصنوعی آبخوان های بخش</a:t>
            </a:r>
            <a:endParaRPr lang="en-US" b="1" dirty="0">
              <a:cs typeface="B Nazanin" pitchFamily="2" charset="-78"/>
            </a:endParaRPr>
          </a:p>
          <a:p>
            <a:pPr lvl="0" algn="just" rtl="1"/>
            <a:r>
              <a:rPr lang="ar-SA" b="1" dirty="0">
                <a:cs typeface="B Nazanin" pitchFamily="2" charset="-78"/>
              </a:rPr>
              <a:t>ايجاد 2 ايستگاه پمپاژ و شبکه انتقال آب از رودخانه های دائمی بخش برای توسعه فعالیتهای کشاورزی در دشت ها</a:t>
            </a:r>
            <a:endParaRPr lang="en-US" b="1" dirty="0">
              <a:cs typeface="B Nazanin" pitchFamily="2" charset="-78"/>
            </a:endParaRPr>
          </a:p>
          <a:p>
            <a:pPr lvl="0" algn="just" rtl="1"/>
            <a:r>
              <a:rPr lang="ar-SA" b="1" dirty="0">
                <a:cs typeface="B Nazanin" pitchFamily="2" charset="-78"/>
              </a:rPr>
              <a:t>انجام مطالعات مکان یابی یک سایت طبیعت گردی </a:t>
            </a:r>
            <a:endParaRPr lang="en-US"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859" y="304800"/>
            <a:ext cx="7086600" cy="6001643"/>
          </a:xfrm>
          <a:prstGeom prst="rect">
            <a:avLst/>
          </a:prstGeom>
        </p:spPr>
        <p:txBody>
          <a:bodyPr wrap="square">
            <a:spAutoFit/>
          </a:bodyPr>
          <a:lstStyle/>
          <a:p>
            <a:pPr algn="just" rtl="1"/>
            <a:r>
              <a:rPr lang="en-US" sz="2400" b="1" dirty="0">
                <a:cs typeface="B Nazanin" pitchFamily="2" charset="-78"/>
              </a:rPr>
              <a:t> </a:t>
            </a:r>
            <a:r>
              <a:rPr lang="ar-SA" sz="2400" b="1" dirty="0">
                <a:cs typeface="B Nazanin" pitchFamily="2" charset="-78"/>
              </a:rPr>
              <a:t>تدوین سیاست های اجرایی پیشرفت و آبادانی در بخش اجتماعی – فرهنگی</a:t>
            </a:r>
            <a:endParaRPr lang="en-US" sz="2400" b="1" dirty="0">
              <a:cs typeface="B Nazanin" pitchFamily="2" charset="-78"/>
            </a:endParaRPr>
          </a:p>
          <a:p>
            <a:pPr algn="just" rtl="1"/>
            <a:r>
              <a:rPr lang="ar-SA" sz="2400" dirty="0">
                <a:cs typeface="B Nazanin" pitchFamily="2" charset="-78"/>
              </a:rPr>
              <a:t>سیاست‌های اجرایی برای پیشرفت و آبادانی بخش مرکزی ماهنشان از دیگاه اجتماعی-فرهنگی به شرح زیر می‌باشند: </a:t>
            </a:r>
            <a:endParaRPr lang="en-US" sz="2400" dirty="0">
              <a:cs typeface="B Nazanin" pitchFamily="2" charset="-78"/>
            </a:endParaRPr>
          </a:p>
          <a:p>
            <a:pPr lvl="0" algn="just" rtl="1"/>
            <a:r>
              <a:rPr lang="ar-SA" sz="2400" dirty="0">
                <a:cs typeface="B Nazanin" pitchFamily="2" charset="-78"/>
              </a:rPr>
              <a:t>توانمند سازي روستائيان از طريق آموزش و مشارکت در امور </a:t>
            </a:r>
            <a:endParaRPr lang="en-US" sz="2400" dirty="0">
              <a:cs typeface="B Nazanin" pitchFamily="2" charset="-78"/>
            </a:endParaRPr>
          </a:p>
          <a:p>
            <a:pPr lvl="0" algn="just" rtl="1"/>
            <a:r>
              <a:rPr lang="ar-SA" sz="2400" dirty="0">
                <a:cs typeface="B Nazanin" pitchFamily="2" charset="-78"/>
              </a:rPr>
              <a:t>مستمر و مداوم بودن توليد با استفاده از توان و دانش بومي روستائيان </a:t>
            </a:r>
            <a:endParaRPr lang="en-US" sz="2400" dirty="0">
              <a:cs typeface="B Nazanin" pitchFamily="2" charset="-78"/>
            </a:endParaRPr>
          </a:p>
          <a:p>
            <a:pPr lvl="0" algn="just" rtl="1"/>
            <a:r>
              <a:rPr lang="ar-SA" sz="2400" dirty="0">
                <a:cs typeface="B Nazanin" pitchFamily="2" charset="-78"/>
              </a:rPr>
              <a:t>ايجاد زمینه لازم جهت معرفی پیشینه و فرهنگ روستایی و عشایر</a:t>
            </a:r>
            <a:endParaRPr lang="en-US" sz="2400" dirty="0">
              <a:cs typeface="B Nazanin" pitchFamily="2" charset="-78"/>
            </a:endParaRPr>
          </a:p>
          <a:p>
            <a:pPr lvl="0" algn="just" rtl="1"/>
            <a:r>
              <a:rPr lang="ar-SA" sz="2400" dirty="0">
                <a:cs typeface="B Nazanin" pitchFamily="2" charset="-78"/>
              </a:rPr>
              <a:t>گسترش مراكز و كانون هاي فرهنگي</a:t>
            </a:r>
            <a:endParaRPr lang="en-US" sz="2400" dirty="0">
              <a:cs typeface="B Nazanin" pitchFamily="2" charset="-78"/>
            </a:endParaRPr>
          </a:p>
          <a:p>
            <a:pPr lvl="0" algn="just" rtl="1"/>
            <a:r>
              <a:rPr lang="ar-SA" sz="2400" dirty="0">
                <a:cs typeface="B Nazanin" pitchFamily="2" charset="-78"/>
              </a:rPr>
              <a:t>ايجاد زمينه مشارکت روستائيان در تعيين اهداف و استراتژي ها و تقويت مديريت مشارکتي و مردمي ‌</a:t>
            </a:r>
            <a:endParaRPr lang="en-US" sz="2400" dirty="0">
              <a:cs typeface="B Nazanin" pitchFamily="2" charset="-78"/>
            </a:endParaRPr>
          </a:p>
          <a:p>
            <a:pPr lvl="0" algn="just" rtl="1"/>
            <a:r>
              <a:rPr lang="ar-SA" sz="2400" dirty="0">
                <a:cs typeface="B Nazanin" pitchFamily="2" charset="-78"/>
              </a:rPr>
              <a:t>ايجاد تشكل‌هاي مردمي و مشاركتي زنان</a:t>
            </a:r>
            <a:endParaRPr lang="en-US" sz="2400" dirty="0">
              <a:cs typeface="B Nazanin" pitchFamily="2" charset="-78"/>
            </a:endParaRPr>
          </a:p>
          <a:p>
            <a:pPr lvl="0" algn="just" rtl="1"/>
            <a:r>
              <a:rPr lang="ar-SA" sz="2400" dirty="0">
                <a:cs typeface="B Nazanin" pitchFamily="2" charset="-78"/>
              </a:rPr>
              <a:t>تقويت و زمينه‌سازي حضور زنان در مراسم فرهنگي و كاهش گسست جنسي جوامع</a:t>
            </a:r>
            <a:endParaRPr lang="en-US" sz="2400" dirty="0">
              <a:cs typeface="B Nazanin" pitchFamily="2" charset="-78"/>
            </a:endParaRPr>
          </a:p>
          <a:p>
            <a:pPr lvl="0" algn="just" rtl="1"/>
            <a:r>
              <a:rPr lang="ar-SA" sz="2400" dirty="0">
                <a:cs typeface="B Nazanin" pitchFamily="2" charset="-78"/>
              </a:rPr>
              <a:t>گسترش فرهنگ روستا و ارج نهادن به روستا و روستاییان و تبدیل نمودن زندگی در روستا به عنوان یک ارزش</a:t>
            </a:r>
            <a:endParaRPr lang="en-US" sz="2400" dirty="0">
              <a:cs typeface="B Nazanin" pitchFamily="2" charset="-78"/>
            </a:endParaRPr>
          </a:p>
          <a:p>
            <a:pPr algn="just" rtl="1"/>
            <a:r>
              <a:rPr lang="ar-SA" sz="2400" dirty="0">
                <a:cs typeface="B Nazanin" pitchFamily="2" charset="-78"/>
              </a:rPr>
              <a:t>گسترش خدمات بيمه اي و حمايتي </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599"/>
            <a:ext cx="6934200" cy="5262979"/>
          </a:xfrm>
          <a:prstGeom prst="rect">
            <a:avLst/>
          </a:prstGeom>
        </p:spPr>
        <p:txBody>
          <a:bodyPr wrap="square">
            <a:spAutoFit/>
          </a:bodyPr>
          <a:lstStyle/>
          <a:p>
            <a:pPr algn="just" rtl="1"/>
            <a:r>
              <a:rPr lang="en-US" sz="2400" b="1" dirty="0">
                <a:cs typeface="B Nazanin" pitchFamily="2" charset="-78"/>
              </a:rPr>
              <a:t> </a:t>
            </a:r>
            <a:r>
              <a:rPr lang="ar-SA" sz="2400" b="1" dirty="0">
                <a:cs typeface="B Nazanin" pitchFamily="2" charset="-78"/>
              </a:rPr>
              <a:t>تدوین سیاست های اجرایی پیشرفت و آبادانی در بخش اقتصادی </a:t>
            </a:r>
            <a:endParaRPr lang="en-US" sz="2400" b="1" dirty="0">
              <a:cs typeface="B Nazanin" pitchFamily="2" charset="-78"/>
            </a:endParaRPr>
          </a:p>
          <a:p>
            <a:pPr algn="just" rtl="1"/>
            <a:r>
              <a:rPr lang="ar-SA" sz="2400" dirty="0">
                <a:cs typeface="B Nazanin" pitchFamily="2" charset="-78"/>
              </a:rPr>
              <a:t>سیاست‌های اجرایی برای پیشرفت و آبادانی بخش مرکزی ماهنشان از دیگاه اقتصادی به شرح زیر می‌باشند: </a:t>
            </a:r>
            <a:endParaRPr lang="en-US" sz="2400" dirty="0">
              <a:cs typeface="B Nazanin" pitchFamily="2" charset="-78"/>
            </a:endParaRPr>
          </a:p>
          <a:p>
            <a:pPr lvl="0" algn="just" rtl="1"/>
            <a:r>
              <a:rPr lang="ar-SA" sz="2400" dirty="0">
                <a:cs typeface="B Nazanin" pitchFamily="2" charset="-78"/>
              </a:rPr>
              <a:t>تغيير تركيب ساختار اقتصادي تك بخشي مبتني بر كشاورزي، به چند بخشي مبتنی بر خدمات و صنعت</a:t>
            </a:r>
            <a:endParaRPr lang="en-US" sz="2400" dirty="0">
              <a:cs typeface="B Nazanin" pitchFamily="2" charset="-78"/>
            </a:endParaRPr>
          </a:p>
          <a:p>
            <a:pPr lvl="0" algn="just" rtl="1"/>
            <a:r>
              <a:rPr lang="ar-SA" sz="2400" dirty="0">
                <a:cs typeface="B Nazanin" pitchFamily="2" charset="-78"/>
              </a:rPr>
              <a:t>افزایش راندمان آب از طریق توسعه مکانیزاسیون و سیستم‌های تحت فشار</a:t>
            </a:r>
            <a:endParaRPr lang="en-US" sz="2400" dirty="0">
              <a:cs typeface="B Nazanin" pitchFamily="2" charset="-78"/>
            </a:endParaRPr>
          </a:p>
          <a:p>
            <a:pPr lvl="0" algn="just" rtl="1"/>
            <a:r>
              <a:rPr lang="ar-SA" sz="2400" dirty="0">
                <a:cs typeface="B Nazanin" pitchFamily="2" charset="-78"/>
              </a:rPr>
              <a:t>ايجاد و توسعه فعاليت‌هاي صنعتي متكي بر مزيت‌هاي نسبي</a:t>
            </a:r>
            <a:endParaRPr lang="en-US" sz="2400" dirty="0">
              <a:cs typeface="B Nazanin" pitchFamily="2" charset="-78"/>
            </a:endParaRPr>
          </a:p>
          <a:p>
            <a:pPr lvl="0" algn="just" rtl="1"/>
            <a:r>
              <a:rPr lang="ar-SA" sz="2400" dirty="0">
                <a:cs typeface="B Nazanin" pitchFamily="2" charset="-78"/>
              </a:rPr>
              <a:t>بالابردن بهره‌وری و کارایی نیروی کار روستایی از طریق آموزش</a:t>
            </a:r>
            <a:endParaRPr lang="en-US" sz="2400" dirty="0">
              <a:cs typeface="B Nazanin" pitchFamily="2" charset="-78"/>
            </a:endParaRPr>
          </a:p>
          <a:p>
            <a:pPr lvl="0" algn="just" rtl="1"/>
            <a:r>
              <a:rPr lang="ar-SA" sz="2400" dirty="0">
                <a:cs typeface="B Nazanin" pitchFamily="2" charset="-78"/>
              </a:rPr>
              <a:t>تغييرالگوهاي بهره‌برداري سنتي، به مدرن و نوين</a:t>
            </a:r>
            <a:endParaRPr lang="en-US" sz="2400" dirty="0">
              <a:cs typeface="B Nazanin" pitchFamily="2" charset="-78"/>
            </a:endParaRPr>
          </a:p>
          <a:p>
            <a:pPr lvl="0" algn="just" rtl="1"/>
            <a:r>
              <a:rPr lang="ar-SA" sz="2400" dirty="0">
                <a:cs typeface="B Nazanin" pitchFamily="2" charset="-78"/>
              </a:rPr>
              <a:t>تکمیل زنجیره ارزش محصولات تولیدی (تامین نهاده‌ها، فرایند تولید، فرآوری و فروش) بویژه در محصولات کشاورزی، دامپروری و صنایع دستی روستایی</a:t>
            </a:r>
            <a:endParaRPr lang="en-US" sz="2400" dirty="0">
              <a:cs typeface="B Nazanin" pitchFamily="2" charset="-78"/>
            </a:endParaRPr>
          </a:p>
          <a:p>
            <a:pPr lvl="0" algn="just" rtl="1"/>
            <a:r>
              <a:rPr lang="ar-SA" sz="2400" dirty="0">
                <a:cs typeface="B Nazanin" pitchFamily="2" charset="-78"/>
              </a:rPr>
              <a:t>ارتقاي سطح درآمدي و اشتغال بخشي</a:t>
            </a:r>
            <a:endParaRPr lang="en-US" sz="2400" dirty="0">
              <a:cs typeface="B Nazanin" pitchFamily="2" charset="-78"/>
            </a:endParaRPr>
          </a:p>
          <a:p>
            <a:pPr lvl="0" algn="just" rtl="1"/>
            <a:r>
              <a:rPr lang="ar-SA" sz="2400" dirty="0">
                <a:cs typeface="B Nazanin" pitchFamily="2" charset="-78"/>
              </a:rPr>
              <a:t>كاهش بار تكفل و افزايش رفاه نسبي</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
            <a:ext cx="6553200" cy="3785652"/>
          </a:xfrm>
          <a:prstGeom prst="rect">
            <a:avLst/>
          </a:prstGeom>
        </p:spPr>
        <p:txBody>
          <a:bodyPr wrap="square">
            <a:spAutoFit/>
          </a:bodyPr>
          <a:lstStyle/>
          <a:p>
            <a:pPr algn="just" rtl="1"/>
            <a:r>
              <a:rPr lang="ar-SA" sz="2400" b="1" dirty="0">
                <a:cs typeface="B Nazanin" pitchFamily="2" charset="-78"/>
              </a:rPr>
              <a:t>تدوین سیاست های اجرایی پیشرفت و آبادانی در بخش کالبدی و زیر ساختی</a:t>
            </a:r>
            <a:endParaRPr lang="en-US" sz="2400" b="1" dirty="0">
              <a:cs typeface="B Nazanin" pitchFamily="2" charset="-78"/>
            </a:endParaRPr>
          </a:p>
          <a:p>
            <a:pPr lvl="0" algn="just" rtl="1"/>
            <a:r>
              <a:rPr lang="ar-SA" sz="2400" dirty="0">
                <a:cs typeface="B Nazanin" pitchFamily="2" charset="-78"/>
              </a:rPr>
              <a:t>توسعه شبکه های زیرساختی در عرصه تصمیم تامین زیرساخت (آب، برق، گاز، تلفن و اینترنت) در روستاهای محروم و کم برخوردار </a:t>
            </a:r>
            <a:endParaRPr lang="en-US" sz="2400" dirty="0">
              <a:cs typeface="B Nazanin" pitchFamily="2" charset="-78"/>
            </a:endParaRPr>
          </a:p>
          <a:p>
            <a:pPr lvl="0" algn="just" rtl="1"/>
            <a:r>
              <a:rPr lang="ar-SA" sz="2400" dirty="0">
                <a:cs typeface="B Nazanin" pitchFamily="2" charset="-78"/>
              </a:rPr>
              <a:t>مقاوم سازی  مساکن و تسهیلات برای ساخت مسکن و ایمنی کالبدی</a:t>
            </a:r>
            <a:endParaRPr lang="en-US" sz="2400" dirty="0">
              <a:cs typeface="B Nazanin" pitchFamily="2" charset="-78"/>
            </a:endParaRPr>
          </a:p>
          <a:p>
            <a:pPr lvl="0" algn="just" rtl="1"/>
            <a:r>
              <a:rPr lang="ar-SA" sz="2400" dirty="0">
                <a:cs typeface="B Nazanin" pitchFamily="2" charset="-78"/>
              </a:rPr>
              <a:t>کنترل ساخت و ساز در پهنه های با خطر بالای زلزله</a:t>
            </a:r>
            <a:endParaRPr lang="en-US" sz="2400" dirty="0">
              <a:cs typeface="B Nazanin" pitchFamily="2" charset="-78"/>
            </a:endParaRPr>
          </a:p>
          <a:p>
            <a:pPr lvl="0" algn="just" rtl="1"/>
            <a:r>
              <a:rPr lang="ar-SA" sz="2400" dirty="0">
                <a:cs typeface="B Nazanin" pitchFamily="2" charset="-78"/>
              </a:rPr>
              <a:t>جلوگیری از مهاجرتهای روستایی و تخلیه روستاها با توسعه زیرساختهای اموزشی و بهداشتی</a:t>
            </a:r>
            <a:endParaRPr lang="en-US" sz="2400" dirty="0">
              <a:cs typeface="B Nazanin" pitchFamily="2" charset="-78"/>
            </a:endParaRPr>
          </a:p>
          <a:p>
            <a:pPr lvl="0" algn="just" rtl="1"/>
            <a:r>
              <a:rPr lang="ar-SA" sz="2400" dirty="0">
                <a:cs typeface="B Nazanin" pitchFamily="2" charset="-78"/>
              </a:rPr>
              <a:t>ایجاد راه های اصلی و فرعی متعدد جهت تقویت پیوندهای فیزیکی بین سکونتگاهی</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086600" cy="5632311"/>
          </a:xfrm>
          <a:prstGeom prst="rect">
            <a:avLst/>
          </a:prstGeom>
        </p:spPr>
        <p:txBody>
          <a:bodyPr wrap="square">
            <a:spAutoFit/>
          </a:bodyPr>
          <a:lstStyle/>
          <a:p>
            <a:pPr algn="just" rtl="1"/>
            <a:r>
              <a:rPr lang="ar-SA" sz="2400" b="1" dirty="0">
                <a:cs typeface="B Nazanin" pitchFamily="2" charset="-78"/>
              </a:rPr>
              <a:t>تدوین سیاست های اجرایی پیشرفت و آبادانی در بخش نظام سکونتگاهی وسازمان فضایی</a:t>
            </a:r>
            <a:endParaRPr lang="en-US" sz="2400" b="1" dirty="0">
              <a:cs typeface="B Nazanin" pitchFamily="2" charset="-78"/>
            </a:endParaRPr>
          </a:p>
          <a:p>
            <a:pPr lvl="0" algn="just" rtl="1"/>
            <a:r>
              <a:rPr lang="ar-SA" sz="2400" dirty="0">
                <a:cs typeface="B Nazanin" pitchFamily="2" charset="-78"/>
              </a:rPr>
              <a:t>تقویت سکونتگاه های مرکزی و تسهیل دسترسی به آنها به منظور اعتدال فضایی در توزیع خدمات </a:t>
            </a:r>
            <a:endParaRPr lang="en-US" sz="2400" dirty="0">
              <a:cs typeface="B Nazanin" pitchFamily="2" charset="-78"/>
            </a:endParaRPr>
          </a:p>
          <a:p>
            <a:pPr lvl="0" algn="just" rtl="1"/>
            <a:r>
              <a:rPr lang="ar-SA" sz="2400" dirty="0">
                <a:cs typeface="B Nazanin" pitchFamily="2" charset="-78"/>
              </a:rPr>
              <a:t>سهیم کردن عشایر در حفاظت از مراتع در عرصه  تصمیم حفاظت از مراتع </a:t>
            </a:r>
            <a:endParaRPr lang="en-US" sz="2400" dirty="0">
              <a:cs typeface="B Nazanin" pitchFamily="2" charset="-78"/>
            </a:endParaRPr>
          </a:p>
          <a:p>
            <a:pPr lvl="0" algn="just" rtl="1"/>
            <a:r>
              <a:rPr lang="ar-SA" sz="2400" dirty="0">
                <a:cs typeface="B Nazanin" pitchFamily="2" charset="-78"/>
              </a:rPr>
              <a:t>تقویت روابط موثر و مکمل میان سکونتگاهای منظومه و انتظام فضایی – شبکه ای منظومه با  منظومه های مجاور </a:t>
            </a:r>
            <a:endParaRPr lang="en-US" sz="2400" dirty="0">
              <a:cs typeface="B Nazanin" pitchFamily="2" charset="-78"/>
            </a:endParaRPr>
          </a:p>
          <a:p>
            <a:pPr lvl="0" algn="just" rtl="1"/>
            <a:r>
              <a:rPr lang="ar-SA" sz="2400" dirty="0">
                <a:cs typeface="B Nazanin" pitchFamily="2" charset="-78"/>
              </a:rPr>
              <a:t>کنترل توسعه کالبدی سکونتگاه ها در اراضی خاصلخیز کشاورزی </a:t>
            </a:r>
            <a:endParaRPr lang="en-US" sz="2400" dirty="0">
              <a:cs typeface="B Nazanin" pitchFamily="2" charset="-78"/>
            </a:endParaRPr>
          </a:p>
          <a:p>
            <a:pPr lvl="0" algn="just" rtl="1"/>
            <a:r>
              <a:rPr lang="ar-SA" sz="2400" dirty="0">
                <a:cs typeface="B Nazanin" pitchFamily="2" charset="-78"/>
              </a:rPr>
              <a:t>توجه به اولویت های توسعه ای طرح های فرادست و سیاست های دستگاه های ذیربط در ارتباط با منظومه و منظومه های مجاور </a:t>
            </a:r>
            <a:endParaRPr lang="en-US" sz="2400" dirty="0">
              <a:cs typeface="B Nazanin" pitchFamily="2" charset="-78"/>
            </a:endParaRPr>
          </a:p>
          <a:p>
            <a:pPr lvl="0" algn="just" rtl="1"/>
            <a:r>
              <a:rPr lang="ar-SA" sz="2400" dirty="0">
                <a:cs typeface="B Nazanin" pitchFamily="2" charset="-78"/>
              </a:rPr>
              <a:t>تعیین کارکرد هر یک از سکونتگاه ها با توجه به نقش عملکردی حوزه در سازمان فضایی مطلوب منظومه </a:t>
            </a:r>
            <a:endParaRPr lang="en-US" sz="2400" dirty="0">
              <a:cs typeface="B Nazanin" pitchFamily="2" charset="-78"/>
            </a:endParaRPr>
          </a:p>
          <a:p>
            <a:pPr lvl="0" algn="just" rtl="1"/>
            <a:r>
              <a:rPr lang="ar-SA" sz="2400" dirty="0">
                <a:cs typeface="B Nazanin" pitchFamily="2" charset="-78"/>
              </a:rPr>
              <a:t>توسعه سکونتگاه ها با توجه به ساختارها و متناسب با نقش و کارکرد آنها </a:t>
            </a:r>
            <a:endParaRPr lang="en-US" sz="2400" dirty="0">
              <a:cs typeface="B Nazanin" pitchFamily="2" charset="-78"/>
            </a:endParaRPr>
          </a:p>
          <a:p>
            <a:pPr lvl="0" algn="just" rtl="1"/>
            <a:r>
              <a:rPr lang="ar-SA" sz="2400" dirty="0">
                <a:cs typeface="B Nazanin" pitchFamily="2" charset="-78"/>
              </a:rPr>
              <a:t>تقویت سکونتگاه ها بااستفاده از ظرفیت های تعاملی و هم افزایی </a:t>
            </a:r>
            <a:endParaRPr lang="en-US" sz="2400" dirty="0">
              <a:cs typeface="B Nazanin" pitchFamily="2" charset="-78"/>
            </a:endParaRPr>
          </a:p>
          <a:p>
            <a:pPr lvl="0" algn="just" rtl="1"/>
            <a:r>
              <a:rPr lang="ar-SA" sz="2400" dirty="0">
                <a:cs typeface="B Nazanin" pitchFamily="2" charset="-78"/>
              </a:rPr>
              <a:t>تقویت و ساماندهی نقش منطقه ای و فرامنطقه ای </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620000" cy="4154984"/>
          </a:xfrm>
          <a:prstGeom prst="rect">
            <a:avLst/>
          </a:prstGeom>
        </p:spPr>
        <p:txBody>
          <a:bodyPr wrap="square">
            <a:spAutoFit/>
          </a:bodyPr>
          <a:lstStyle/>
          <a:p>
            <a:pPr algn="just" rtl="1"/>
            <a:r>
              <a:rPr lang="ar-SA" sz="2400" b="1" dirty="0">
                <a:cs typeface="B Nazanin" pitchFamily="2" charset="-78"/>
              </a:rPr>
              <a:t>مدیریتی – نهادی</a:t>
            </a:r>
            <a:endParaRPr lang="en-US" sz="2400" b="1" dirty="0">
              <a:cs typeface="B Nazanin" pitchFamily="2" charset="-78"/>
            </a:endParaRPr>
          </a:p>
          <a:p>
            <a:pPr lvl="0" algn="just" rtl="1"/>
            <a:r>
              <a:rPr lang="fa-IR" sz="2400" dirty="0">
                <a:cs typeface="B Nazanin" pitchFamily="2" charset="-78"/>
              </a:rPr>
              <a:t>بهره گیری از دانش بومی روستائیان جهت افزایش مشارکت و شرکت روستائیان در برنامه ها</a:t>
            </a:r>
            <a:endParaRPr lang="en-US" sz="2400" dirty="0">
              <a:cs typeface="B Nazanin" pitchFamily="2" charset="-78"/>
            </a:endParaRPr>
          </a:p>
          <a:p>
            <a:pPr lvl="0" algn="just" rtl="1"/>
            <a:r>
              <a:rPr lang="fa-IR" sz="2400" dirty="0">
                <a:cs typeface="B Nazanin" pitchFamily="2" charset="-78"/>
              </a:rPr>
              <a:t>گسترش خدمات عمرانی به روستاهای مورد مطالعه با در نظر گرفتن نقش مردم</a:t>
            </a:r>
            <a:endParaRPr lang="en-US" sz="2400" dirty="0">
              <a:cs typeface="B Nazanin" pitchFamily="2" charset="-78"/>
            </a:endParaRPr>
          </a:p>
          <a:p>
            <a:pPr lvl="0" algn="just" rtl="1"/>
            <a:r>
              <a:rPr lang="fa-IR" sz="2400" dirty="0">
                <a:cs typeface="B Nazanin" pitchFamily="2" charset="-78"/>
              </a:rPr>
              <a:t>متنوع سازی ساختار وظایف و اختیارات دهیاری و شورای اسلامی روستا</a:t>
            </a:r>
            <a:endParaRPr lang="en-US" sz="2400" dirty="0">
              <a:cs typeface="B Nazanin" pitchFamily="2" charset="-78"/>
            </a:endParaRPr>
          </a:p>
          <a:p>
            <a:pPr lvl="0" algn="just" rtl="1"/>
            <a:r>
              <a:rPr lang="fa-IR" sz="2400" dirty="0">
                <a:cs typeface="B Nazanin" pitchFamily="2" charset="-78"/>
              </a:rPr>
              <a:t>تمرکز زدایی تصمیمات از سطح ملی به سطح محلی</a:t>
            </a:r>
            <a:endParaRPr lang="en-US" sz="2400" dirty="0">
              <a:cs typeface="B Nazanin" pitchFamily="2" charset="-78"/>
            </a:endParaRPr>
          </a:p>
          <a:p>
            <a:pPr lvl="0" algn="just" rtl="1"/>
            <a:r>
              <a:rPr lang="fa-IR" sz="2400" dirty="0">
                <a:cs typeface="B Nazanin" pitchFamily="2" charset="-78"/>
              </a:rPr>
              <a:t>سامان بخشی ساختاری- کارکردی به نهادهای مدیریت محلی</a:t>
            </a:r>
            <a:endParaRPr lang="en-US" sz="2400" dirty="0">
              <a:cs typeface="B Nazanin" pitchFamily="2" charset="-78"/>
            </a:endParaRPr>
          </a:p>
          <a:p>
            <a:pPr lvl="0" algn="just" rtl="1"/>
            <a:r>
              <a:rPr lang="fa-IR" sz="2400" dirty="0">
                <a:cs typeface="B Nazanin" pitchFamily="2" charset="-78"/>
              </a:rPr>
              <a:t>ارائه اعتبارات مالی توسط بانک ها به خانوارهای فقیر جهت افزایش مشارکت انها</a:t>
            </a:r>
            <a:endParaRPr lang="en-US" sz="2400" dirty="0">
              <a:cs typeface="B Nazanin" pitchFamily="2" charset="-78"/>
            </a:endParaRPr>
          </a:p>
          <a:p>
            <a:pPr lvl="0" algn="just" rtl="1"/>
            <a:r>
              <a:rPr lang="fa-IR" sz="2400" dirty="0">
                <a:cs typeface="B Nazanin" pitchFamily="2" charset="-78"/>
              </a:rPr>
              <a:t>استفاده از ظرفیت های جوانان تحصیل کرده در فرایند مدیریت روستایی</a:t>
            </a:r>
            <a:endParaRPr lang="en-US" sz="2400" dirty="0">
              <a:cs typeface="B Nazanin" pitchFamily="2" charset="-78"/>
            </a:endParaRPr>
          </a:p>
          <a:p>
            <a:pPr lvl="0" algn="just" rtl="1"/>
            <a:r>
              <a:rPr lang="fa-IR" sz="2400" dirty="0">
                <a:cs typeface="B Nazanin" pitchFamily="2" charset="-78"/>
              </a:rPr>
              <a:t>برقراري تعامل منطقي بين نيروهاي بومي و غيربومي براي برنامه ريزي</a:t>
            </a:r>
            <a:endParaRPr lang="en-US" sz="2400" dirty="0">
              <a:cs typeface="B Nazanin" pitchFamily="2" charset="-78"/>
            </a:endParaRPr>
          </a:p>
          <a:p>
            <a:pPr lvl="0" algn="just" rtl="1"/>
            <a:r>
              <a:rPr lang="fa-IR" sz="2400" dirty="0">
                <a:cs typeface="B Nazanin" pitchFamily="2" charset="-78"/>
              </a:rPr>
              <a:t>استفاده از توانمندی های زنان و بکارگیری انها در شوراها و دهیاری ها</a:t>
            </a:r>
            <a:endParaRPr lang="en-US" sz="24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77200" cy="6247864"/>
          </a:xfrm>
          <a:prstGeom prst="rect">
            <a:avLst/>
          </a:prstGeom>
        </p:spPr>
        <p:txBody>
          <a:bodyPr wrap="square">
            <a:spAutoFit/>
          </a:bodyPr>
          <a:lstStyle/>
          <a:p>
            <a:pPr algn="just" rtl="1"/>
            <a:r>
              <a:rPr lang="ar-SA" sz="2000" b="1" dirty="0">
                <a:cs typeface="B Nazanin" pitchFamily="2" charset="-78"/>
              </a:rPr>
              <a:t>گردشگری</a:t>
            </a:r>
            <a:endParaRPr lang="en-US" sz="2000" b="1" dirty="0">
              <a:cs typeface="B Nazanin" pitchFamily="2" charset="-78"/>
            </a:endParaRPr>
          </a:p>
          <a:p>
            <a:pPr algn="just" rtl="1"/>
            <a:r>
              <a:rPr lang="ar-SA" sz="2000" dirty="0">
                <a:cs typeface="B Nazanin" pitchFamily="2" charset="-78"/>
              </a:rPr>
              <a:t>سیاست‌های اجرایی بخش گرشگری و بازار جهت پیشرفت و آبادانی بخش مرکزی ماهنشان به شرح زیر می‌باشند: </a:t>
            </a:r>
            <a:endParaRPr lang="en-US" sz="2000" dirty="0">
              <a:cs typeface="B Nazanin" pitchFamily="2" charset="-78"/>
            </a:endParaRPr>
          </a:p>
          <a:p>
            <a:pPr lvl="0" algn="just" rtl="1"/>
            <a:r>
              <a:rPr lang="fa-IR" sz="2000" dirty="0">
                <a:cs typeface="B Nazanin" pitchFamily="2" charset="-78"/>
              </a:rPr>
              <a:t>توسعه عملکردهای گردشگری و فعالیت های مرتبط با ارائه انواع خدمات مورد نیاز و ویژه برای گردشگران</a:t>
            </a:r>
            <a:endParaRPr lang="en-US" sz="2000" dirty="0">
              <a:cs typeface="B Nazanin" pitchFamily="2" charset="-78"/>
            </a:endParaRPr>
          </a:p>
          <a:p>
            <a:pPr lvl="0" algn="just" rtl="1"/>
            <a:r>
              <a:rPr lang="fa-IR" sz="2000" dirty="0">
                <a:cs typeface="B Nazanin" pitchFamily="2" charset="-78"/>
              </a:rPr>
              <a:t>تأسيس بازارهاي سنتي عرضة محصولات هنري ـ فرهنگي و غذایی (استان) به منظور توسعه و بهبود کیفیت صنايع دستي و محصولات بومی، گیاهان داروئی و...</a:t>
            </a:r>
            <a:endParaRPr lang="en-US" sz="2000" dirty="0">
              <a:cs typeface="B Nazanin" pitchFamily="2" charset="-78"/>
            </a:endParaRPr>
          </a:p>
          <a:p>
            <a:pPr lvl="0" algn="just" rtl="1"/>
            <a:r>
              <a:rPr lang="fa-IR" sz="2000" dirty="0">
                <a:cs typeface="B Nazanin" pitchFamily="2" charset="-78"/>
              </a:rPr>
              <a:t>ایجاد بستر مناسب برای جذب سرمایه گذار داخلی و خارجی در جهت توسعه اقتصادی منطقه با توجه به پتانسیل­های گردشگری بالای منطقه.</a:t>
            </a:r>
            <a:endParaRPr lang="en-US" sz="2000" dirty="0">
              <a:cs typeface="B Nazanin" pitchFamily="2" charset="-78"/>
            </a:endParaRPr>
          </a:p>
          <a:p>
            <a:pPr lvl="0" algn="just" rtl="1"/>
            <a:r>
              <a:rPr lang="fa-IR" sz="2000" dirty="0">
                <a:cs typeface="B Nazanin" pitchFamily="2" charset="-78"/>
              </a:rPr>
              <a:t>برگزاری همایش‌ها، جشنواره‌ها و رویدادهای فرهنگی در فصول مختلف سال؛</a:t>
            </a:r>
            <a:endParaRPr lang="en-US" sz="2000" dirty="0">
              <a:cs typeface="B Nazanin" pitchFamily="2" charset="-78"/>
            </a:endParaRPr>
          </a:p>
          <a:p>
            <a:pPr lvl="0" algn="just" rtl="1"/>
            <a:r>
              <a:rPr lang="fa-IR" sz="2000" dirty="0">
                <a:cs typeface="B Nazanin" pitchFamily="2" charset="-78"/>
              </a:rPr>
              <a:t>تهیه و توزیع اقلام تبلیغی و اطلاع‌رسانی در خصوص جاذبه­های گردشگری، نصب تابلوها و علائم هدایت کننده و بیلبوردهای تبلیغاتی در محورهای ترانزیتی و گردشگری استان و بخش </a:t>
            </a:r>
            <a:endParaRPr lang="en-US" sz="2000" dirty="0">
              <a:cs typeface="B Nazanin" pitchFamily="2" charset="-78"/>
            </a:endParaRPr>
          </a:p>
          <a:p>
            <a:pPr lvl="0" algn="just" rtl="1"/>
            <a:r>
              <a:rPr lang="fa-IR" sz="2000" dirty="0">
                <a:cs typeface="B Nazanin" pitchFamily="2" charset="-78"/>
              </a:rPr>
              <a:t>انجام برنامه‌های بازاریابی و معرفی جاذبه های گردشگری بخش در رسانه­های ملی، شبکه­های مجازی، مجلات و روزنامه‌های عمومی و تخصصی</a:t>
            </a:r>
            <a:endParaRPr lang="en-US" sz="2000" dirty="0">
              <a:cs typeface="B Nazanin" pitchFamily="2" charset="-78"/>
            </a:endParaRPr>
          </a:p>
          <a:p>
            <a:pPr lvl="0" algn="just" rtl="1"/>
            <a:r>
              <a:rPr lang="fa-IR" sz="2000" dirty="0">
                <a:cs typeface="B Nazanin" pitchFamily="2" charset="-78"/>
              </a:rPr>
              <a:t>ایجاد برند خاص منطقه و بهره­گیری از علائم تجاری آن در ارائه محصولات گردشگری</a:t>
            </a:r>
            <a:endParaRPr lang="en-US" sz="2000" dirty="0">
              <a:cs typeface="B Nazanin" pitchFamily="2" charset="-78"/>
            </a:endParaRPr>
          </a:p>
          <a:p>
            <a:pPr lvl="0" algn="just" rtl="1"/>
            <a:r>
              <a:rPr lang="fa-IR" sz="2000" dirty="0">
                <a:cs typeface="B Nazanin" pitchFamily="2" charset="-78"/>
              </a:rPr>
              <a:t>ایجاد دفاتر خدمات مسافرتی فعال به منظور برنامه‌ریزی گشت‌های گروهی به بخش</a:t>
            </a:r>
            <a:endParaRPr lang="en-US" sz="2000" dirty="0">
              <a:cs typeface="B Nazanin" pitchFamily="2" charset="-78"/>
            </a:endParaRPr>
          </a:p>
          <a:p>
            <a:pPr lvl="0" algn="just" rtl="1"/>
            <a:r>
              <a:rPr lang="fa-IR" sz="2000" dirty="0">
                <a:cs typeface="B Nazanin" pitchFamily="2" charset="-78"/>
              </a:rPr>
              <a:t>ایجاد واحدهای اقامتی از نوع هتل، مهمانسرا و اقامتگاه بوم گردی با کیفیت مناسب</a:t>
            </a:r>
            <a:endParaRPr lang="en-US" sz="2000" dirty="0">
              <a:cs typeface="B Nazanin" pitchFamily="2" charset="-78"/>
            </a:endParaRPr>
          </a:p>
          <a:p>
            <a:pPr lvl="0" algn="just" rtl="1"/>
            <a:r>
              <a:rPr lang="fa-IR" sz="2000" dirty="0">
                <a:cs typeface="B Nazanin" pitchFamily="2" charset="-78"/>
              </a:rPr>
              <a:t>ایجاد واحدهای پذیرایی سنتی با سطح کیفی مناسب؛ </a:t>
            </a:r>
            <a:endParaRPr lang="en-US" sz="2000" dirty="0">
              <a:cs typeface="B Nazanin" pitchFamily="2" charset="-78"/>
            </a:endParaRPr>
          </a:p>
          <a:p>
            <a:pPr lvl="0" algn="just" rtl="1"/>
            <a:r>
              <a:rPr lang="fa-IR" sz="2000" dirty="0">
                <a:cs typeface="B Nazanin" pitchFamily="2" charset="-78"/>
              </a:rPr>
              <a:t>جذب و آموزش نیروی انسانی مجرب و متخصص و ارتقاء سطح مهارت در زمینه ارائه خدمات، مدیریت و بازاریابی محصولات گردشگری؛</a:t>
            </a:r>
            <a:endParaRPr lang="en-US" sz="2000" dirty="0">
              <a:cs typeface="B Nazanin" pitchFamily="2" charset="-78"/>
            </a:endParaRPr>
          </a:p>
        </p:txBody>
      </p:sp>
    </p:spTree>
    <p:extLst>
      <p:ext uri="{BB962C8B-B14F-4D97-AF65-F5344CB8AC3E}">
        <p14:creationId xmlns:p14="http://schemas.microsoft.com/office/powerpoint/2010/main" val="200309418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46331"/>
          </a:xfrm>
          <a:prstGeom prst="rect">
            <a:avLst/>
          </a:prstGeom>
        </p:spPr>
        <p:txBody>
          <a:bodyPr wrap="square">
            <a:spAutoFit/>
          </a:bodyPr>
          <a:lstStyle/>
          <a:p>
            <a:pPr algn="ctr" rtl="1"/>
            <a:r>
              <a:rPr lang="fa-IR" b="1" dirty="0">
                <a:cs typeface="B Nazanin" pitchFamily="2" charset="-78"/>
              </a:rPr>
              <a:t>پيش بيني اعتبارات لازم و شناسایی مشارکت کنندگان، افراد و گروه های مستعد برای اجرای کسب و کارهای کوچک </a:t>
            </a:r>
            <a:endParaRPr lang="en-US" b="1"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066562527"/>
              </p:ext>
            </p:extLst>
          </p:nvPr>
        </p:nvGraphicFramePr>
        <p:xfrm>
          <a:off x="381000" y="912494"/>
          <a:ext cx="8153400" cy="5740279"/>
        </p:xfrm>
        <a:graphic>
          <a:graphicData uri="http://schemas.openxmlformats.org/drawingml/2006/table">
            <a:tbl>
              <a:tblPr rtl="1" firstRow="1" firstCol="1" bandRow="1">
                <a:tableStyleId>{5C22544A-7EE6-4342-B048-85BDC9FD1C3A}</a:tableStyleId>
              </a:tblPr>
              <a:tblGrid>
                <a:gridCol w="486041"/>
                <a:gridCol w="5775237"/>
                <a:gridCol w="1892122"/>
              </a:tblGrid>
              <a:tr h="324522">
                <a:tc>
                  <a:txBody>
                    <a:bodyPr/>
                    <a:lstStyle/>
                    <a:p>
                      <a:pPr algn="ctr" rtl="1">
                        <a:lnSpc>
                          <a:spcPct val="107000"/>
                        </a:lnSpc>
                        <a:spcAft>
                          <a:spcPts val="0"/>
                        </a:spcAft>
                      </a:pPr>
                      <a:r>
                        <a:rPr lang="fa-IR" sz="1600">
                          <a:effectLst/>
                          <a:cs typeface="B Nazanin" pitchFamily="2" charset="-78"/>
                        </a:rPr>
                        <a:t>ردیف</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عناوین کسب و کارهای کوچک مقیاس</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برآورد اعتبار مورد نیاز </a:t>
                      </a:r>
                      <a:endParaRPr lang="en-US" sz="1600">
                        <a:effectLst/>
                        <a:cs typeface="B Nazanin" pitchFamily="2" charset="-78"/>
                      </a:endParaRPr>
                    </a:p>
                    <a:p>
                      <a:pPr algn="ctr" rtl="1">
                        <a:lnSpc>
                          <a:spcPct val="107000"/>
                        </a:lnSpc>
                        <a:spcAft>
                          <a:spcPts val="0"/>
                        </a:spcAft>
                      </a:pPr>
                      <a:r>
                        <a:rPr lang="fa-IR" sz="1600">
                          <a:effectLst/>
                          <a:cs typeface="B Nazanin" pitchFamily="2" charset="-78"/>
                        </a:rPr>
                        <a:t>(میلیون ریال)</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شرکت‌های تعاونی روستایی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فروشگاه‌های تامین نهاده‌‌های کشاورزی، دامی، صنایع دستی در مراکز دهستان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457903">
                <a:tc>
                  <a:txBody>
                    <a:bodyPr/>
                    <a:lstStyle/>
                    <a:p>
                      <a:pPr algn="ctr" rtl="1">
                        <a:lnSpc>
                          <a:spcPct val="107000"/>
                        </a:lnSpc>
                        <a:spcAft>
                          <a:spcPts val="0"/>
                        </a:spcAft>
                      </a:pPr>
                      <a:r>
                        <a:rPr lang="fa-IR" sz="1600">
                          <a:effectLst/>
                          <a:cs typeface="B Nazanin" pitchFamily="2" charset="-78"/>
                        </a:rPr>
                        <a:t>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در جهت تغییر الگوی کشت زراعی به محصولات پربازده تر نظیر کلزا، زعفران، حبوبات، گیاهان دارویی، گل محمدی، توسعه باغداری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در جهت برداشت و فرآوری گیاهان دارویی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آموزش‌های لازم در زمینه اصول صحیح نگهداری دام و طیور، اصلاح نژاد، اصلاح جایگاه دام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آموزش‌های لازم در جهت ایجاد واحدهای پرورش ماهیان گرم آبی و سرد آبی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7</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ارائه آموزش لازم به به خانوارهای روستایی بویژه زنان برای ایجاد صنایع دستی نظیر قالیبافی، جوراب بافی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8</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اعطای تسهیلات در جهت ایجاد کارگاه‌های تولید صنایع دستی در روستاها</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9</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توسعه کشت محصولات پربازده نظیر کلزا، حبوبات، زعفران، گل محمدی و ...</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a:t>
                      </a:r>
                      <a:endParaRPr lang="en-US" sz="1600">
                        <a:effectLst/>
                        <a:latin typeface="Calibri"/>
                        <a:ea typeface="Calibri"/>
                        <a:cs typeface="B Nazanin" pitchFamily="2" charset="-78"/>
                      </a:endParaRPr>
                    </a:p>
                  </a:txBody>
                  <a:tcPr marL="0" marR="0" marT="0" marB="0" anchor="ctr"/>
                </a:tc>
              </a:tr>
              <a:tr h="305824">
                <a:tc>
                  <a:txBody>
                    <a:bodyPr/>
                    <a:lstStyle/>
                    <a:p>
                      <a:pPr algn="ctr" rtl="1">
                        <a:lnSpc>
                          <a:spcPct val="107000"/>
                        </a:lnSpc>
                        <a:spcAft>
                          <a:spcPts val="0"/>
                        </a:spcAft>
                      </a:pPr>
                      <a:r>
                        <a:rPr lang="fa-IR" sz="1600">
                          <a:effectLst/>
                          <a:cs typeface="B Nazanin" pitchFamily="2" charset="-78"/>
                        </a:rPr>
                        <a:t>10</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توسعه واحدهای دامپروری نظیر بز سانن، دام بزرگ و کوچک </a:t>
                      </a:r>
                      <a:endParaRPr lang="en-US" sz="1600">
                        <a:effectLst/>
                        <a:cs typeface="B Nazanin" pitchFamily="2" charset="-78"/>
                      </a:endParaRPr>
                    </a:p>
                    <a:p>
                      <a:pPr algn="ctr" rtl="1">
                        <a:lnSpc>
                          <a:spcPct val="107000"/>
                        </a:lnSpc>
                        <a:spcAft>
                          <a:spcPts val="0"/>
                        </a:spcAft>
                      </a:pPr>
                      <a:r>
                        <a:rPr lang="fa-IR" sz="1600">
                          <a:effectLst/>
                          <a:cs typeface="B Nazanin" pitchFamily="2" charset="-78"/>
                        </a:rPr>
                        <a:t>(از طریق تعلیف با علوفه دستی)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زنبورداری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جایگاه‌های جمع‌آوری شیر در مراکز دهستان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بسته‌بندی و فرآوری محصولات کشاورزی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25000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فروشگاه‌های اینترنتی محصولات صنایع دستی روستایی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واحدهای ارئه دهنده خدمات ماشین‌های کشاورزی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235799">
                <a:tc>
                  <a:txBody>
                    <a:bodyPr/>
                    <a:lstStyle/>
                    <a:p>
                      <a:pPr algn="ctr" rtl="1">
                        <a:lnSpc>
                          <a:spcPct val="107000"/>
                        </a:lnSpc>
                        <a:spcAft>
                          <a:spcPts val="0"/>
                        </a:spcAft>
                      </a:pPr>
                      <a:r>
                        <a:rPr lang="fa-IR" sz="1600">
                          <a:effectLst/>
                          <a:cs typeface="B Nazanin" pitchFamily="2" charset="-78"/>
                        </a:rPr>
                        <a:t>16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مجموع</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dirty="0">
                          <a:effectLst/>
                          <a:cs typeface="B Nazanin" pitchFamily="2" charset="-78"/>
                        </a:rPr>
                        <a:t>133200</a:t>
                      </a:r>
                      <a:endParaRPr lang="en-US" sz="1600" dirty="0">
                        <a:effectLst/>
                        <a:latin typeface="Calibri"/>
                        <a:ea typeface="Calibri"/>
                        <a:cs typeface="B Nazanin" pitchFamily="2" charset="-78"/>
                      </a:endParaRPr>
                    </a:p>
                  </a:txBody>
                  <a:tcPr marL="0" marR="0" marT="0" marB="0" anchor="ctr"/>
                </a:tc>
              </a:tr>
            </a:tbl>
          </a:graphicData>
        </a:graphic>
      </p:graphicFrame>
    </p:spTree>
    <p:extLst>
      <p:ext uri="{BB962C8B-B14F-4D97-AF65-F5344CB8AC3E}">
        <p14:creationId xmlns:p14="http://schemas.microsoft.com/office/powerpoint/2010/main" val="21112086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20" descr="Description: phoca_thumb_l_arm-nag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906" y="0"/>
            <a:ext cx="957263" cy="939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762000" y="-881181"/>
            <a:ext cx="7315199" cy="753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2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lang="en-US" sz="1600" dirty="0">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جمهوری اسلامی ایران</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474663" algn="l"/>
                <a:tab pos="2743200" algn="ctr"/>
              </a:tabLst>
            </a:pPr>
            <a:endParaRPr kumimoji="0" lang="en-US" sz="16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سازمان برنامه و بودجه کشور</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6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سازمان مدیریت و برنامه ریزی استان زنجان</a:t>
            </a: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1600" dirty="0">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6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1200" b="1" i="1"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مطالعات تدوین </a:t>
            </a:r>
            <a:r>
              <a:rPr kumimoji="0" lang="fa-IR"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سند </a:t>
            </a: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توسعه  اقتصادی و اشتغال زایی</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روستایی – شهرستان  ماه نشان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ar-SA"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بخش </a:t>
            </a:r>
            <a:r>
              <a:rPr kumimoji="0" lang="fa-IR"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انگوران</a:t>
            </a:r>
            <a:endParaRPr kumimoji="0" lang="en-US"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3200" dirty="0">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32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مشاور طرح : مهندسین مشاور آرتا نقشینه شهر</a:t>
            </a:r>
            <a:endParaRPr kumimoji="0" lang="en-US"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lang="en-US" sz="1900" dirty="0">
              <a:latin typeface="IranNastaliq" pitchFamily="18" charset="0"/>
              <a:cs typeface="IranNastaliq"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474663" algn="l"/>
                <a:tab pos="2743200" algn="ctr"/>
              </a:tabLst>
            </a:pPr>
            <a:r>
              <a:rPr kumimoji="0" lang="fa-IR" sz="1900" b="0" i="0" u="none" strike="noStrike" cap="none" normalizeH="0" baseline="0" dirty="0" smtClean="0">
                <a:ln>
                  <a:noFill/>
                </a:ln>
                <a:solidFill>
                  <a:schemeClr val="tx1"/>
                </a:solidFill>
                <a:effectLst/>
                <a:latin typeface="IranNastaliq" pitchFamily="18" charset="0"/>
                <a:ea typeface="Times New Roman" pitchFamily="18" charset="0"/>
                <a:cs typeface="IranNastaliq" pitchFamily="18" charset="0"/>
              </a:rPr>
              <a:t>1397</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
            <a:ext cx="4447051" cy="369332"/>
          </a:xfrm>
          <a:prstGeom prst="rect">
            <a:avLst/>
          </a:prstGeom>
        </p:spPr>
        <p:txBody>
          <a:bodyPr wrap="none">
            <a:spAutoFit/>
          </a:bodyPr>
          <a:lstStyle/>
          <a:p>
            <a:pPr rtl="1"/>
            <a:r>
              <a:rPr lang="ar-SA" b="1" dirty="0">
                <a:cs typeface="B Nazanin" pitchFamily="2" charset="-78"/>
              </a:rPr>
              <a:t>اعتبار مورد نیاز کسب و کارهای محرک متوسط مقیاس </a:t>
            </a:r>
            <a:endParaRPr lang="en-US" b="1"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582722712"/>
              </p:ext>
            </p:extLst>
          </p:nvPr>
        </p:nvGraphicFramePr>
        <p:xfrm>
          <a:off x="304800" y="990600"/>
          <a:ext cx="8229600" cy="3652906"/>
        </p:xfrm>
        <a:graphic>
          <a:graphicData uri="http://schemas.openxmlformats.org/drawingml/2006/table">
            <a:tbl>
              <a:tblPr rtl="1" firstRow="1" firstCol="1" bandRow="1">
                <a:tableStyleId>{5C22544A-7EE6-4342-B048-85BDC9FD1C3A}</a:tableStyleId>
              </a:tblPr>
              <a:tblGrid>
                <a:gridCol w="799917"/>
                <a:gridCol w="4885091"/>
                <a:gridCol w="2544592"/>
              </a:tblGrid>
              <a:tr h="357505">
                <a:tc>
                  <a:txBody>
                    <a:bodyPr/>
                    <a:lstStyle/>
                    <a:p>
                      <a:pPr algn="ctr" rtl="1">
                        <a:lnSpc>
                          <a:spcPct val="107000"/>
                        </a:lnSpc>
                        <a:spcAft>
                          <a:spcPts val="0"/>
                        </a:spcAft>
                      </a:pPr>
                      <a:r>
                        <a:rPr lang="fa-IR" sz="1600">
                          <a:effectLst/>
                          <a:cs typeface="B Nazanin" pitchFamily="2" charset="-78"/>
                        </a:rPr>
                        <a:t>ردیف</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عناوین کسب و کارهای متحرک متوسط مقیاس</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برآورد اعتبار مورد نیاز (میلیون ریال)</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واحدهای گلخانه‌ای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2</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احداث واحدهای پرورش قارچ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15000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3</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احداث سردخانه</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30000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4</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اعطای تسهیلات در جهت احداث واحدهای پرورش آبزیان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25000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5</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تقویت و راه‌اندازی مجدد شرکت کشت و صنعت آیدانه بخصوص کارخانه‌های تولید چیپس و بسته‌بندی محولات غذایی نظیر حبوبات</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6</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کشتارگاه صنعتی دام</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60000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7</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کارخانه لبنیات</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8</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ایجاد واحد بسته بندی و فرآوری گیاهان دارویی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10000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9</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راه‌اندازی بازارچه مرزی</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30000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10</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بهره‌برداری از معادن</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a:effectLst/>
                          <a:cs typeface="B Nazanin" pitchFamily="2" charset="-78"/>
                        </a:rPr>
                        <a:t>500000</a:t>
                      </a:r>
                      <a:endParaRPr lang="en-US" sz="1600">
                        <a:effectLst/>
                        <a:latin typeface="Calibri"/>
                        <a:ea typeface="Calibri"/>
                        <a:cs typeface="B Nazanin" pitchFamily="2" charset="-78"/>
                      </a:endParaRPr>
                    </a:p>
                  </a:txBody>
                  <a:tcPr marL="0" marR="0" marT="0" marB="0" anchor="ctr"/>
                </a:tc>
              </a:tr>
              <a:tr h="251460">
                <a:tc>
                  <a:txBody>
                    <a:bodyPr/>
                    <a:lstStyle/>
                    <a:p>
                      <a:pPr algn="ctr" rtl="1">
                        <a:lnSpc>
                          <a:spcPct val="107000"/>
                        </a:lnSpc>
                        <a:spcAft>
                          <a:spcPts val="0"/>
                        </a:spcAft>
                      </a:pPr>
                      <a:r>
                        <a:rPr lang="fa-IR" sz="1600">
                          <a:effectLst/>
                          <a:cs typeface="B Nazanin" pitchFamily="2" charset="-78"/>
                        </a:rPr>
                        <a:t>11</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ar-SA" sz="1600">
                          <a:effectLst/>
                          <a:cs typeface="B Nazanin" pitchFamily="2" charset="-78"/>
                        </a:rPr>
                        <a:t>مجموع</a:t>
                      </a:r>
                      <a:endParaRPr lang="en-US" sz="1600">
                        <a:effectLst/>
                        <a:latin typeface="Calibri"/>
                        <a:ea typeface="Calibri"/>
                        <a:cs typeface="B Nazanin" pitchFamily="2" charset="-78"/>
                      </a:endParaRPr>
                    </a:p>
                  </a:txBody>
                  <a:tcPr marL="0" marR="0" marT="0" marB="0" anchor="ctr"/>
                </a:tc>
                <a:tc>
                  <a:txBody>
                    <a:bodyPr/>
                    <a:lstStyle/>
                    <a:p>
                      <a:pPr algn="ctr" rtl="1">
                        <a:lnSpc>
                          <a:spcPct val="107000"/>
                        </a:lnSpc>
                        <a:spcAft>
                          <a:spcPts val="0"/>
                        </a:spcAft>
                      </a:pPr>
                      <a:r>
                        <a:rPr lang="fa-IR" sz="1600" dirty="0">
                          <a:effectLst/>
                          <a:cs typeface="B Nazanin" pitchFamily="2" charset="-78"/>
                        </a:rPr>
                        <a:t>970000</a:t>
                      </a:r>
                      <a:endParaRPr lang="en-US" sz="1600" dirty="0">
                        <a:effectLst/>
                        <a:latin typeface="Calibri"/>
                        <a:ea typeface="Calibri"/>
                        <a:cs typeface="B Nazanin" pitchFamily="2" charset="-78"/>
                      </a:endParaRPr>
                    </a:p>
                  </a:txBody>
                  <a:tcPr marL="0" marR="0" marT="0" marB="0" anchor="ctr"/>
                </a:tc>
              </a:tr>
            </a:tbl>
          </a:graphicData>
        </a:graphic>
      </p:graphicFrame>
    </p:spTree>
    <p:extLst>
      <p:ext uri="{BB962C8B-B14F-4D97-AF65-F5344CB8AC3E}">
        <p14:creationId xmlns:p14="http://schemas.microsoft.com/office/powerpoint/2010/main" val="21112086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0485" descr="E:\منظومه کلی ماهنشان بخش مرکزی- زنجان1397\ANGHORAN\موقعیت طبیع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33498" y="-876298"/>
            <a:ext cx="6172202" cy="838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7359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01899"/>
            <a:ext cx="7086600" cy="4524315"/>
          </a:xfrm>
          <a:prstGeom prst="rect">
            <a:avLst/>
          </a:prstGeom>
        </p:spPr>
        <p:txBody>
          <a:bodyPr wrap="square">
            <a:spAutoFit/>
          </a:bodyPr>
          <a:lstStyle/>
          <a:p>
            <a:pPr algn="just" rtl="1"/>
            <a:r>
              <a:rPr lang="ar-SA" sz="2400" b="1" dirty="0">
                <a:cs typeface="B Nazanin" pitchFamily="2" charset="-78"/>
              </a:rPr>
              <a:t>روستاهای مورد مطالعه ﺑﻪ  ﻟﺤﺎظ ﻣﻮﻗﻌﯿﺖ اداري- ﺳﯿﺎﺳﯽ ﻣﻨﻄﺒﻖ ﺑﺮ ﺑﺨﺶ انگوران از ﺷﻬﺮﺳﺘﺎن ماهنشان اﺳﺖ ﮐﻪ در اﺳﺘﺎن زنجان واﻗﻊ ﺷﺪه اﺳﺖ. جدول ذیل آﺧﺮﯾﻦ ﺗﻘﺴﯿﻤﺎت ﺳﯿﺎﺳﯽ ﺷﻬﺮﺳﺘﺎن ماهنشان و ﺟﺎﯾﮕﺎه روستاهای بخش انگوران در آن را ﻧﻤﺎﯾﺶ داده اﺳﺖ. ﭼﻨﺎﻧﮑﻪ در ﺟﺪول ﻣﺬﮐﻮر ﻫﻢ ﻣﺸﺨﺺ ﺷﺪه اﺳﺖ، بخش انگوران شامل دو دهستان به نام های انگوران به مساحت 1071.29 کیلومترمربع دارای 52 روستا (7 روستا خالی از سکنه) به مرکزیت شهر دندی و دهستان قلعه جوق به مساحت 459.22 کیلومترمربع دارای 32 روستا (یازده روستا خالی از سکنه)  به مرکزیت شهر دندی می باشد. ﻃﺒﻖ آﻣﺎر ﺟﻤﻌﯿﺘﯽ ﺳﺮﺷﻤﺎري ﻋﻤﻮﻣﯽ ﻧﻔﻮس و ﻣﺴﮑﻦ در ﺳﺎل1395 منظومه انگوران داراي ﺟﻤﻌﯿﺘﯽ ﻣﻌﺎدل 17164 ﻧﻔﺮ در ﻗﺎﻟﺐ 84 آﺑﺎدي و یک شهر ﻣﯽ ﺑﺎﺷﺪ. </a:t>
            </a:r>
            <a:endParaRPr lang="en-US" sz="2400"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73355725"/>
              </p:ext>
            </p:extLst>
          </p:nvPr>
        </p:nvGraphicFramePr>
        <p:xfrm>
          <a:off x="1600200" y="533400"/>
          <a:ext cx="6019800" cy="1447800"/>
        </p:xfrm>
        <a:graphic>
          <a:graphicData uri="http://schemas.openxmlformats.org/drawingml/2006/table">
            <a:tbl>
              <a:tblPr rtl="1" firstRow="1" firstCol="1" bandRow="1">
                <a:tableStyleId>{5C22544A-7EE6-4342-B048-85BDC9FD1C3A}</a:tableStyleId>
              </a:tblPr>
              <a:tblGrid>
                <a:gridCol w="2751242"/>
                <a:gridCol w="569459"/>
                <a:gridCol w="719714"/>
                <a:gridCol w="539957"/>
                <a:gridCol w="719714"/>
                <a:gridCol w="719714"/>
              </a:tblGrid>
              <a:tr h="342790">
                <a:tc>
                  <a:txBody>
                    <a:bodyPr/>
                    <a:lstStyle/>
                    <a:p>
                      <a:pPr algn="ctr" rtl="1">
                        <a:lnSpc>
                          <a:spcPct val="107000"/>
                        </a:lnSpc>
                        <a:spcAft>
                          <a:spcPts val="0"/>
                        </a:spcAft>
                      </a:pPr>
                      <a:r>
                        <a:rPr lang="fa-IR" sz="1200" dirty="0">
                          <a:effectLst/>
                        </a:rPr>
                        <a:t>جمعیت</a:t>
                      </a:r>
                      <a:endParaRPr lang="en-US" sz="1100" dirty="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17164</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نفر</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43.6</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1.62</a:t>
                      </a:r>
                      <a:endParaRPr lang="en-US" sz="1100">
                        <a:effectLst/>
                        <a:latin typeface="Calibri"/>
                        <a:ea typeface="Calibri"/>
                        <a:cs typeface="Arial"/>
                      </a:endParaRPr>
                    </a:p>
                  </a:txBody>
                  <a:tcPr marL="68580" marR="68580" marT="0" marB="0" anchor="ctr"/>
                </a:tc>
              </a:tr>
              <a:tr h="221002">
                <a:tc>
                  <a:txBody>
                    <a:bodyPr/>
                    <a:lstStyle/>
                    <a:p>
                      <a:pPr algn="ctr" rtl="1">
                        <a:lnSpc>
                          <a:spcPct val="107000"/>
                        </a:lnSpc>
                        <a:spcAft>
                          <a:spcPts val="0"/>
                        </a:spcAft>
                      </a:pPr>
                      <a:r>
                        <a:rPr lang="fa-IR" sz="1200">
                          <a:effectLst/>
                        </a:rPr>
                        <a:t>رشد سالانه جمعیت (1395-1390)</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15/0-</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44/0-</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81/0</a:t>
                      </a:r>
                      <a:endParaRPr lang="en-US" sz="1100">
                        <a:effectLst/>
                        <a:latin typeface="Calibri"/>
                        <a:ea typeface="Calibri"/>
                        <a:cs typeface="Arial"/>
                      </a:endParaRPr>
                    </a:p>
                  </a:txBody>
                  <a:tcPr marL="68580" marR="68580" marT="0" marB="0" anchor="ctr"/>
                </a:tc>
              </a:tr>
              <a:tr h="221002">
                <a:tc>
                  <a:txBody>
                    <a:bodyPr/>
                    <a:lstStyle/>
                    <a:p>
                      <a:pPr algn="ctr" rtl="1">
                        <a:lnSpc>
                          <a:spcPct val="107000"/>
                        </a:lnSpc>
                        <a:spcAft>
                          <a:spcPts val="0"/>
                        </a:spcAft>
                      </a:pPr>
                      <a:r>
                        <a:rPr lang="fa-IR" sz="1200">
                          <a:effectLst/>
                        </a:rPr>
                        <a:t>روستانشینی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72.1</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74</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32.7</a:t>
                      </a:r>
                      <a:endParaRPr lang="en-US" sz="1100">
                        <a:effectLst/>
                        <a:latin typeface="Calibri"/>
                        <a:ea typeface="Calibri"/>
                        <a:cs typeface="Arial"/>
                      </a:endParaRPr>
                    </a:p>
                  </a:txBody>
                  <a:tcPr marL="68580" marR="68580" marT="0" marB="0" anchor="ctr"/>
                </a:tc>
              </a:tr>
              <a:tr h="221002">
                <a:tc>
                  <a:txBody>
                    <a:bodyPr/>
                    <a:lstStyle/>
                    <a:p>
                      <a:pPr algn="ctr" rtl="1">
                        <a:lnSpc>
                          <a:spcPct val="107000"/>
                        </a:lnSpc>
                        <a:spcAft>
                          <a:spcPts val="0"/>
                        </a:spcAft>
                      </a:pPr>
                      <a:r>
                        <a:rPr lang="fa-IR" sz="1200">
                          <a:effectLst/>
                        </a:rPr>
                        <a:t>نرخ جوانی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27.3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27.3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23.9</a:t>
                      </a:r>
                      <a:endParaRPr lang="en-US" sz="1100">
                        <a:effectLst/>
                        <a:latin typeface="Calibri"/>
                        <a:ea typeface="Calibri"/>
                        <a:cs typeface="Arial"/>
                      </a:endParaRPr>
                    </a:p>
                  </a:txBody>
                  <a:tcPr marL="68580" marR="68580" marT="0" marB="0"/>
                </a:tc>
              </a:tr>
              <a:tr h="221002">
                <a:tc>
                  <a:txBody>
                    <a:bodyPr/>
                    <a:lstStyle/>
                    <a:p>
                      <a:pPr algn="ctr" rtl="1">
                        <a:lnSpc>
                          <a:spcPct val="107000"/>
                        </a:lnSpc>
                        <a:spcAft>
                          <a:spcPts val="0"/>
                        </a:spcAft>
                      </a:pPr>
                      <a:r>
                        <a:rPr lang="fa-IR" sz="1200">
                          <a:effectLst/>
                        </a:rPr>
                        <a:t>نرخ میانسالی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65.3</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65.2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69.4</a:t>
                      </a:r>
                      <a:endParaRPr lang="en-US" sz="1100">
                        <a:effectLst/>
                        <a:latin typeface="Calibri"/>
                        <a:ea typeface="Calibri"/>
                        <a:cs typeface="Arial"/>
                      </a:endParaRPr>
                    </a:p>
                  </a:txBody>
                  <a:tcPr marL="68580" marR="68580" marT="0" marB="0"/>
                </a:tc>
              </a:tr>
              <a:tr h="221002">
                <a:tc>
                  <a:txBody>
                    <a:bodyPr/>
                    <a:lstStyle/>
                    <a:p>
                      <a:pPr algn="ctr" rtl="1">
                        <a:lnSpc>
                          <a:spcPct val="107000"/>
                        </a:lnSpc>
                        <a:spcAft>
                          <a:spcPts val="0"/>
                        </a:spcAft>
                      </a:pPr>
                      <a:r>
                        <a:rPr lang="fa-IR" sz="1200" dirty="0">
                          <a:effectLst/>
                        </a:rPr>
                        <a:t>نرخ سالمندی</a:t>
                      </a:r>
                      <a:endParaRPr lang="en-US" sz="1100" dirty="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7.2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7.4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dirty="0">
                          <a:effectLst/>
                        </a:rPr>
                        <a:t>6.7</a:t>
                      </a:r>
                      <a:endParaRPr lang="en-US" sz="1100" dirty="0">
                        <a:effectLst/>
                        <a:latin typeface="Calibri"/>
                        <a:ea typeface="Calibri"/>
                        <a:cs typeface="Arial"/>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38772"/>
              </p:ext>
            </p:extLst>
          </p:nvPr>
        </p:nvGraphicFramePr>
        <p:xfrm>
          <a:off x="1600200" y="2057400"/>
          <a:ext cx="6019800" cy="1153160"/>
        </p:xfrm>
        <a:graphic>
          <a:graphicData uri="http://schemas.openxmlformats.org/drawingml/2006/table">
            <a:tbl>
              <a:tblPr rtl="1" firstRow="1" firstCol="1" bandRow="1">
                <a:tableStyleId>{5C22544A-7EE6-4342-B048-85BDC9FD1C3A}</a:tableStyleId>
              </a:tblPr>
              <a:tblGrid>
                <a:gridCol w="2751242"/>
                <a:gridCol w="569459"/>
                <a:gridCol w="719714"/>
                <a:gridCol w="539957"/>
                <a:gridCol w="719714"/>
                <a:gridCol w="719714"/>
              </a:tblGrid>
              <a:tr h="288290">
                <a:tc>
                  <a:txBody>
                    <a:bodyPr/>
                    <a:lstStyle/>
                    <a:p>
                      <a:pPr algn="ctr" rtl="1">
                        <a:lnSpc>
                          <a:spcPct val="107000"/>
                        </a:lnSpc>
                        <a:spcAft>
                          <a:spcPts val="0"/>
                        </a:spcAft>
                      </a:pPr>
                      <a:r>
                        <a:rPr lang="fa-IR" sz="1200">
                          <a:effectLst/>
                        </a:rPr>
                        <a:t>نرخ مشارکت اقتصادی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42.2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41.2</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38.4</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بار تکفل</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نفر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سطح زیر کشت بخش از استان</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5.1</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بیکاری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1395</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dirty="0">
                          <a:effectLst/>
                        </a:rPr>
                        <a:t>10.6</a:t>
                      </a:r>
                      <a:endParaRPr lang="en-US" sz="1100" dirty="0">
                        <a:effectLst/>
                        <a:latin typeface="Calibri"/>
                        <a:ea typeface="Calibri"/>
                        <a:cs typeface="Arial"/>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20228552"/>
              </p:ext>
            </p:extLst>
          </p:nvPr>
        </p:nvGraphicFramePr>
        <p:xfrm>
          <a:off x="1600200" y="3276600"/>
          <a:ext cx="6019800" cy="1153160"/>
        </p:xfrm>
        <a:graphic>
          <a:graphicData uri="http://schemas.openxmlformats.org/drawingml/2006/table">
            <a:tbl>
              <a:tblPr rtl="1" firstRow="1" firstCol="1" bandRow="1">
                <a:tableStyleId>{5C22544A-7EE6-4342-B048-85BDC9FD1C3A}</a:tableStyleId>
              </a:tblPr>
              <a:tblGrid>
                <a:gridCol w="2751242"/>
                <a:gridCol w="569459"/>
                <a:gridCol w="719714"/>
                <a:gridCol w="539957"/>
                <a:gridCol w="719714"/>
                <a:gridCol w="719714"/>
              </a:tblGrid>
              <a:tr h="288290">
                <a:tc>
                  <a:txBody>
                    <a:bodyPr/>
                    <a:lstStyle/>
                    <a:p>
                      <a:pPr algn="ctr" rtl="1">
                        <a:lnSpc>
                          <a:spcPct val="107000"/>
                        </a:lnSpc>
                        <a:spcAft>
                          <a:spcPts val="0"/>
                        </a:spcAft>
                      </a:pPr>
                      <a:r>
                        <a:rPr lang="fa-IR" sz="1200" dirty="0">
                          <a:effectLst/>
                        </a:rPr>
                        <a:t>اراضی شیب دار</a:t>
                      </a:r>
                      <a:endParaRPr lang="en-US" sz="1100" dirty="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فرسایش اراضی کشاورزی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2950</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هکتار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اراضی شیب دار</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64</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درصد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1397</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a:effectLst/>
                        </a:rPr>
                        <a:t>-</a:t>
                      </a:r>
                      <a:endParaRPr lang="en-US" sz="1100">
                        <a:effectLst/>
                        <a:latin typeface="Calibri"/>
                        <a:ea typeface="Calibri"/>
                        <a:cs typeface="Arial"/>
                      </a:endParaRPr>
                    </a:p>
                  </a:txBody>
                  <a:tcPr marL="68580" marR="68580" marT="0" marB="0" anchor="ctr"/>
                </a:tc>
              </a:tr>
              <a:tr h="288290">
                <a:tc>
                  <a:txBody>
                    <a:bodyPr/>
                    <a:lstStyle/>
                    <a:p>
                      <a:pPr algn="ctr" rtl="1">
                        <a:lnSpc>
                          <a:spcPct val="107000"/>
                        </a:lnSpc>
                        <a:spcAft>
                          <a:spcPts val="0"/>
                        </a:spcAft>
                      </a:pPr>
                      <a:r>
                        <a:rPr lang="fa-IR" sz="1200">
                          <a:effectLst/>
                        </a:rPr>
                        <a:t>روستاهای هدف گردشگری</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تعداد</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1396</a:t>
                      </a:r>
                      <a:endParaRPr lang="en-US" sz="1100">
                        <a:effectLst/>
                        <a:latin typeface="Calibri"/>
                        <a:ea typeface="Calibri"/>
                        <a:cs typeface="Arial"/>
                      </a:endParaRPr>
                    </a:p>
                  </a:txBody>
                  <a:tcPr marL="68580" marR="68580" marT="0" marB="0"/>
                </a:tc>
                <a:tc>
                  <a:txBody>
                    <a:bodyPr/>
                    <a:lstStyle/>
                    <a:p>
                      <a:pPr algn="ctr" rtl="1">
                        <a:lnSpc>
                          <a:spcPct val="107000"/>
                        </a:lnSpc>
                        <a:spcAft>
                          <a:spcPts val="0"/>
                        </a:spcAft>
                      </a:pPr>
                      <a:r>
                        <a:rPr lang="fa-IR" sz="1200">
                          <a:effectLst/>
                        </a:rPr>
                        <a:t>25</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fa-IR" sz="1200" dirty="0">
                          <a:effectLst/>
                        </a:rPr>
                        <a:t>4.6</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2033393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72534"/>
            <a:ext cx="6172200" cy="369332"/>
          </a:xfrm>
          <a:prstGeom prst="rect">
            <a:avLst/>
          </a:prstGeom>
        </p:spPr>
        <p:txBody>
          <a:bodyPr wrap="square">
            <a:spAutoFit/>
          </a:bodyPr>
          <a:lstStyle/>
          <a:p>
            <a:pPr algn="r" rtl="1"/>
            <a:r>
              <a:rPr lang="fa-IR" b="1" dirty="0" smtClean="0">
                <a:cs typeface="B Nazanin" pitchFamily="2" charset="-78"/>
              </a:rPr>
              <a:t>مسائل </a:t>
            </a:r>
            <a:r>
              <a:rPr lang="fa-IR" b="1" dirty="0">
                <a:cs typeface="B Nazanin" pitchFamily="2" charset="-78"/>
              </a:rPr>
              <a:t>کلیدی بخش ( مرتبط با توسعه اقتصادی، اشتغالزائی و منظومه)</a:t>
            </a:r>
            <a:endParaRPr lang="en-US" b="1" dirty="0">
              <a:cs typeface="B Nazanin" pitchFamily="2" charset="-78"/>
            </a:endParaRPr>
          </a:p>
        </p:txBody>
      </p:sp>
      <p:sp>
        <p:nvSpPr>
          <p:cNvPr id="5" name="Rectangle 4"/>
          <p:cNvSpPr/>
          <p:nvPr/>
        </p:nvSpPr>
        <p:spPr>
          <a:xfrm>
            <a:off x="1180563" y="914400"/>
            <a:ext cx="6934200" cy="3693319"/>
          </a:xfrm>
          <a:prstGeom prst="rect">
            <a:avLst/>
          </a:prstGeom>
        </p:spPr>
        <p:txBody>
          <a:bodyPr wrap="square">
            <a:spAutoFit/>
          </a:bodyPr>
          <a:lstStyle/>
          <a:p>
            <a:pPr lvl="0" algn="just" rtl="1"/>
            <a:r>
              <a:rPr lang="ar-SA" dirty="0">
                <a:cs typeface="B Nazanin" pitchFamily="2" charset="-78"/>
              </a:rPr>
              <a:t>پایین بودن بهره وری سرمایه و نیروی انسانی در بخش صنعت، معدن و کشاورزی</a:t>
            </a:r>
            <a:endParaRPr lang="en-US" dirty="0">
              <a:cs typeface="B Nazanin" pitchFamily="2" charset="-78"/>
            </a:endParaRPr>
          </a:p>
          <a:p>
            <a:pPr lvl="0" algn="just" rtl="1"/>
            <a:r>
              <a:rPr lang="ar-SA" dirty="0">
                <a:cs typeface="B Nazanin" pitchFamily="2" charset="-78"/>
              </a:rPr>
              <a:t>سطح پائین تنوع حوزه تولید و تکمیل زنجیره ارزش تولید در حوزه کشاورزی و صنایع تبدیلی و تکمیلی</a:t>
            </a:r>
            <a:endParaRPr lang="en-US" dirty="0">
              <a:cs typeface="B Nazanin" pitchFamily="2" charset="-78"/>
            </a:endParaRPr>
          </a:p>
          <a:p>
            <a:pPr lvl="0" algn="just" rtl="1"/>
            <a:r>
              <a:rPr lang="ar-SA" dirty="0">
                <a:cs typeface="B Nazanin" pitchFamily="2" charset="-78"/>
              </a:rPr>
              <a:t>نبود زنجیره ارزش محصولات تولیدی (تامین نهاده‌ها، فرایند تولید، فرآوری و فروش) بویژه در محصولات کشاورزی، دامپروری و صنایع دستی روستایی</a:t>
            </a:r>
            <a:endParaRPr lang="en-US" dirty="0">
              <a:cs typeface="B Nazanin" pitchFamily="2" charset="-78"/>
            </a:endParaRPr>
          </a:p>
          <a:p>
            <a:pPr lvl="0" algn="just" rtl="1"/>
            <a:r>
              <a:rPr lang="ar-SA" dirty="0">
                <a:cs typeface="B Nazanin" pitchFamily="2" charset="-78"/>
              </a:rPr>
              <a:t>سرمایه گذاری صنعتی نامناسب با ظرفیت های سرزمینی</a:t>
            </a:r>
            <a:endParaRPr lang="en-US" dirty="0">
              <a:cs typeface="B Nazanin" pitchFamily="2" charset="-78"/>
            </a:endParaRPr>
          </a:p>
          <a:p>
            <a:pPr lvl="0" algn="just" rtl="1"/>
            <a:r>
              <a:rPr lang="ar-SA" dirty="0">
                <a:cs typeface="B Nazanin" pitchFamily="2" charset="-78"/>
              </a:rPr>
              <a:t>نبود تشکل های تخصصی در بخش خدمات بازرگانی به ویژه در زمینه ایجاد تشکل های صادراتی</a:t>
            </a:r>
            <a:endParaRPr lang="en-US" dirty="0">
              <a:cs typeface="B Nazanin" pitchFamily="2" charset="-78"/>
            </a:endParaRPr>
          </a:p>
          <a:p>
            <a:pPr lvl="0" algn="just" rtl="1"/>
            <a:r>
              <a:rPr lang="ar-SA" dirty="0">
                <a:cs typeface="B Nazanin" pitchFamily="2" charset="-78"/>
              </a:rPr>
              <a:t>سنتی  بودن تولید محصولات کشاورزی و سایر فعالیت های اقتصادی</a:t>
            </a:r>
            <a:endParaRPr lang="en-US" dirty="0">
              <a:cs typeface="B Nazanin" pitchFamily="2" charset="-78"/>
            </a:endParaRPr>
          </a:p>
          <a:p>
            <a:pPr lvl="0" algn="just" rtl="1"/>
            <a:r>
              <a:rPr lang="ar-SA" dirty="0">
                <a:cs typeface="B Nazanin" pitchFamily="2" charset="-78"/>
              </a:rPr>
              <a:t>ضعف فراوری و تبدیل مواد معدنی و عدم شکل گیری زنجیره های تولید و خوشه های صنعتی مرتبط با فعالیت های صنعتی و معدنی استان به ویژه در زمینه سرب و روی و صنایع بالادستی و پایین دستی</a:t>
            </a:r>
            <a:endParaRPr lang="en-US" dirty="0">
              <a:cs typeface="B Nazanin" pitchFamily="2" charset="-78"/>
            </a:endParaRPr>
          </a:p>
          <a:p>
            <a:pPr lvl="0" algn="just" rtl="1"/>
            <a:r>
              <a:rPr lang="ar-SA" dirty="0">
                <a:cs typeface="B Nazanin" pitchFamily="2" charset="-78"/>
              </a:rPr>
              <a:t>سنتی بودن بخش مدیریت در اکثر معادن، پایین بودن سطح سواد شاغلین معدن و پایین بودن راندمان تولید</a:t>
            </a:r>
            <a:endParaRPr lang="en-US"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228600"/>
            <a:ext cx="1047082" cy="461665"/>
          </a:xfrm>
          <a:prstGeom prst="rect">
            <a:avLst/>
          </a:prstGeom>
        </p:spPr>
        <p:txBody>
          <a:bodyPr wrap="none">
            <a:spAutoFit/>
          </a:bodyPr>
          <a:lstStyle/>
          <a:p>
            <a:pPr lvl="0" rtl="1"/>
            <a:r>
              <a:rPr lang="fa-IR" sz="2400" dirty="0">
                <a:cs typeface="B Nazanin" pitchFamily="2" charset="-78"/>
              </a:rPr>
              <a:t>قابلیت ها</a:t>
            </a:r>
            <a:endParaRPr lang="en-US" sz="2400" dirty="0">
              <a:cs typeface="B Nazanin" pitchFamily="2" charset="-78"/>
            </a:endParaRPr>
          </a:p>
        </p:txBody>
      </p:sp>
      <p:sp>
        <p:nvSpPr>
          <p:cNvPr id="2" name="Rectangle 1"/>
          <p:cNvSpPr/>
          <p:nvPr/>
        </p:nvSpPr>
        <p:spPr>
          <a:xfrm>
            <a:off x="1219200" y="893639"/>
            <a:ext cx="6324600" cy="3416320"/>
          </a:xfrm>
          <a:prstGeom prst="rect">
            <a:avLst/>
          </a:prstGeom>
        </p:spPr>
        <p:txBody>
          <a:bodyPr wrap="square">
            <a:spAutoFit/>
          </a:bodyPr>
          <a:lstStyle/>
          <a:p>
            <a:pPr lvl="0" algn="just" rtl="1"/>
            <a:r>
              <a:rPr lang="ar-SA" sz="2400" b="1" dirty="0">
                <a:cs typeface="B Nazanin" pitchFamily="2" charset="-78"/>
              </a:rPr>
              <a:t>وجود ذخاير قابل توجهي از سرب و روي، فلدسپات، خاكهاي صنعتي، براسيت، پرليت، نمك</a:t>
            </a:r>
            <a:endParaRPr lang="en-US" sz="2400" b="1" dirty="0">
              <a:cs typeface="B Nazanin" pitchFamily="2" charset="-78"/>
            </a:endParaRPr>
          </a:p>
          <a:p>
            <a:pPr lvl="0" algn="just" rtl="1"/>
            <a:r>
              <a:rPr lang="ar-SA" sz="2400" b="1" dirty="0">
                <a:cs typeface="B Nazanin" pitchFamily="2" charset="-78"/>
              </a:rPr>
              <a:t>بالایودن میزان تولیدات خصوصا در زمینه دامداری</a:t>
            </a:r>
            <a:endParaRPr lang="en-US" sz="2400" b="1" dirty="0">
              <a:cs typeface="B Nazanin" pitchFamily="2" charset="-78"/>
            </a:endParaRPr>
          </a:p>
          <a:p>
            <a:pPr lvl="0" algn="just" rtl="1"/>
            <a:r>
              <a:rPr lang="ar-SA" sz="2400" b="1" dirty="0">
                <a:cs typeface="B Nazanin" pitchFamily="2" charset="-78"/>
              </a:rPr>
              <a:t>امکان توسعه صنایع تبدیلی و تکمیلی کشاورزی</a:t>
            </a:r>
            <a:endParaRPr lang="en-US" sz="2400" b="1" dirty="0">
              <a:cs typeface="B Nazanin" pitchFamily="2" charset="-78"/>
            </a:endParaRPr>
          </a:p>
          <a:p>
            <a:pPr lvl="0" algn="just" rtl="1"/>
            <a:r>
              <a:rPr lang="ar-SA" sz="2400" b="1" dirty="0">
                <a:cs typeface="B Nazanin" pitchFamily="2" charset="-78"/>
              </a:rPr>
              <a:t>امکان ایجاد کارخانه فرآوری محصولات دامی</a:t>
            </a:r>
            <a:endParaRPr lang="en-US" sz="2400" b="1" dirty="0">
              <a:cs typeface="B Nazanin" pitchFamily="2" charset="-78"/>
            </a:endParaRPr>
          </a:p>
          <a:p>
            <a:pPr lvl="0" algn="just" rtl="1"/>
            <a:r>
              <a:rPr lang="ar-SA" sz="2400" b="1" dirty="0">
                <a:cs typeface="B Nazanin" pitchFamily="2" charset="-78"/>
              </a:rPr>
              <a:t>امکان توسعه صنایع دستی در سطح بخش</a:t>
            </a:r>
            <a:endParaRPr lang="en-US" sz="2400" b="1" dirty="0">
              <a:cs typeface="B Nazanin" pitchFamily="2" charset="-78"/>
            </a:endParaRPr>
          </a:p>
          <a:p>
            <a:pPr lvl="0" algn="just" rtl="1"/>
            <a:r>
              <a:rPr lang="ar-SA" sz="2400" b="1" dirty="0">
                <a:cs typeface="B Nazanin" pitchFamily="2" charset="-78"/>
              </a:rPr>
              <a:t>امکان توسعه دامداری های صنعتی و نیمه صنعتی</a:t>
            </a:r>
            <a:endParaRPr lang="en-US" sz="2400" b="1" dirty="0">
              <a:cs typeface="B Nazanin" pitchFamily="2" charset="-78"/>
            </a:endParaRPr>
          </a:p>
          <a:p>
            <a:pPr lvl="0" algn="just" rtl="1"/>
            <a:r>
              <a:rPr lang="ar-SA" sz="2400" b="1" dirty="0">
                <a:cs typeface="B Nazanin" pitchFamily="2" charset="-78"/>
              </a:rPr>
              <a:t>پتانسيلهاي مواد معدني براي سرمايه گذاري در بخش اكتشاف</a:t>
            </a:r>
            <a:endParaRPr lang="en-US" sz="2400"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838200"/>
            <a:ext cx="6705600" cy="4154984"/>
          </a:xfrm>
          <a:prstGeom prst="rect">
            <a:avLst/>
          </a:prstGeom>
        </p:spPr>
        <p:txBody>
          <a:bodyPr wrap="square">
            <a:spAutoFit/>
          </a:bodyPr>
          <a:lstStyle/>
          <a:p>
            <a:pPr lvl="0" algn="just" rtl="1"/>
            <a:r>
              <a:rPr lang="ar-SA" sz="2400" b="1" dirty="0">
                <a:cs typeface="B Nazanin" pitchFamily="2" charset="-78"/>
              </a:rPr>
              <a:t>ﺷﺮاﯾﻂ اﻗﻠﯿﻤﯽ و ﻣﻨﺎﺑﻊ آب ﻣﺘﻨﻮع ﻣﺤﺪوده</a:t>
            </a:r>
            <a:endParaRPr lang="en-US" sz="2400" b="1" dirty="0">
              <a:cs typeface="B Nazanin" pitchFamily="2" charset="-78"/>
            </a:endParaRPr>
          </a:p>
          <a:p>
            <a:pPr lvl="0" algn="just" rtl="1"/>
            <a:r>
              <a:rPr lang="ar-SA" sz="2400" b="1" dirty="0">
                <a:cs typeface="B Nazanin" pitchFamily="2" charset="-78"/>
              </a:rPr>
              <a:t>امکان احداث سد مخزني بر روي رودخانه انگوران چاي</a:t>
            </a:r>
            <a:endParaRPr lang="en-US" sz="2400" b="1" dirty="0">
              <a:cs typeface="B Nazanin" pitchFamily="2" charset="-78"/>
            </a:endParaRPr>
          </a:p>
          <a:p>
            <a:pPr lvl="0" algn="just" rtl="1"/>
            <a:r>
              <a:rPr lang="ar-SA" sz="2400" b="1" dirty="0">
                <a:cs typeface="B Nazanin" pitchFamily="2" charset="-78"/>
              </a:rPr>
              <a:t>وجود پتانسیل های مواد معدنی جهت استخراج</a:t>
            </a:r>
            <a:endParaRPr lang="en-US" sz="2400" b="1" dirty="0">
              <a:cs typeface="B Nazanin" pitchFamily="2" charset="-78"/>
            </a:endParaRPr>
          </a:p>
          <a:p>
            <a:pPr lvl="0" algn="just" rtl="1"/>
            <a:r>
              <a:rPr lang="ar-SA" sz="2400" b="1" dirty="0">
                <a:cs typeface="B Nazanin" pitchFamily="2" charset="-78"/>
              </a:rPr>
              <a:t>وجود مراتع خوب و متوسط در سطح بخش</a:t>
            </a:r>
            <a:endParaRPr lang="en-US" sz="2400" b="1" dirty="0">
              <a:cs typeface="B Nazanin" pitchFamily="2" charset="-78"/>
            </a:endParaRPr>
          </a:p>
          <a:p>
            <a:pPr lvl="0" algn="just" rtl="1"/>
            <a:r>
              <a:rPr lang="ar-SA" sz="2400" b="1" dirty="0">
                <a:cs typeface="B Nazanin" pitchFamily="2" charset="-78"/>
              </a:rPr>
              <a:t>بيلان مثبت آبهاي سطحي در حوضه هاي آبريز بخش</a:t>
            </a:r>
            <a:endParaRPr lang="en-US" sz="2400" b="1" dirty="0">
              <a:cs typeface="B Nazanin" pitchFamily="2" charset="-78"/>
            </a:endParaRPr>
          </a:p>
          <a:p>
            <a:pPr lvl="0" algn="just" rtl="1"/>
            <a:r>
              <a:rPr lang="ar-SA" sz="2400" b="1" dirty="0">
                <a:cs typeface="B Nazanin" pitchFamily="2" charset="-78"/>
              </a:rPr>
              <a:t>وجود لايه هاي نفوذناپذير قرمز بالايي و تأثير آن در كاهش آلودگي منابع آبهاي زیرزمینی </a:t>
            </a:r>
            <a:endParaRPr lang="en-US" sz="2400" b="1" dirty="0">
              <a:cs typeface="B Nazanin" pitchFamily="2" charset="-78"/>
            </a:endParaRPr>
          </a:p>
          <a:p>
            <a:pPr lvl="0" algn="just" rtl="1"/>
            <a:r>
              <a:rPr lang="ar-SA" sz="2400" b="1" dirty="0">
                <a:cs typeface="B Nazanin" pitchFamily="2" charset="-78"/>
              </a:rPr>
              <a:t>امكان آبياري تكميلي در بخشي از اراضي زير كشت</a:t>
            </a:r>
            <a:endParaRPr lang="en-US" sz="2400" b="1" dirty="0">
              <a:cs typeface="B Nazanin" pitchFamily="2" charset="-78"/>
            </a:endParaRPr>
          </a:p>
          <a:p>
            <a:pPr lvl="0" algn="just" rtl="1"/>
            <a:r>
              <a:rPr lang="ar-SA" sz="2400" b="1" dirty="0">
                <a:cs typeface="B Nazanin" pitchFamily="2" charset="-78"/>
              </a:rPr>
              <a:t>امكان مهار سيلابها و بهره برداري از آنها</a:t>
            </a:r>
            <a:endParaRPr lang="en-US" sz="2400" b="1" dirty="0">
              <a:cs typeface="B Nazanin" pitchFamily="2" charset="-78"/>
            </a:endParaRPr>
          </a:p>
          <a:p>
            <a:pPr lvl="0" algn="just" rtl="1"/>
            <a:r>
              <a:rPr lang="ar-SA" sz="2400" b="1" dirty="0">
                <a:cs typeface="B Nazanin" pitchFamily="2" charset="-78"/>
              </a:rPr>
              <a:t>تنوع گون ههاي گياهي و جانوري و وجود گونه هاي نادر گياهي و جانوري</a:t>
            </a:r>
            <a:endParaRPr lang="en-US" sz="2400" b="1"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0104" y="196334"/>
            <a:ext cx="3828292" cy="369332"/>
          </a:xfrm>
          <a:prstGeom prst="rect">
            <a:avLst/>
          </a:prstGeom>
        </p:spPr>
        <p:txBody>
          <a:bodyPr wrap="none">
            <a:spAutoFit/>
          </a:bodyPr>
          <a:lstStyle/>
          <a:p>
            <a:r>
              <a:rPr lang="ar-SA" b="1" dirty="0">
                <a:cs typeface="B Nazanin" pitchFamily="2" charset="-78"/>
              </a:rPr>
              <a:t>فهرست اهداف کمی طرح تا سال های افق طرح</a:t>
            </a:r>
            <a:endParaRPr lang="en-US" dirty="0">
              <a:cs typeface="B Nazanin" pitchFamily="2" charset="-78"/>
            </a:endParaRPr>
          </a:p>
        </p:txBody>
      </p:sp>
      <p:sp>
        <p:nvSpPr>
          <p:cNvPr id="4" name="Rectangle 3"/>
          <p:cNvSpPr/>
          <p:nvPr/>
        </p:nvSpPr>
        <p:spPr>
          <a:xfrm>
            <a:off x="6705600" y="685800"/>
            <a:ext cx="1866217" cy="369332"/>
          </a:xfrm>
          <a:prstGeom prst="rect">
            <a:avLst/>
          </a:prstGeom>
        </p:spPr>
        <p:txBody>
          <a:bodyPr wrap="none">
            <a:spAutoFit/>
          </a:bodyPr>
          <a:lstStyle/>
          <a:p>
            <a:pPr lvl="0" rtl="1"/>
            <a:r>
              <a:rPr lang="fa-IR" b="1" dirty="0"/>
              <a:t>محدودیت ها و تنگناها</a:t>
            </a:r>
            <a:endParaRPr lang="en-US" b="1" dirty="0"/>
          </a:p>
        </p:txBody>
      </p:sp>
      <p:sp>
        <p:nvSpPr>
          <p:cNvPr id="5" name="Rectangle 4"/>
          <p:cNvSpPr/>
          <p:nvPr/>
        </p:nvSpPr>
        <p:spPr>
          <a:xfrm>
            <a:off x="1752600" y="1219200"/>
            <a:ext cx="6705600" cy="3416320"/>
          </a:xfrm>
          <a:prstGeom prst="rect">
            <a:avLst/>
          </a:prstGeom>
        </p:spPr>
        <p:txBody>
          <a:bodyPr wrap="square">
            <a:spAutoFit/>
          </a:bodyPr>
          <a:lstStyle/>
          <a:p>
            <a:pPr lvl="0" algn="just" rtl="1"/>
            <a:r>
              <a:rPr lang="ar-SA" sz="2400" dirty="0">
                <a:cs typeface="B Nazanin" pitchFamily="2" charset="-78"/>
              </a:rPr>
              <a:t>كمبود وجود امكانات سيلو و سردخانه و كشتارگاه</a:t>
            </a:r>
            <a:endParaRPr lang="en-US" sz="2400" dirty="0">
              <a:cs typeface="B Nazanin" pitchFamily="2" charset="-78"/>
            </a:endParaRPr>
          </a:p>
          <a:p>
            <a:pPr lvl="0" algn="just" rtl="1"/>
            <a:r>
              <a:rPr lang="ar-SA" sz="2400" dirty="0">
                <a:cs typeface="B Nazanin" pitchFamily="2" charset="-78"/>
              </a:rPr>
              <a:t>ضعف مكانيزاسيون</a:t>
            </a:r>
            <a:endParaRPr lang="en-US" sz="2400" dirty="0">
              <a:cs typeface="B Nazanin" pitchFamily="2" charset="-78"/>
            </a:endParaRPr>
          </a:p>
          <a:p>
            <a:pPr lvl="0" algn="just" rtl="1"/>
            <a:r>
              <a:rPr lang="ar-SA" sz="2400" dirty="0">
                <a:cs typeface="B Nazanin" pitchFamily="2" charset="-78"/>
              </a:rPr>
              <a:t>فقدان جاذبه براي بخش خصوصي براي بهره برداري از تأسيسات اجرا شده</a:t>
            </a:r>
            <a:endParaRPr lang="en-US" sz="2400" dirty="0">
              <a:cs typeface="B Nazanin" pitchFamily="2" charset="-78"/>
            </a:endParaRPr>
          </a:p>
          <a:p>
            <a:pPr lvl="0" algn="just" rtl="1"/>
            <a:r>
              <a:rPr lang="ar-SA" sz="2400" dirty="0">
                <a:cs typeface="B Nazanin" pitchFamily="2" charset="-78"/>
              </a:rPr>
              <a:t>عدم وجود صنايع تبديلي مناسب جهت فرآوري محصولات كشاورزي</a:t>
            </a:r>
            <a:endParaRPr lang="en-US" sz="2400" dirty="0">
              <a:cs typeface="B Nazanin" pitchFamily="2" charset="-78"/>
            </a:endParaRPr>
          </a:p>
          <a:p>
            <a:pPr lvl="0" algn="just" rtl="1"/>
            <a:r>
              <a:rPr lang="ar-SA" sz="2400" dirty="0">
                <a:cs typeface="B Nazanin" pitchFamily="2" charset="-78"/>
              </a:rPr>
              <a:t>ﻋﺪم وﺟﻮد زﯾﺮﺳﺎﺧﺖ ﻫﺎي آﻣﻮزش فنی و ﺣﺮﻓﻪ اي و کارگاه های آموزشی برای آشنایی مردم با علوم روز و کارآفرینی</a:t>
            </a:r>
            <a:endParaRPr lang="en-US" sz="2400" dirty="0">
              <a:cs typeface="B Nazanin" pitchFamily="2" charset="-78"/>
            </a:endParaRPr>
          </a:p>
          <a:p>
            <a:pPr lvl="0" algn="just" rtl="1"/>
            <a:r>
              <a:rPr lang="ar-SA" sz="2400" dirty="0">
                <a:cs typeface="B Nazanin" pitchFamily="2" charset="-78"/>
              </a:rPr>
              <a:t>نبود بازار فروش بدون واسطه محصولات دامي</a:t>
            </a:r>
            <a:endParaRPr lang="en-US" sz="2400" dirty="0">
              <a:cs typeface="B Nazanin" pitchFamily="2" charset="-78"/>
            </a:endParaRPr>
          </a:p>
          <a:p>
            <a:pPr algn="just" rtl="1"/>
            <a:r>
              <a:rPr lang="fa-IR" sz="2400" dirty="0">
                <a:cs typeface="B Nazanin" pitchFamily="2" charset="-78"/>
              </a:rPr>
              <a:t>فروش محصولات تولیدی به واسطه ها</a:t>
            </a:r>
            <a:endParaRPr lang="en-US" sz="2400" dirty="0">
              <a:cs typeface="B Nazanin" pitchFamily="2" charset="-78"/>
            </a:endParaRPr>
          </a:p>
        </p:txBody>
      </p:sp>
    </p:spTree>
    <p:extLst>
      <p:ext uri="{BB962C8B-B14F-4D97-AF65-F5344CB8AC3E}">
        <p14:creationId xmlns:p14="http://schemas.microsoft.com/office/powerpoint/2010/main" val="320333930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8428</TotalTime>
  <Words>2188</Words>
  <Application>Microsoft Office PowerPoint</Application>
  <PresentationFormat>On-screen Show (4:3)</PresentationFormat>
  <Paragraphs>329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feri</dc:creator>
  <cp:lastModifiedBy>MEHDI</cp:lastModifiedBy>
  <cp:revision>969</cp:revision>
  <dcterms:created xsi:type="dcterms:W3CDTF">2011-01-28T07:38:02Z</dcterms:created>
  <dcterms:modified xsi:type="dcterms:W3CDTF">2019-07-14T07:22:38Z</dcterms:modified>
</cp:coreProperties>
</file>