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033" r:id="rId1"/>
  </p:sldMasterIdLst>
  <p:notesMasterIdLst>
    <p:notesMasterId r:id="rId25"/>
  </p:notesMasterIdLst>
  <p:sldIdLst>
    <p:sldId id="481" r:id="rId2"/>
    <p:sldId id="289" r:id="rId3"/>
    <p:sldId id="482" r:id="rId4"/>
    <p:sldId id="483" r:id="rId5"/>
    <p:sldId id="484" r:id="rId6"/>
    <p:sldId id="485" r:id="rId7"/>
    <p:sldId id="486" r:id="rId8"/>
    <p:sldId id="487"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A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4632" autoAdjust="0"/>
    <p:restoredTop sz="86472" autoAdjust="0"/>
  </p:normalViewPr>
  <p:slideViewPr>
    <p:cSldViewPr>
      <p:cViewPr varScale="1">
        <p:scale>
          <a:sx n="74" d="100"/>
          <a:sy n="74" d="100"/>
        </p:scale>
        <p:origin x="-1716" y="-90"/>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E01B2-2545-4855-8198-4C75EA638BD5}" type="datetimeFigureOut">
              <a:rPr lang="en-US" smtClean="0"/>
              <a:pPr/>
              <a:t>7/14/2019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65FDB-0704-47B7-AB3D-DD9966BC04E5}" type="slidenum">
              <a:rPr lang="en-US" smtClean="0"/>
              <a:pPr/>
              <a:t>‹#›</a:t>
            </a:fld>
            <a:endParaRPr lang="en-US"/>
          </a:p>
        </p:txBody>
      </p:sp>
    </p:spTree>
    <p:extLst>
      <p:ext uri="{BB962C8B-B14F-4D97-AF65-F5344CB8AC3E}">
        <p14:creationId xmlns:p14="http://schemas.microsoft.com/office/powerpoint/2010/main" val="104400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4213AF-26F6-41FA-8D85-E2C5388D6E58}" type="datetimeFigureOut">
              <a:rPr lang="en-US" smtClean="0"/>
              <a:pPr/>
              <a:t>7/14/2019</a:t>
            </a:fld>
            <a:endParaRPr lang="en-US" dirty="0">
              <a:solidFill>
                <a:srgbClr val="FFFFFF"/>
              </a:solidFill>
            </a:endParaRPr>
          </a:p>
        </p:txBody>
      </p:sp>
      <p:sp>
        <p:nvSpPr>
          <p:cNvPr id="19" name="Footer Placeholder 18"/>
          <p:cNvSpPr>
            <a:spLocks noGrp="1"/>
          </p:cNvSpPr>
          <p:nvPr>
            <p:ph type="ftr" sz="quarter" idx="11"/>
          </p:nvPr>
        </p:nvSpPr>
        <p:spPr/>
        <p:txBody>
          <a:bodyPr/>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A0AC9AF-536E-4BA4-9209-2C9135728F1F}" type="slidenum">
              <a:rPr lang="ar-SA"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5BAFF07-E4CB-495C-9277-553FFFFC9CB3}" type="slidenum">
              <a:rPr lang="ar-SA"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9093195-B5A7-411C-BC15-D83DE00DDA57}" type="slidenum">
              <a:rPr lang="ar-SA"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A2EF4EE-3BA3-4761-9612-1D3A0DAFF3D6}" type="slidenum">
              <a:rPr lang="ar-SA"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7A04B2F-E43C-4D84-92F7-271E5AB9115F}" type="slidenum">
              <a:rPr lang="ar-SA"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4213AF-26F6-41FA-8D85-E2C5388D6E58}" type="datetimeFigureOut">
              <a:rPr lang="en-US" smtClean="0"/>
              <a:pPr/>
              <a:t>7/14/2019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1040399B-9370-4471-B337-3ACFE757F6CC}" type="slidenum">
              <a:rPr lang="ar-SA"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4213AF-26F6-41FA-8D85-E2C5388D6E58}" type="datetimeFigureOut">
              <a:rPr lang="en-US" smtClean="0"/>
              <a:pPr/>
              <a:t>7/14/2019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30A41F4-7629-4385-8EA4-93FAEBB60682}" type="slidenum">
              <a:rPr lang="ar-SA"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7/14/2019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7FE30D39-4CA8-4243-A36E-B140924A0CF5}" type="slidenum">
              <a:rPr lang="ar-SA"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B888C4A-F635-4C73-AE61-E77AE3EFDB94}" type="slidenum">
              <a:rPr lang="ar-SA"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7/14/2019</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BE1244A-7FDB-4446-813C-D93A31D8A1E1}" type="slidenum">
              <a:rPr lang="ar-SA"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4213AF-26F6-41FA-8D85-E2C5388D6E58}" type="datetimeFigureOut">
              <a:rPr lang="en-US" smtClean="0"/>
              <a:pPr/>
              <a:t>7/14/2019</a:t>
            </a:fld>
            <a:endParaRPr lang="en-US" sz="1000" dirty="0">
              <a:solidFill>
                <a:schemeClr val="tx1"/>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79D33B-7B83-48C4-9EE2-7FFFBE400C8B}" type="slidenum">
              <a:rPr lang="ar-SA"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ransition spd="slow"/>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266"/>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533400" y="1628800"/>
            <a:ext cx="8166278" cy="281965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0303739"/>
              </p:ext>
            </p:extLst>
          </p:nvPr>
        </p:nvGraphicFramePr>
        <p:xfrm>
          <a:off x="1219200" y="838200"/>
          <a:ext cx="6286089" cy="4491822"/>
        </p:xfrm>
        <a:graphic>
          <a:graphicData uri="http://schemas.openxmlformats.org/drawingml/2006/table">
            <a:tbl>
              <a:tblPr rtl="1" firstRow="1" firstCol="1" bandRow="1">
                <a:tableStyleId>{5C22544A-7EE6-4342-B048-85BDC9FD1C3A}</a:tableStyleId>
              </a:tblPr>
              <a:tblGrid>
                <a:gridCol w="1103415"/>
                <a:gridCol w="4128752"/>
                <a:gridCol w="1053922"/>
              </a:tblGrid>
              <a:tr h="731573">
                <a:tc rowSpan="6">
                  <a:txBody>
                    <a:bodyPr/>
                    <a:lstStyle/>
                    <a:p>
                      <a:pPr algn="ctr" rtl="0">
                        <a:lnSpc>
                          <a:spcPct val="107000"/>
                        </a:lnSpc>
                        <a:spcAft>
                          <a:spcPts val="0"/>
                        </a:spcAft>
                      </a:pPr>
                      <a:r>
                        <a:rPr lang="ar-SA" sz="1600">
                          <a:effectLst/>
                          <a:cs typeface="B Nazanin" pitchFamily="2" charset="-78"/>
                        </a:rPr>
                        <a:t>زیرساختی</a:t>
                      </a:r>
                      <a:endParaRPr lang="en-US" sz="1600">
                        <a:effectLst/>
                        <a:latin typeface="Calibri"/>
                        <a:ea typeface="Calibri"/>
                        <a:cs typeface="B Nazanin" pitchFamily="2" charset="-78"/>
                      </a:endParaRPr>
                    </a:p>
                  </a:txBody>
                  <a:tcPr marL="64090" marR="64090" marT="0" marB="0" anchor="ctr"/>
                </a:tc>
                <a:tc>
                  <a:txBody>
                    <a:bodyPr/>
                    <a:lstStyle/>
                    <a:p>
                      <a:pPr algn="ctr" rtl="1">
                        <a:lnSpc>
                          <a:spcPct val="107000"/>
                        </a:lnSpc>
                        <a:spcAft>
                          <a:spcPts val="0"/>
                        </a:spcAft>
                      </a:pPr>
                      <a:r>
                        <a:rPr lang="ar-SA" sz="1600" dirty="0">
                          <a:effectLst/>
                          <a:cs typeface="B Nazanin" pitchFamily="2" charset="-78"/>
                        </a:rPr>
                        <a:t>تاسیس و تجهیز 5 مرکز بهداشتی-درمانی در مراکز دهستان</a:t>
                      </a:r>
                      <a:endParaRPr lang="en-US" sz="1600" dirty="0">
                        <a:effectLst/>
                        <a:latin typeface="Calibri"/>
                        <a:ea typeface="Calibri"/>
                        <a:cs typeface="B Nazanin" pitchFamily="2" charset="-78"/>
                      </a:endParaRPr>
                    </a:p>
                  </a:txBody>
                  <a:tcPr marL="64090" marR="64090" marT="0" marB="0" anchor="ctr"/>
                </a:tc>
                <a:tc>
                  <a:txBody>
                    <a:bodyPr/>
                    <a:lstStyle/>
                    <a:p>
                      <a:pPr algn="ctr" rtl="1">
                        <a:lnSpc>
                          <a:spcPct val="107000"/>
                        </a:lnSpc>
                        <a:spcAft>
                          <a:spcPts val="0"/>
                        </a:spcAft>
                      </a:pPr>
                      <a:r>
                        <a:rPr lang="ar-SA" sz="1600">
                          <a:effectLst/>
                          <a:cs typeface="B Nazanin" pitchFamily="2" charset="-78"/>
                        </a:rPr>
                        <a:t>1405</a:t>
                      </a:r>
                      <a:endParaRPr lang="en-US" sz="1600">
                        <a:effectLst/>
                        <a:latin typeface="Calibri"/>
                        <a:ea typeface="Calibri"/>
                        <a:cs typeface="B Nazanin" pitchFamily="2" charset="-78"/>
                      </a:endParaRPr>
                    </a:p>
                  </a:txBody>
                  <a:tcPr marL="64090" marR="64090" marT="0" marB="0" anchor="ctr"/>
                </a:tc>
              </a:tr>
              <a:tr h="731573">
                <a:tc vMerge="1">
                  <a:txBody>
                    <a:bodyPr/>
                    <a:lstStyle/>
                    <a:p>
                      <a:endParaRPr lang="en-US"/>
                    </a:p>
                  </a:txBody>
                  <a:tcPr/>
                </a:tc>
                <a:tc>
                  <a:txBody>
                    <a:bodyPr/>
                    <a:lstStyle/>
                    <a:p>
                      <a:pPr algn="ctr" rtl="1">
                        <a:lnSpc>
                          <a:spcPct val="107000"/>
                        </a:lnSpc>
                        <a:spcAft>
                          <a:spcPts val="0"/>
                        </a:spcAft>
                      </a:pPr>
                      <a:r>
                        <a:rPr lang="ar-SA" sz="1600">
                          <a:effectLst/>
                          <a:cs typeface="B Nazanin" pitchFamily="2" charset="-78"/>
                        </a:rPr>
                        <a:t>ایجاد شبکه آب آشامیدنی در سطح حداقل 25 روستا و تعمیر و تقویت شبکه برق در حداقل 50 روستا</a:t>
                      </a:r>
                      <a:endParaRPr lang="en-US" sz="1600">
                        <a:effectLst/>
                        <a:latin typeface="Calibri"/>
                        <a:ea typeface="Calibri"/>
                        <a:cs typeface="B Nazanin" pitchFamily="2" charset="-78"/>
                      </a:endParaRPr>
                    </a:p>
                  </a:txBody>
                  <a:tcPr marL="64090" marR="64090" marT="0" marB="0" anchor="ctr"/>
                </a:tc>
                <a:tc>
                  <a:txBody>
                    <a:bodyPr/>
                    <a:lstStyle/>
                    <a:p>
                      <a:pPr algn="ctr" rtl="1">
                        <a:lnSpc>
                          <a:spcPct val="107000"/>
                        </a:lnSpc>
                        <a:spcAft>
                          <a:spcPts val="0"/>
                        </a:spcAft>
                      </a:pPr>
                      <a:r>
                        <a:rPr lang="ar-SA" sz="1600">
                          <a:effectLst/>
                          <a:cs typeface="B Nazanin" pitchFamily="2" charset="-78"/>
                        </a:rPr>
                        <a:t>1400</a:t>
                      </a:r>
                      <a:endParaRPr lang="en-US" sz="1600">
                        <a:effectLst/>
                        <a:latin typeface="Calibri"/>
                        <a:ea typeface="Calibri"/>
                        <a:cs typeface="B Nazanin" pitchFamily="2" charset="-78"/>
                      </a:endParaRPr>
                    </a:p>
                  </a:txBody>
                  <a:tcPr marL="64090" marR="64090" marT="0" marB="0" anchor="ctr"/>
                </a:tc>
              </a:tr>
              <a:tr h="731573">
                <a:tc vMerge="1">
                  <a:txBody>
                    <a:bodyPr/>
                    <a:lstStyle/>
                    <a:p>
                      <a:endParaRPr lang="en-US"/>
                    </a:p>
                  </a:txBody>
                  <a:tcPr/>
                </a:tc>
                <a:tc>
                  <a:txBody>
                    <a:bodyPr/>
                    <a:lstStyle/>
                    <a:p>
                      <a:pPr algn="ctr" rtl="1">
                        <a:lnSpc>
                          <a:spcPct val="107000"/>
                        </a:lnSpc>
                        <a:spcAft>
                          <a:spcPts val="0"/>
                        </a:spcAft>
                      </a:pPr>
                      <a:r>
                        <a:rPr lang="ar-SA" sz="1600">
                          <a:effectLst/>
                          <a:cs typeface="B Nazanin" pitchFamily="2" charset="-78"/>
                        </a:rPr>
                        <a:t>الحاق حداقل 30 روستای فاقد گاز به شبکه گازرسانی سراسری</a:t>
                      </a:r>
                      <a:endParaRPr lang="en-US" sz="1600">
                        <a:effectLst/>
                        <a:latin typeface="Calibri"/>
                        <a:ea typeface="Calibri"/>
                        <a:cs typeface="B Nazanin" pitchFamily="2" charset="-78"/>
                      </a:endParaRPr>
                    </a:p>
                  </a:txBody>
                  <a:tcPr marL="64090" marR="64090" marT="0" marB="0" anchor="ctr"/>
                </a:tc>
                <a:tc>
                  <a:txBody>
                    <a:bodyPr/>
                    <a:lstStyle/>
                    <a:p>
                      <a:pPr algn="ctr" rtl="1">
                        <a:lnSpc>
                          <a:spcPct val="107000"/>
                        </a:lnSpc>
                        <a:spcAft>
                          <a:spcPts val="0"/>
                        </a:spcAft>
                      </a:pPr>
                      <a:r>
                        <a:rPr lang="ar-SA" sz="1600">
                          <a:effectLst/>
                          <a:cs typeface="B Nazanin" pitchFamily="2" charset="-78"/>
                        </a:rPr>
                        <a:t>1405</a:t>
                      </a:r>
                      <a:endParaRPr lang="en-US" sz="1600">
                        <a:effectLst/>
                        <a:latin typeface="Calibri"/>
                        <a:ea typeface="Calibri"/>
                        <a:cs typeface="B Nazanin" pitchFamily="2" charset="-78"/>
                      </a:endParaRPr>
                    </a:p>
                  </a:txBody>
                  <a:tcPr marL="64090" marR="64090" marT="0" marB="0" anchor="ctr"/>
                </a:tc>
              </a:tr>
              <a:tr h="731573">
                <a:tc vMerge="1">
                  <a:txBody>
                    <a:bodyPr/>
                    <a:lstStyle/>
                    <a:p>
                      <a:endParaRPr lang="en-US"/>
                    </a:p>
                  </a:txBody>
                  <a:tcPr/>
                </a:tc>
                <a:tc>
                  <a:txBody>
                    <a:bodyPr/>
                    <a:lstStyle/>
                    <a:p>
                      <a:pPr algn="ctr" rtl="1">
                        <a:lnSpc>
                          <a:spcPct val="107000"/>
                        </a:lnSpc>
                        <a:spcAft>
                          <a:spcPts val="0"/>
                        </a:spcAft>
                      </a:pPr>
                      <a:r>
                        <a:rPr lang="fa-IR" sz="1600">
                          <a:effectLst/>
                          <a:cs typeface="B Nazanin" pitchFamily="2" charset="-78"/>
                        </a:rPr>
                        <a:t>تاسیس 12 واحد دفتر پست و مخابرات و تامین دسترسی به 10 واحد دفاتر </a:t>
                      </a:r>
                      <a:r>
                        <a:rPr lang="en-US" sz="1600">
                          <a:effectLst/>
                          <a:cs typeface="B Nazanin" pitchFamily="2" charset="-78"/>
                        </a:rPr>
                        <a:t>ITC</a:t>
                      </a:r>
                      <a:r>
                        <a:rPr lang="fa-IR" sz="1600">
                          <a:effectLst/>
                          <a:cs typeface="B Nazanin" pitchFamily="2" charset="-78"/>
                        </a:rPr>
                        <a:t> و تامین دسترسی به اینترنت و شبکه های سراسری رادیویی و تلویزیونی در حداقل 25 روستا</a:t>
                      </a:r>
                      <a:endParaRPr lang="en-US" sz="1600">
                        <a:effectLst/>
                        <a:latin typeface="Calibri"/>
                        <a:ea typeface="Calibri"/>
                        <a:cs typeface="B Nazanin" pitchFamily="2" charset="-78"/>
                      </a:endParaRPr>
                    </a:p>
                  </a:txBody>
                  <a:tcPr marL="64090" marR="64090" marT="0" marB="0" anchor="ctr"/>
                </a:tc>
                <a:tc>
                  <a:txBody>
                    <a:bodyPr/>
                    <a:lstStyle/>
                    <a:p>
                      <a:pPr algn="ctr" rtl="1">
                        <a:lnSpc>
                          <a:spcPct val="107000"/>
                        </a:lnSpc>
                        <a:spcAft>
                          <a:spcPts val="0"/>
                        </a:spcAft>
                      </a:pPr>
                      <a:r>
                        <a:rPr lang="ar-SA" sz="1600">
                          <a:effectLst/>
                          <a:cs typeface="B Nazanin" pitchFamily="2" charset="-78"/>
                        </a:rPr>
                        <a:t>1400</a:t>
                      </a:r>
                      <a:endParaRPr lang="en-US" sz="1600">
                        <a:effectLst/>
                        <a:latin typeface="Calibri"/>
                        <a:ea typeface="Calibri"/>
                        <a:cs typeface="B Nazanin" pitchFamily="2" charset="-78"/>
                      </a:endParaRPr>
                    </a:p>
                  </a:txBody>
                  <a:tcPr marL="64090" marR="64090" marT="0" marB="0" anchor="ctr"/>
                </a:tc>
              </a:tr>
              <a:tr h="731573">
                <a:tc vMerge="1">
                  <a:txBody>
                    <a:bodyPr/>
                    <a:lstStyle/>
                    <a:p>
                      <a:endParaRPr lang="en-US"/>
                    </a:p>
                  </a:txBody>
                  <a:tcPr/>
                </a:tc>
                <a:tc>
                  <a:txBody>
                    <a:bodyPr/>
                    <a:lstStyle/>
                    <a:p>
                      <a:pPr algn="ctr" rtl="1">
                        <a:lnSpc>
                          <a:spcPct val="107000"/>
                        </a:lnSpc>
                        <a:spcAft>
                          <a:spcPts val="0"/>
                        </a:spcAft>
                      </a:pPr>
                      <a:r>
                        <a:rPr lang="ar-SA" sz="1600">
                          <a:effectLst/>
                          <a:cs typeface="B Nazanin" pitchFamily="2" charset="-78"/>
                        </a:rPr>
                        <a:t>تاسیس 50 واحد آموزشی رسمی در سطوح پیش دبستان تا متوسطه (30 واحد ابتدایی، 14 متوسطه اول و 5 واحد متوسطه دوم)</a:t>
                      </a:r>
                      <a:endParaRPr lang="en-US" sz="1600">
                        <a:effectLst/>
                        <a:latin typeface="Calibri"/>
                        <a:ea typeface="Calibri"/>
                        <a:cs typeface="B Nazanin" pitchFamily="2" charset="-78"/>
                      </a:endParaRPr>
                    </a:p>
                  </a:txBody>
                  <a:tcPr marL="64090" marR="64090" marT="0" marB="0" anchor="ctr"/>
                </a:tc>
                <a:tc>
                  <a:txBody>
                    <a:bodyPr/>
                    <a:lstStyle/>
                    <a:p>
                      <a:pPr algn="ctr" rtl="1">
                        <a:lnSpc>
                          <a:spcPct val="107000"/>
                        </a:lnSpc>
                        <a:spcAft>
                          <a:spcPts val="0"/>
                        </a:spcAft>
                      </a:pPr>
                      <a:r>
                        <a:rPr lang="ar-SA" sz="1600">
                          <a:effectLst/>
                          <a:cs typeface="B Nazanin" pitchFamily="2" charset="-78"/>
                        </a:rPr>
                        <a:t>1400</a:t>
                      </a:r>
                      <a:endParaRPr lang="en-US" sz="1600">
                        <a:effectLst/>
                        <a:latin typeface="Calibri"/>
                        <a:ea typeface="Calibri"/>
                        <a:cs typeface="B Nazanin" pitchFamily="2" charset="-78"/>
                      </a:endParaRPr>
                    </a:p>
                  </a:txBody>
                  <a:tcPr marL="64090" marR="64090" marT="0" marB="0" anchor="ctr"/>
                </a:tc>
              </a:tr>
              <a:tr h="731573">
                <a:tc vMerge="1">
                  <a:txBody>
                    <a:bodyPr/>
                    <a:lstStyle/>
                    <a:p>
                      <a:endParaRPr lang="en-US"/>
                    </a:p>
                  </a:txBody>
                  <a:tcPr/>
                </a:tc>
                <a:tc>
                  <a:txBody>
                    <a:bodyPr/>
                    <a:lstStyle/>
                    <a:p>
                      <a:pPr algn="ctr" rtl="1">
                        <a:lnSpc>
                          <a:spcPct val="107000"/>
                        </a:lnSpc>
                        <a:spcAft>
                          <a:spcPts val="0"/>
                        </a:spcAft>
                      </a:pPr>
                      <a:r>
                        <a:rPr lang="fa-IR" sz="1600">
                          <a:effectLst/>
                          <a:cs typeface="B Nazanin" pitchFamily="2" charset="-78"/>
                        </a:rPr>
                        <a:t>نوسازی تعداد 500 واحد مسکونی و مقاوم سازی تعداد 1000 واحد مسکونی</a:t>
                      </a:r>
                      <a:endParaRPr lang="en-US" sz="1600">
                        <a:effectLst/>
                        <a:latin typeface="Calibri"/>
                        <a:ea typeface="Calibri"/>
                        <a:cs typeface="B Nazanin" pitchFamily="2" charset="-78"/>
                      </a:endParaRPr>
                    </a:p>
                  </a:txBody>
                  <a:tcPr marL="64090" marR="64090" marT="0" marB="0" anchor="ctr"/>
                </a:tc>
                <a:tc>
                  <a:txBody>
                    <a:bodyPr/>
                    <a:lstStyle/>
                    <a:p>
                      <a:pPr algn="ctr" rtl="1">
                        <a:lnSpc>
                          <a:spcPct val="107000"/>
                        </a:lnSpc>
                        <a:spcAft>
                          <a:spcPts val="0"/>
                        </a:spcAft>
                      </a:pPr>
                      <a:r>
                        <a:rPr lang="ar-SA" sz="1600" dirty="0">
                          <a:effectLst/>
                          <a:cs typeface="B Nazanin" pitchFamily="2" charset="-78"/>
                        </a:rPr>
                        <a:t>1400</a:t>
                      </a:r>
                      <a:endParaRPr lang="en-US" sz="1600" dirty="0">
                        <a:effectLst/>
                        <a:latin typeface="Calibri"/>
                        <a:ea typeface="Calibri"/>
                        <a:cs typeface="B Nazanin" pitchFamily="2" charset="-78"/>
                      </a:endParaRPr>
                    </a:p>
                  </a:txBody>
                  <a:tcPr marL="64090" marR="64090" marT="0" marB="0" anchor="ctr"/>
                </a:tc>
              </a:tr>
            </a:tbl>
          </a:graphicData>
        </a:graphic>
      </p:graphicFrame>
    </p:spTree>
    <p:extLst>
      <p:ext uri="{BB962C8B-B14F-4D97-AF65-F5344CB8AC3E}">
        <p14:creationId xmlns:p14="http://schemas.microsoft.com/office/powerpoint/2010/main" val="32033393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6838367"/>
              </p:ext>
            </p:extLst>
          </p:nvPr>
        </p:nvGraphicFramePr>
        <p:xfrm>
          <a:off x="1066800" y="685800"/>
          <a:ext cx="6858009" cy="4010607"/>
        </p:xfrm>
        <a:graphic>
          <a:graphicData uri="http://schemas.openxmlformats.org/drawingml/2006/table">
            <a:tbl>
              <a:tblPr rtl="1" firstRow="1" firstCol="1" bandRow="1">
                <a:tableStyleId>{5C22544A-7EE6-4342-B048-85BDC9FD1C3A}</a:tableStyleId>
              </a:tblPr>
              <a:tblGrid>
                <a:gridCol w="1830505"/>
                <a:gridCol w="3989435"/>
                <a:gridCol w="1038069"/>
              </a:tblGrid>
              <a:tr h="782529">
                <a:tc rowSpan="5">
                  <a:txBody>
                    <a:bodyPr/>
                    <a:lstStyle/>
                    <a:p>
                      <a:pPr algn="ctr" rtl="0">
                        <a:lnSpc>
                          <a:spcPct val="107000"/>
                        </a:lnSpc>
                        <a:spcAft>
                          <a:spcPts val="0"/>
                        </a:spcAft>
                      </a:pPr>
                      <a:r>
                        <a:rPr lang="ar-SA" sz="1800" b="1">
                          <a:effectLst/>
                          <a:cs typeface="B Nazanin" pitchFamily="2" charset="-78"/>
                        </a:rPr>
                        <a:t>سکونتگاهی</a:t>
                      </a:r>
                      <a:endParaRPr lang="en-US" sz="1800" b="1">
                        <a:effectLst/>
                        <a:latin typeface="Calibri"/>
                        <a:ea typeface="Calibri"/>
                        <a:cs typeface="B Nazanin" pitchFamily="2" charset="-78"/>
                      </a:endParaRPr>
                    </a:p>
                  </a:txBody>
                  <a:tcPr marL="68554" marR="68554" marT="0" marB="0" anchor="ctr"/>
                </a:tc>
                <a:tc>
                  <a:txBody>
                    <a:bodyPr/>
                    <a:lstStyle/>
                    <a:p>
                      <a:pPr algn="ctr" rtl="1">
                        <a:lnSpc>
                          <a:spcPct val="107000"/>
                        </a:lnSpc>
                        <a:spcAft>
                          <a:spcPts val="0"/>
                        </a:spcAft>
                      </a:pPr>
                      <a:r>
                        <a:rPr lang="fa-IR" sz="1800" b="1" dirty="0">
                          <a:effectLst/>
                          <a:cs typeface="B Nazanin" pitchFamily="2" charset="-78"/>
                        </a:rPr>
                        <a:t>ایجاد 40 کیلومتر راه اصلی درجه 2 جهت تامین ارتباط بین مراکز شهری </a:t>
                      </a:r>
                      <a:endParaRPr lang="en-US" sz="1800" b="1" dirty="0">
                        <a:effectLst/>
                        <a:latin typeface="Calibri"/>
                        <a:ea typeface="Calibri"/>
                        <a:cs typeface="B Nazanin" pitchFamily="2" charset="-78"/>
                      </a:endParaRPr>
                    </a:p>
                  </a:txBody>
                  <a:tcPr marL="68554" marR="68554" marT="0" marB="0" anchor="ctr"/>
                </a:tc>
                <a:tc>
                  <a:txBody>
                    <a:bodyPr/>
                    <a:lstStyle/>
                    <a:p>
                      <a:pPr algn="ctr" rtl="1">
                        <a:lnSpc>
                          <a:spcPct val="107000"/>
                        </a:lnSpc>
                        <a:spcAft>
                          <a:spcPts val="0"/>
                        </a:spcAft>
                      </a:pPr>
                      <a:r>
                        <a:rPr lang="fa-IR" sz="1800" b="1">
                          <a:effectLst/>
                          <a:cs typeface="B Nazanin" pitchFamily="2" charset="-78"/>
                        </a:rPr>
                        <a:t>1405</a:t>
                      </a:r>
                      <a:endParaRPr lang="en-US" sz="1800" b="1">
                        <a:effectLst/>
                        <a:latin typeface="Calibri"/>
                        <a:ea typeface="Calibri"/>
                        <a:cs typeface="B Nazanin" pitchFamily="2" charset="-78"/>
                      </a:endParaRPr>
                    </a:p>
                  </a:txBody>
                  <a:tcPr marL="68554" marR="68554" marT="0" marB="0" anchor="ctr"/>
                </a:tc>
              </a:tr>
              <a:tr h="782529">
                <a:tc vMerge="1">
                  <a:txBody>
                    <a:bodyPr/>
                    <a:lstStyle/>
                    <a:p>
                      <a:endParaRPr lang="en-US"/>
                    </a:p>
                  </a:txBody>
                  <a:tcPr/>
                </a:tc>
                <a:tc>
                  <a:txBody>
                    <a:bodyPr/>
                    <a:lstStyle/>
                    <a:p>
                      <a:pPr algn="ctr" rtl="1">
                        <a:lnSpc>
                          <a:spcPct val="107000"/>
                        </a:lnSpc>
                        <a:spcAft>
                          <a:spcPts val="0"/>
                        </a:spcAft>
                      </a:pPr>
                      <a:r>
                        <a:rPr lang="fa-IR" sz="1800" b="1">
                          <a:effectLst/>
                          <a:cs typeface="B Nazanin" pitchFamily="2" charset="-78"/>
                        </a:rPr>
                        <a:t>ایجاد  و بهسازی حداقل 100 کیلومتر راه های فرعی درجه 2 بین روستایی</a:t>
                      </a:r>
                      <a:endParaRPr lang="en-US" sz="1800" b="1">
                        <a:effectLst/>
                        <a:latin typeface="Calibri"/>
                        <a:ea typeface="Calibri"/>
                        <a:cs typeface="B Nazanin" pitchFamily="2" charset="-78"/>
                      </a:endParaRPr>
                    </a:p>
                  </a:txBody>
                  <a:tcPr marL="68554" marR="68554" marT="0" marB="0" anchor="ctr"/>
                </a:tc>
                <a:tc>
                  <a:txBody>
                    <a:bodyPr/>
                    <a:lstStyle/>
                    <a:p>
                      <a:pPr algn="ctr" rtl="1">
                        <a:lnSpc>
                          <a:spcPct val="107000"/>
                        </a:lnSpc>
                        <a:spcAft>
                          <a:spcPts val="0"/>
                        </a:spcAft>
                      </a:pPr>
                      <a:r>
                        <a:rPr lang="fa-IR" sz="1800" b="1">
                          <a:effectLst/>
                          <a:cs typeface="B Nazanin" pitchFamily="2" charset="-78"/>
                        </a:rPr>
                        <a:t>1405</a:t>
                      </a:r>
                      <a:endParaRPr lang="en-US" sz="1800" b="1">
                        <a:effectLst/>
                        <a:latin typeface="Calibri"/>
                        <a:ea typeface="Calibri"/>
                        <a:cs typeface="B Nazanin" pitchFamily="2" charset="-78"/>
                      </a:endParaRPr>
                    </a:p>
                  </a:txBody>
                  <a:tcPr marL="68554" marR="68554" marT="0" marB="0" anchor="ctr"/>
                </a:tc>
              </a:tr>
              <a:tr h="782529">
                <a:tc vMerge="1">
                  <a:txBody>
                    <a:bodyPr/>
                    <a:lstStyle/>
                    <a:p>
                      <a:endParaRPr lang="en-US"/>
                    </a:p>
                  </a:txBody>
                  <a:tcPr/>
                </a:tc>
                <a:tc>
                  <a:txBody>
                    <a:bodyPr/>
                    <a:lstStyle/>
                    <a:p>
                      <a:pPr algn="ctr" rtl="1">
                        <a:lnSpc>
                          <a:spcPct val="107000"/>
                        </a:lnSpc>
                        <a:spcAft>
                          <a:spcPts val="0"/>
                        </a:spcAft>
                      </a:pPr>
                      <a:r>
                        <a:rPr lang="fa-IR" sz="1800" b="1">
                          <a:effectLst/>
                          <a:cs typeface="B Nazanin" pitchFamily="2" charset="-78"/>
                        </a:rPr>
                        <a:t>ایجاد 80 کیلومتر راه بین شهری منطقه ای ماهنشان جهت تقویت پیوندهای فیزیکی</a:t>
                      </a:r>
                      <a:endParaRPr lang="en-US" sz="1800" b="1">
                        <a:effectLst/>
                        <a:latin typeface="Calibri"/>
                        <a:ea typeface="Calibri"/>
                        <a:cs typeface="B Nazanin" pitchFamily="2" charset="-78"/>
                      </a:endParaRPr>
                    </a:p>
                  </a:txBody>
                  <a:tcPr marL="68554" marR="68554" marT="0" marB="0" anchor="ctr"/>
                </a:tc>
                <a:tc>
                  <a:txBody>
                    <a:bodyPr/>
                    <a:lstStyle/>
                    <a:p>
                      <a:pPr algn="ctr" rtl="1">
                        <a:lnSpc>
                          <a:spcPct val="107000"/>
                        </a:lnSpc>
                        <a:spcAft>
                          <a:spcPts val="0"/>
                        </a:spcAft>
                      </a:pPr>
                      <a:r>
                        <a:rPr lang="fa-IR" sz="1800" b="1">
                          <a:effectLst/>
                          <a:cs typeface="B Nazanin" pitchFamily="2" charset="-78"/>
                        </a:rPr>
                        <a:t>1405</a:t>
                      </a:r>
                      <a:endParaRPr lang="en-US" sz="1800" b="1">
                        <a:effectLst/>
                        <a:latin typeface="Calibri"/>
                        <a:ea typeface="Calibri"/>
                        <a:cs typeface="B Nazanin" pitchFamily="2" charset="-78"/>
                      </a:endParaRPr>
                    </a:p>
                  </a:txBody>
                  <a:tcPr marL="68554" marR="68554" marT="0" marB="0" anchor="ctr"/>
                </a:tc>
              </a:tr>
              <a:tr h="782529">
                <a:tc vMerge="1">
                  <a:txBody>
                    <a:bodyPr/>
                    <a:lstStyle/>
                    <a:p>
                      <a:endParaRPr lang="en-US"/>
                    </a:p>
                  </a:txBody>
                  <a:tcPr/>
                </a:tc>
                <a:tc>
                  <a:txBody>
                    <a:bodyPr/>
                    <a:lstStyle/>
                    <a:p>
                      <a:pPr algn="ctr" rtl="1">
                        <a:lnSpc>
                          <a:spcPct val="107000"/>
                        </a:lnSpc>
                        <a:spcAft>
                          <a:spcPts val="0"/>
                        </a:spcAft>
                      </a:pPr>
                      <a:r>
                        <a:rPr lang="fa-IR" sz="1800" b="1">
                          <a:effectLst/>
                          <a:cs typeface="B Nazanin" pitchFamily="2" charset="-78"/>
                        </a:rPr>
                        <a:t>ایجاد 70 کیلومتر شبکه حمل و نقل ریلی مخصوص بار جهت اتصال ماهنشان به خط راه آهن سراسری</a:t>
                      </a:r>
                      <a:endParaRPr lang="en-US" sz="1800" b="1">
                        <a:effectLst/>
                        <a:latin typeface="Calibri"/>
                        <a:ea typeface="Calibri"/>
                        <a:cs typeface="B Nazanin" pitchFamily="2" charset="-78"/>
                      </a:endParaRPr>
                    </a:p>
                  </a:txBody>
                  <a:tcPr marL="68554" marR="68554" marT="0" marB="0" anchor="ctr"/>
                </a:tc>
                <a:tc>
                  <a:txBody>
                    <a:bodyPr/>
                    <a:lstStyle/>
                    <a:p>
                      <a:pPr algn="ctr" rtl="1">
                        <a:lnSpc>
                          <a:spcPct val="107000"/>
                        </a:lnSpc>
                        <a:spcAft>
                          <a:spcPts val="0"/>
                        </a:spcAft>
                      </a:pPr>
                      <a:r>
                        <a:rPr lang="fa-IR" sz="1800" b="1">
                          <a:effectLst/>
                          <a:cs typeface="B Nazanin" pitchFamily="2" charset="-78"/>
                        </a:rPr>
                        <a:t>1405</a:t>
                      </a:r>
                      <a:endParaRPr lang="en-US" sz="1800" b="1">
                        <a:effectLst/>
                        <a:latin typeface="Calibri"/>
                        <a:ea typeface="Calibri"/>
                        <a:cs typeface="B Nazanin" pitchFamily="2" charset="-78"/>
                      </a:endParaRPr>
                    </a:p>
                  </a:txBody>
                  <a:tcPr marL="68554" marR="68554" marT="0" marB="0" anchor="ctr"/>
                </a:tc>
              </a:tr>
              <a:tr h="782529">
                <a:tc vMerge="1">
                  <a:txBody>
                    <a:bodyPr/>
                    <a:lstStyle/>
                    <a:p>
                      <a:endParaRPr lang="en-US"/>
                    </a:p>
                  </a:txBody>
                  <a:tcPr/>
                </a:tc>
                <a:tc>
                  <a:txBody>
                    <a:bodyPr/>
                    <a:lstStyle/>
                    <a:p>
                      <a:pPr algn="ctr" rtl="1">
                        <a:lnSpc>
                          <a:spcPct val="107000"/>
                        </a:lnSpc>
                        <a:spcAft>
                          <a:spcPts val="0"/>
                        </a:spcAft>
                      </a:pPr>
                      <a:r>
                        <a:rPr lang="fa-IR" sz="1800" b="1">
                          <a:effectLst/>
                          <a:cs typeface="B Nazanin" pitchFamily="2" charset="-78"/>
                        </a:rPr>
                        <a:t>تهیه، تصویب و اجرای طرح هادی ( بازنگری) برای 100 روستای فاقد طرح هادی</a:t>
                      </a:r>
                      <a:endParaRPr lang="en-US" sz="1800" b="1">
                        <a:effectLst/>
                        <a:latin typeface="Calibri"/>
                        <a:ea typeface="Calibri"/>
                        <a:cs typeface="B Nazanin" pitchFamily="2" charset="-78"/>
                      </a:endParaRPr>
                    </a:p>
                  </a:txBody>
                  <a:tcPr marL="68554" marR="68554" marT="0" marB="0" anchor="ctr"/>
                </a:tc>
                <a:tc>
                  <a:txBody>
                    <a:bodyPr/>
                    <a:lstStyle/>
                    <a:p>
                      <a:pPr algn="ctr" rtl="1">
                        <a:lnSpc>
                          <a:spcPct val="107000"/>
                        </a:lnSpc>
                        <a:spcAft>
                          <a:spcPts val="0"/>
                        </a:spcAft>
                      </a:pPr>
                      <a:r>
                        <a:rPr lang="fa-IR" sz="1800" b="1" dirty="0">
                          <a:effectLst/>
                          <a:cs typeface="B Nazanin" pitchFamily="2" charset="-78"/>
                        </a:rPr>
                        <a:t>1400</a:t>
                      </a:r>
                      <a:endParaRPr lang="en-US" sz="1800" b="1" dirty="0">
                        <a:effectLst/>
                        <a:latin typeface="Calibri"/>
                        <a:ea typeface="Calibri"/>
                        <a:cs typeface="B Nazanin" pitchFamily="2" charset="-78"/>
                      </a:endParaRPr>
                    </a:p>
                  </a:txBody>
                  <a:tcPr marL="68554" marR="68554" marT="0" marB="0" anchor="ctr"/>
                </a:tc>
              </a:tr>
            </a:tbl>
          </a:graphicData>
        </a:graphic>
      </p:graphicFrame>
    </p:spTree>
    <p:extLst>
      <p:ext uri="{BB962C8B-B14F-4D97-AF65-F5344CB8AC3E}">
        <p14:creationId xmlns:p14="http://schemas.microsoft.com/office/powerpoint/2010/main" val="32033393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1740617"/>
              </p:ext>
            </p:extLst>
          </p:nvPr>
        </p:nvGraphicFramePr>
        <p:xfrm>
          <a:off x="533401" y="152400"/>
          <a:ext cx="7848600" cy="6620195"/>
        </p:xfrm>
        <a:graphic>
          <a:graphicData uri="http://schemas.openxmlformats.org/drawingml/2006/table">
            <a:tbl>
              <a:tblPr rtl="1" firstRow="1" firstCol="1" bandRow="1">
                <a:tableStyleId>{5C22544A-7EE6-4342-B048-85BDC9FD1C3A}</a:tableStyleId>
              </a:tblPr>
              <a:tblGrid>
                <a:gridCol w="883757"/>
                <a:gridCol w="4678393"/>
                <a:gridCol w="2286450"/>
              </a:tblGrid>
              <a:tr h="274749">
                <a:tc rowSpan="6">
                  <a:txBody>
                    <a:bodyPr/>
                    <a:lstStyle/>
                    <a:p>
                      <a:pPr algn="ctr" rtl="0">
                        <a:lnSpc>
                          <a:spcPct val="107000"/>
                        </a:lnSpc>
                        <a:spcAft>
                          <a:spcPts val="0"/>
                        </a:spcAft>
                      </a:pPr>
                      <a:r>
                        <a:rPr lang="ar-SA" sz="1400" dirty="0">
                          <a:effectLst/>
                          <a:cs typeface="B Nazanin" pitchFamily="2" charset="-78"/>
                        </a:rPr>
                        <a:t>اقتصادی</a:t>
                      </a:r>
                      <a:endParaRPr lang="en-US" sz="1400" dirty="0">
                        <a:effectLst/>
                        <a:latin typeface="Calibri"/>
                        <a:ea typeface="Calibri"/>
                        <a:cs typeface="B Nazanin" pitchFamily="2" charset="-78"/>
                      </a:endParaRPr>
                    </a:p>
                  </a:txBody>
                  <a:tcPr marL="2292" marR="2292" marT="0" marB="0" anchor="ctr"/>
                </a:tc>
                <a:tc>
                  <a:txBody>
                    <a:bodyPr/>
                    <a:lstStyle/>
                    <a:p>
                      <a:pPr algn="ctr" rtl="1">
                        <a:lnSpc>
                          <a:spcPct val="107000"/>
                        </a:lnSpc>
                        <a:spcAft>
                          <a:spcPts val="0"/>
                        </a:spcAft>
                      </a:pPr>
                      <a:r>
                        <a:rPr lang="ar-SA" sz="1400" dirty="0">
                          <a:effectLst/>
                          <a:cs typeface="B Nazanin" pitchFamily="2" charset="-78"/>
                        </a:rPr>
                        <a:t>توسعه مبانی آموزش برای ارتقای بهره‌وری عوامل تولید (آموزش به 4000 خانوار بهره بردار زراعی و دامی، احداث یک باب هنرستان کشاورزی و ...)</a:t>
                      </a:r>
                      <a:endParaRPr lang="en-US" sz="1400" dirty="0">
                        <a:effectLst/>
                        <a:latin typeface="Calibri"/>
                        <a:ea typeface="Calibri"/>
                        <a:cs typeface="B Nazanin" pitchFamily="2" charset="-78"/>
                      </a:endParaRPr>
                    </a:p>
                  </a:txBody>
                  <a:tcPr marL="2292" marR="2292" marT="0" marB="0" anchor="ctr"/>
                </a:tc>
                <a:tc>
                  <a:txBody>
                    <a:bodyPr/>
                    <a:lstStyle/>
                    <a:p>
                      <a:pPr algn="ctr" rtl="1">
                        <a:lnSpc>
                          <a:spcPct val="107000"/>
                        </a:lnSpc>
                        <a:spcAft>
                          <a:spcPts val="0"/>
                        </a:spcAft>
                      </a:pPr>
                      <a:r>
                        <a:rPr lang="ar-SA" sz="1400">
                          <a:effectLst/>
                          <a:cs typeface="B Nazanin" pitchFamily="2" charset="-78"/>
                        </a:rPr>
                        <a:t>1398-1400 این هدف در کوتاه باید تحقق یابند</a:t>
                      </a:r>
                      <a:endParaRPr lang="en-US" sz="1400">
                        <a:effectLst/>
                        <a:latin typeface="Calibri"/>
                        <a:ea typeface="Calibri"/>
                        <a:cs typeface="B Nazanin" pitchFamily="2" charset="-78"/>
                      </a:endParaRPr>
                    </a:p>
                  </a:txBody>
                  <a:tcPr marL="2292" marR="2292" marT="0" marB="0" anchor="ctr"/>
                </a:tc>
              </a:tr>
              <a:tr h="582206">
                <a:tc vMerge="1">
                  <a:txBody>
                    <a:bodyPr/>
                    <a:lstStyle/>
                    <a:p>
                      <a:endParaRPr lang="en-US"/>
                    </a:p>
                  </a:txBody>
                  <a:tcPr/>
                </a:tc>
                <a:tc>
                  <a:txBody>
                    <a:bodyPr/>
                    <a:lstStyle/>
                    <a:p>
                      <a:pPr algn="ctr" rtl="1">
                        <a:lnSpc>
                          <a:spcPct val="107000"/>
                        </a:lnSpc>
                        <a:spcAft>
                          <a:spcPts val="0"/>
                        </a:spcAft>
                      </a:pPr>
                      <a:r>
                        <a:rPr lang="ar-SA" sz="1400" dirty="0">
                          <a:effectLst/>
                          <a:cs typeface="B Nazanin" pitchFamily="2" charset="-78"/>
                        </a:rPr>
                        <a:t>توسعه و ارتقای زیر ساختهای پشتیبان تولید (33 شرکت تعاونی، 5 سایت مرکز خدمات ترویج کشاورزی، دو سایت دامپزشکی، یک مرکز اصلاح نژاد دام، ایجاد 5 تعمیرگاه ماشین‌های کشاورزی، ایجاد 2 سایت فروش دام سبک و سنگین، ایجاد یک فروشگاه اینترنتی محصولات، ایجاد صندوق حمایت از توسعه بخش کشاورزی بخش، احداث انبار و سردخانه و ...)</a:t>
                      </a:r>
                      <a:endParaRPr lang="en-US" sz="1400" dirty="0">
                        <a:effectLst/>
                        <a:latin typeface="Calibri"/>
                        <a:ea typeface="Calibri"/>
                        <a:cs typeface="B Nazanin" pitchFamily="2" charset="-78"/>
                      </a:endParaRPr>
                    </a:p>
                  </a:txBody>
                  <a:tcPr marL="2292" marR="2292" marT="0" marB="0" anchor="ctr"/>
                </a:tc>
                <a:tc>
                  <a:txBody>
                    <a:bodyPr/>
                    <a:lstStyle/>
                    <a:p>
                      <a:pPr algn="ctr" rtl="1">
                        <a:lnSpc>
                          <a:spcPct val="107000"/>
                        </a:lnSpc>
                        <a:spcAft>
                          <a:spcPts val="0"/>
                        </a:spcAft>
                      </a:pPr>
                      <a:r>
                        <a:rPr lang="ar-SA" sz="1400">
                          <a:effectLst/>
                          <a:cs typeface="B Nazanin" pitchFamily="2" charset="-78"/>
                        </a:rPr>
                        <a:t>1398-1405</a:t>
                      </a:r>
                      <a:endParaRPr lang="en-US" sz="1400">
                        <a:effectLst/>
                        <a:cs typeface="B Nazanin" pitchFamily="2" charset="-78"/>
                      </a:endParaRPr>
                    </a:p>
                    <a:p>
                      <a:pPr algn="ctr" rtl="1">
                        <a:lnSpc>
                          <a:spcPct val="107000"/>
                        </a:lnSpc>
                        <a:spcAft>
                          <a:spcPts val="0"/>
                        </a:spcAft>
                      </a:pPr>
                      <a:r>
                        <a:rPr lang="ar-SA" sz="1400">
                          <a:effectLst/>
                          <a:cs typeface="B Nazanin" pitchFamily="2" charset="-78"/>
                        </a:rPr>
                        <a:t>بخشی از این هدف در کوتاه مدت، بخشی در میان مدت و بخشی نیز در بلند مدت محقق می‌شود</a:t>
                      </a:r>
                      <a:endParaRPr lang="en-US" sz="1400">
                        <a:effectLst/>
                        <a:latin typeface="Calibri"/>
                        <a:ea typeface="Calibri"/>
                        <a:cs typeface="B Nazanin" pitchFamily="2" charset="-78"/>
                      </a:endParaRPr>
                    </a:p>
                  </a:txBody>
                  <a:tcPr marL="2292" marR="2292" marT="0" marB="0" anchor="ctr"/>
                </a:tc>
              </a:tr>
              <a:tr h="804621">
                <a:tc vMerge="1">
                  <a:txBody>
                    <a:bodyPr/>
                    <a:lstStyle/>
                    <a:p>
                      <a:endParaRPr lang="en-US"/>
                    </a:p>
                  </a:txBody>
                  <a:tcPr/>
                </a:tc>
                <a:tc>
                  <a:txBody>
                    <a:bodyPr/>
                    <a:lstStyle/>
                    <a:p>
                      <a:pPr algn="ctr" rtl="1">
                        <a:lnSpc>
                          <a:spcPct val="107000"/>
                        </a:lnSpc>
                        <a:spcAft>
                          <a:spcPts val="0"/>
                        </a:spcAft>
                      </a:pPr>
                      <a:r>
                        <a:rPr lang="ar-SA" sz="1400">
                          <a:effectLst/>
                          <a:cs typeface="B Nazanin" pitchFamily="2" charset="-78"/>
                        </a:rPr>
                        <a:t>توسعه و ارتقای کمی و کیفی فناوریهای نوین و ماشین‌های کشاورزی (5000 هکتار آبیاری تحت فشار، افزایش ضریب مکانیزاسیون به 1/1 (متوسط کشوری) ...)</a:t>
                      </a:r>
                      <a:endParaRPr lang="en-US" sz="1400">
                        <a:effectLst/>
                        <a:latin typeface="Calibri"/>
                        <a:ea typeface="Calibri"/>
                        <a:cs typeface="B Nazanin" pitchFamily="2" charset="-78"/>
                      </a:endParaRPr>
                    </a:p>
                  </a:txBody>
                  <a:tcPr marL="2292" marR="2292" marT="0" marB="0" anchor="ctr"/>
                </a:tc>
                <a:tc>
                  <a:txBody>
                    <a:bodyPr/>
                    <a:lstStyle/>
                    <a:p>
                      <a:pPr algn="ctr" rtl="1">
                        <a:lnSpc>
                          <a:spcPct val="107000"/>
                        </a:lnSpc>
                        <a:spcAft>
                          <a:spcPts val="0"/>
                        </a:spcAft>
                      </a:pPr>
                      <a:r>
                        <a:rPr lang="ar-SA" sz="1400">
                          <a:effectLst/>
                          <a:cs typeface="B Nazanin" pitchFamily="2" charset="-78"/>
                        </a:rPr>
                        <a:t>1398-1405</a:t>
                      </a:r>
                      <a:endParaRPr lang="en-US" sz="1400">
                        <a:effectLst/>
                        <a:cs typeface="B Nazanin" pitchFamily="2" charset="-78"/>
                      </a:endParaRPr>
                    </a:p>
                    <a:p>
                      <a:pPr algn="ctr" rtl="1">
                        <a:lnSpc>
                          <a:spcPct val="107000"/>
                        </a:lnSpc>
                        <a:spcAft>
                          <a:spcPts val="0"/>
                        </a:spcAft>
                      </a:pPr>
                      <a:r>
                        <a:rPr lang="ar-SA" sz="1400">
                          <a:effectLst/>
                          <a:cs typeface="B Nazanin" pitchFamily="2" charset="-78"/>
                        </a:rPr>
                        <a:t>این هدف بصورت تدریجی و محقق خواهد شد و بخشی از آن در کوتاه مدت، بخشی در میان مدت و بخشی نیز در بلند مدت محقق می‌شود</a:t>
                      </a:r>
                      <a:endParaRPr lang="en-US" sz="1400">
                        <a:effectLst/>
                        <a:latin typeface="Calibri"/>
                        <a:ea typeface="Calibri"/>
                        <a:cs typeface="B Nazanin" pitchFamily="2" charset="-78"/>
                      </a:endParaRPr>
                    </a:p>
                  </a:txBody>
                  <a:tcPr marL="2292" marR="2292" marT="0" marB="0" anchor="ctr"/>
                </a:tc>
              </a:tr>
              <a:tr h="457914">
                <a:tc vMerge="1">
                  <a:txBody>
                    <a:bodyPr/>
                    <a:lstStyle/>
                    <a:p>
                      <a:endParaRPr lang="en-US"/>
                    </a:p>
                  </a:txBody>
                  <a:tcPr/>
                </a:tc>
                <a:tc>
                  <a:txBody>
                    <a:bodyPr/>
                    <a:lstStyle/>
                    <a:p>
                      <a:pPr algn="ctr" rtl="1">
                        <a:lnSpc>
                          <a:spcPct val="107000"/>
                        </a:lnSpc>
                        <a:spcAft>
                          <a:spcPts val="0"/>
                        </a:spcAft>
                      </a:pPr>
                      <a:r>
                        <a:rPr lang="ar-SA" sz="1400">
                          <a:effectLst/>
                          <a:cs typeface="B Nazanin" pitchFamily="2" charset="-78"/>
                        </a:rPr>
                        <a:t>توسعه صنایع تبدیلی و تکمیلی کشاورزی (یک واحد کشتار گاه صنعتی، یک واحد کارخانه محصولات لبنی، یک واحد فرآوری گیاهان دارویی، 5 واحد بسته‌بندی و فرآوری محصولات زراعی و باغی و ...)</a:t>
                      </a:r>
                      <a:endParaRPr lang="en-US" sz="1400">
                        <a:effectLst/>
                        <a:latin typeface="Calibri"/>
                        <a:ea typeface="Calibri"/>
                        <a:cs typeface="B Nazanin" pitchFamily="2" charset="-78"/>
                      </a:endParaRPr>
                    </a:p>
                  </a:txBody>
                  <a:tcPr marL="2292" marR="2292" marT="0" marB="0" anchor="ctr"/>
                </a:tc>
                <a:tc>
                  <a:txBody>
                    <a:bodyPr/>
                    <a:lstStyle/>
                    <a:p>
                      <a:pPr algn="ctr" rtl="1">
                        <a:lnSpc>
                          <a:spcPct val="107000"/>
                        </a:lnSpc>
                        <a:spcAft>
                          <a:spcPts val="0"/>
                        </a:spcAft>
                      </a:pPr>
                      <a:r>
                        <a:rPr lang="ar-SA" sz="1400">
                          <a:effectLst/>
                          <a:cs typeface="B Nazanin" pitchFamily="2" charset="-78"/>
                        </a:rPr>
                        <a:t>1402-1405</a:t>
                      </a:r>
                      <a:endParaRPr lang="en-US" sz="1400">
                        <a:effectLst/>
                        <a:cs typeface="B Nazanin" pitchFamily="2" charset="-78"/>
                      </a:endParaRPr>
                    </a:p>
                    <a:p>
                      <a:pPr algn="ctr" rtl="1">
                        <a:lnSpc>
                          <a:spcPct val="107000"/>
                        </a:lnSpc>
                        <a:spcAft>
                          <a:spcPts val="0"/>
                        </a:spcAft>
                      </a:pPr>
                      <a:r>
                        <a:rPr lang="ar-SA" sz="1400">
                          <a:effectLst/>
                          <a:cs typeface="B Nazanin" pitchFamily="2" charset="-78"/>
                        </a:rPr>
                        <a:t>بخشی از این هدف در میان مدت و بخشی نیز در بلند مدت محقق می‌شود</a:t>
                      </a:r>
                      <a:endParaRPr lang="en-US" sz="1400">
                        <a:effectLst/>
                        <a:latin typeface="Calibri"/>
                        <a:ea typeface="Calibri"/>
                        <a:cs typeface="B Nazanin" pitchFamily="2" charset="-78"/>
                      </a:endParaRPr>
                    </a:p>
                  </a:txBody>
                  <a:tcPr marL="2292" marR="2292" marT="0" marB="0" anchor="ctr"/>
                </a:tc>
              </a:tr>
              <a:tr h="804621">
                <a:tc vMerge="1">
                  <a:txBody>
                    <a:bodyPr/>
                    <a:lstStyle/>
                    <a:p>
                      <a:endParaRPr lang="en-US"/>
                    </a:p>
                  </a:txBody>
                  <a:tcPr/>
                </a:tc>
                <a:tc>
                  <a:txBody>
                    <a:bodyPr/>
                    <a:lstStyle/>
                    <a:p>
                      <a:pPr algn="ctr" rtl="1">
                        <a:lnSpc>
                          <a:spcPct val="107000"/>
                        </a:lnSpc>
                        <a:spcAft>
                          <a:spcPts val="0"/>
                        </a:spcAft>
                      </a:pPr>
                      <a:r>
                        <a:rPr lang="ar-SA" sz="1400">
                          <a:effectLst/>
                          <a:cs typeface="B Nazanin" pitchFamily="2" charset="-78"/>
                        </a:rPr>
                        <a:t>بهسازی و توسعه واحدهای دامداری و دامپروری شیری و گوشتی (تبدیل 1000 دامداری سنتی به 1000 دامپروری مدرن)</a:t>
                      </a:r>
                      <a:endParaRPr lang="en-US" sz="1400">
                        <a:effectLst/>
                        <a:latin typeface="Calibri"/>
                        <a:ea typeface="Calibri"/>
                        <a:cs typeface="B Nazanin" pitchFamily="2" charset="-78"/>
                      </a:endParaRPr>
                    </a:p>
                  </a:txBody>
                  <a:tcPr marL="2292" marR="2292" marT="0" marB="0" anchor="ctr"/>
                </a:tc>
                <a:tc>
                  <a:txBody>
                    <a:bodyPr/>
                    <a:lstStyle/>
                    <a:p>
                      <a:pPr algn="ctr" rtl="1">
                        <a:lnSpc>
                          <a:spcPct val="107000"/>
                        </a:lnSpc>
                        <a:spcAft>
                          <a:spcPts val="0"/>
                        </a:spcAft>
                      </a:pPr>
                      <a:r>
                        <a:rPr lang="ar-SA" sz="1400">
                          <a:effectLst/>
                          <a:cs typeface="B Nazanin" pitchFamily="2" charset="-78"/>
                        </a:rPr>
                        <a:t>1398-1405</a:t>
                      </a:r>
                      <a:endParaRPr lang="en-US" sz="1400">
                        <a:effectLst/>
                        <a:cs typeface="B Nazanin" pitchFamily="2" charset="-78"/>
                      </a:endParaRPr>
                    </a:p>
                    <a:p>
                      <a:pPr algn="ctr" rtl="1">
                        <a:lnSpc>
                          <a:spcPct val="107000"/>
                        </a:lnSpc>
                        <a:spcAft>
                          <a:spcPts val="0"/>
                        </a:spcAft>
                      </a:pPr>
                      <a:r>
                        <a:rPr lang="ar-SA" sz="1400">
                          <a:effectLst/>
                          <a:cs typeface="B Nazanin" pitchFamily="2" charset="-78"/>
                        </a:rPr>
                        <a:t>این هدف بصورت تدریجی و محقق خواهد شد و بخشی از آن در کوتاه مدت، بخشی در میان مدت و بخشی نیز در بلند مدت محقق می‌شود</a:t>
                      </a:r>
                      <a:endParaRPr lang="en-US" sz="1400">
                        <a:effectLst/>
                        <a:latin typeface="Calibri"/>
                        <a:ea typeface="Calibri"/>
                        <a:cs typeface="B Nazanin" pitchFamily="2" charset="-78"/>
                      </a:endParaRPr>
                    </a:p>
                  </a:txBody>
                  <a:tcPr marL="2292" marR="2292" marT="0" marB="0" anchor="ctr"/>
                </a:tc>
              </a:tr>
              <a:tr h="660705">
                <a:tc vMerge="1">
                  <a:txBody>
                    <a:bodyPr/>
                    <a:lstStyle/>
                    <a:p>
                      <a:endParaRPr lang="en-US"/>
                    </a:p>
                  </a:txBody>
                  <a:tcPr/>
                </a:tc>
                <a:tc>
                  <a:txBody>
                    <a:bodyPr/>
                    <a:lstStyle/>
                    <a:p>
                      <a:pPr algn="ctr" rtl="1">
                        <a:lnSpc>
                          <a:spcPct val="107000"/>
                        </a:lnSpc>
                        <a:spcAft>
                          <a:spcPts val="0"/>
                        </a:spcAft>
                      </a:pPr>
                      <a:r>
                        <a:rPr lang="ar-SA" sz="1400">
                          <a:effectLst/>
                          <a:cs typeface="B Nazanin" pitchFamily="2" charset="-78"/>
                        </a:rPr>
                        <a:t>تغییر الگوی کشت (تولید سالانه 5000 تن حبوبات، تولید 5000 تن کلزا و ...)</a:t>
                      </a:r>
                      <a:endParaRPr lang="en-US" sz="1400">
                        <a:effectLst/>
                        <a:latin typeface="Calibri"/>
                        <a:ea typeface="Calibri"/>
                        <a:cs typeface="B Nazanin" pitchFamily="2" charset="-78"/>
                      </a:endParaRPr>
                    </a:p>
                  </a:txBody>
                  <a:tcPr marL="2292" marR="2292" marT="0" marB="0" anchor="ctr"/>
                </a:tc>
                <a:tc>
                  <a:txBody>
                    <a:bodyPr/>
                    <a:lstStyle/>
                    <a:p>
                      <a:pPr algn="ctr" rtl="1">
                        <a:lnSpc>
                          <a:spcPct val="107000"/>
                        </a:lnSpc>
                        <a:spcAft>
                          <a:spcPts val="0"/>
                        </a:spcAft>
                      </a:pPr>
                      <a:r>
                        <a:rPr lang="ar-SA" sz="1400">
                          <a:effectLst/>
                          <a:cs typeface="B Nazanin" pitchFamily="2" charset="-78"/>
                        </a:rPr>
                        <a:t>1398-1405</a:t>
                      </a:r>
                      <a:endParaRPr lang="en-US" sz="1400">
                        <a:effectLst/>
                        <a:cs typeface="B Nazanin" pitchFamily="2" charset="-78"/>
                      </a:endParaRPr>
                    </a:p>
                    <a:p>
                      <a:pPr algn="ctr" rtl="1">
                        <a:lnSpc>
                          <a:spcPct val="107000"/>
                        </a:lnSpc>
                        <a:spcAft>
                          <a:spcPts val="0"/>
                        </a:spcAft>
                      </a:pPr>
                      <a:r>
                        <a:rPr lang="ar-SA" sz="1400">
                          <a:effectLst/>
                          <a:cs typeface="B Nazanin" pitchFamily="2" charset="-78"/>
                        </a:rPr>
                        <a:t>این هدف بصورت تدریجی و محقق خواهد شد و بخشی از آن در کوتاه مدت و بخشی در میان مدت محقق می‌شود</a:t>
                      </a:r>
                      <a:endParaRPr lang="en-US" sz="1400">
                        <a:effectLst/>
                        <a:latin typeface="Calibri"/>
                        <a:ea typeface="Calibri"/>
                        <a:cs typeface="B Nazanin" pitchFamily="2" charset="-78"/>
                      </a:endParaRPr>
                    </a:p>
                  </a:txBody>
                  <a:tcPr marL="2292" marR="2292" marT="0" marB="0" anchor="ctr"/>
                </a:tc>
              </a:tr>
              <a:tr h="804621">
                <a:tc>
                  <a:txBody>
                    <a:bodyPr/>
                    <a:lstStyle/>
                    <a:p>
                      <a:pPr algn="ctr" rtl="0">
                        <a:lnSpc>
                          <a:spcPct val="107000"/>
                        </a:lnSpc>
                        <a:spcAft>
                          <a:spcPts val="0"/>
                        </a:spcAft>
                      </a:pPr>
                      <a:r>
                        <a:rPr lang="ar-SA" sz="1400" dirty="0">
                          <a:effectLst/>
                          <a:cs typeface="B Nazanin" pitchFamily="2" charset="-78"/>
                        </a:rPr>
                        <a:t> </a:t>
                      </a:r>
                      <a:endParaRPr lang="en-US" sz="1400" dirty="0">
                        <a:effectLst/>
                        <a:latin typeface="Calibri"/>
                        <a:ea typeface="Calibri"/>
                        <a:cs typeface="B Nazanin" pitchFamily="2" charset="-78"/>
                      </a:endParaRPr>
                    </a:p>
                  </a:txBody>
                  <a:tcPr marL="2292" marR="2292" marT="0" marB="0" anchor="ctr"/>
                </a:tc>
                <a:tc>
                  <a:txBody>
                    <a:bodyPr/>
                    <a:lstStyle/>
                    <a:p>
                      <a:pPr algn="ctr" rtl="1">
                        <a:lnSpc>
                          <a:spcPct val="107000"/>
                        </a:lnSpc>
                        <a:spcAft>
                          <a:spcPts val="0"/>
                        </a:spcAft>
                      </a:pPr>
                      <a:r>
                        <a:rPr lang="ar-SA" sz="1400">
                          <a:effectLst/>
                          <a:cs typeface="B Nazanin" pitchFamily="2" charset="-78"/>
                        </a:rPr>
                        <a:t>توسعه بخش صنعت و معدن (ایجاد 2 کارگاه صنایع دستی، ایجاد سایت فروش محصولات صنایع دستی، بهره‌برداری از 10 معدن و ...)</a:t>
                      </a:r>
                      <a:endParaRPr lang="en-US" sz="1400">
                        <a:effectLst/>
                        <a:latin typeface="Calibri"/>
                        <a:ea typeface="Calibri"/>
                        <a:cs typeface="B Nazanin" pitchFamily="2" charset="-78"/>
                      </a:endParaRPr>
                    </a:p>
                  </a:txBody>
                  <a:tcPr marL="2292" marR="2292" marT="0" marB="0" anchor="ctr"/>
                </a:tc>
                <a:tc>
                  <a:txBody>
                    <a:bodyPr/>
                    <a:lstStyle/>
                    <a:p>
                      <a:pPr algn="ctr" rtl="1">
                        <a:lnSpc>
                          <a:spcPct val="107000"/>
                        </a:lnSpc>
                        <a:spcAft>
                          <a:spcPts val="0"/>
                        </a:spcAft>
                      </a:pPr>
                      <a:r>
                        <a:rPr lang="ar-SA" sz="1400" dirty="0">
                          <a:effectLst/>
                          <a:cs typeface="B Nazanin" pitchFamily="2" charset="-78"/>
                        </a:rPr>
                        <a:t>1398-1405</a:t>
                      </a:r>
                      <a:endParaRPr lang="en-US" sz="1400" dirty="0">
                        <a:effectLst/>
                        <a:cs typeface="B Nazanin" pitchFamily="2" charset="-78"/>
                      </a:endParaRPr>
                    </a:p>
                    <a:p>
                      <a:pPr algn="ctr" rtl="1">
                        <a:lnSpc>
                          <a:spcPct val="107000"/>
                        </a:lnSpc>
                        <a:spcAft>
                          <a:spcPts val="0"/>
                        </a:spcAft>
                      </a:pPr>
                      <a:r>
                        <a:rPr lang="ar-SA" sz="1400" dirty="0">
                          <a:effectLst/>
                          <a:cs typeface="B Nazanin" pitchFamily="2" charset="-78"/>
                        </a:rPr>
                        <a:t>این هدف بصورت تدریجی و محقق خواهد شد و بخشی از آن در کوتاه مدت، بخشی در میان مدت و بخشی نیز در بلند مدت محقق می‌شود</a:t>
                      </a:r>
                      <a:endParaRPr lang="en-US" sz="1400" dirty="0">
                        <a:effectLst/>
                        <a:latin typeface="Calibri"/>
                        <a:ea typeface="Calibri"/>
                        <a:cs typeface="B Nazanin" pitchFamily="2" charset="-78"/>
                      </a:endParaRPr>
                    </a:p>
                  </a:txBody>
                  <a:tcPr marL="2292" marR="2292" marT="0" marB="0" anchor="ctr"/>
                </a:tc>
              </a:tr>
            </a:tbl>
          </a:graphicData>
        </a:graphic>
      </p:graphicFrame>
    </p:spTree>
    <p:extLst>
      <p:ext uri="{BB962C8B-B14F-4D97-AF65-F5344CB8AC3E}">
        <p14:creationId xmlns:p14="http://schemas.microsoft.com/office/powerpoint/2010/main" val="320333930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4296056"/>
              </p:ext>
            </p:extLst>
          </p:nvPr>
        </p:nvGraphicFramePr>
        <p:xfrm>
          <a:off x="1066800" y="685800"/>
          <a:ext cx="6705601" cy="4389435"/>
        </p:xfrm>
        <a:graphic>
          <a:graphicData uri="http://schemas.openxmlformats.org/drawingml/2006/table">
            <a:tbl>
              <a:tblPr rtl="1" firstRow="1" firstCol="1" bandRow="1">
                <a:tableStyleId>{5C22544A-7EE6-4342-B048-85BDC9FD1C3A}</a:tableStyleId>
              </a:tblPr>
              <a:tblGrid>
                <a:gridCol w="1021259"/>
                <a:gridCol w="4490197"/>
                <a:gridCol w="1194145"/>
              </a:tblGrid>
              <a:tr h="877887">
                <a:tc rowSpan="5">
                  <a:txBody>
                    <a:bodyPr/>
                    <a:lstStyle/>
                    <a:p>
                      <a:pPr algn="ctr" rtl="0">
                        <a:lnSpc>
                          <a:spcPct val="107000"/>
                        </a:lnSpc>
                        <a:spcAft>
                          <a:spcPts val="0"/>
                        </a:spcAft>
                      </a:pPr>
                      <a:r>
                        <a:rPr lang="fa-IR" sz="1600">
                          <a:effectLst/>
                          <a:cs typeface="B Nazanin" pitchFamily="2" charset="-78"/>
                        </a:rPr>
                        <a:t>محیطی</a:t>
                      </a:r>
                      <a:endParaRPr lang="en-US" sz="1600">
                        <a:effectLst/>
                        <a:latin typeface="Calibri"/>
                        <a:ea typeface="Calibri"/>
                        <a:cs typeface="B Nazanin" pitchFamily="2" charset="-78"/>
                      </a:endParaRPr>
                    </a:p>
                  </a:txBody>
                  <a:tcPr marL="30763" marR="30763" marT="0" marB="0" anchor="ctr"/>
                </a:tc>
                <a:tc>
                  <a:txBody>
                    <a:bodyPr/>
                    <a:lstStyle/>
                    <a:p>
                      <a:pPr algn="ctr" rtl="1">
                        <a:lnSpc>
                          <a:spcPct val="107000"/>
                        </a:lnSpc>
                        <a:spcAft>
                          <a:spcPts val="0"/>
                        </a:spcAft>
                      </a:pPr>
                      <a:r>
                        <a:rPr lang="fa-IR" sz="1600" dirty="0">
                          <a:effectLst/>
                          <a:cs typeface="B Nazanin" pitchFamily="2" charset="-78"/>
                        </a:rPr>
                        <a:t>ساماندهی رودخانه و مقاوم سازی تعداد 12 روستای بخش مرکزی ماهنشان در مقابل سیلاب</a:t>
                      </a:r>
                      <a:endParaRPr lang="en-US" sz="1600" dirty="0">
                        <a:effectLst/>
                        <a:latin typeface="Calibri"/>
                        <a:ea typeface="Calibri"/>
                        <a:cs typeface="B Nazanin" pitchFamily="2" charset="-78"/>
                      </a:endParaRPr>
                    </a:p>
                  </a:txBody>
                  <a:tcPr marL="30763" marR="30763" marT="0" marB="0" anchor="ctr"/>
                </a:tc>
                <a:tc>
                  <a:txBody>
                    <a:bodyPr/>
                    <a:lstStyle/>
                    <a:p>
                      <a:pPr algn="ctr" rtl="1">
                        <a:lnSpc>
                          <a:spcPct val="107000"/>
                        </a:lnSpc>
                        <a:spcAft>
                          <a:spcPts val="0"/>
                        </a:spcAft>
                      </a:pPr>
                      <a:r>
                        <a:rPr lang="fa-IR" sz="1600">
                          <a:effectLst/>
                          <a:cs typeface="B Nazanin" pitchFamily="2" charset="-78"/>
                        </a:rPr>
                        <a:t>تا سال 1402</a:t>
                      </a:r>
                      <a:endParaRPr lang="en-US" sz="1600">
                        <a:effectLst/>
                        <a:latin typeface="Calibri"/>
                        <a:ea typeface="Calibri"/>
                        <a:cs typeface="B Nazanin" pitchFamily="2" charset="-78"/>
                      </a:endParaRPr>
                    </a:p>
                  </a:txBody>
                  <a:tcPr marL="30763" marR="30763" marT="0" marB="0" anchor="ctr"/>
                </a:tc>
              </a:tr>
              <a:tr h="877887">
                <a:tc vMerge="1">
                  <a:txBody>
                    <a:bodyPr/>
                    <a:lstStyle/>
                    <a:p>
                      <a:endParaRPr lang="en-US"/>
                    </a:p>
                  </a:txBody>
                  <a:tcPr/>
                </a:tc>
                <a:tc>
                  <a:txBody>
                    <a:bodyPr/>
                    <a:lstStyle/>
                    <a:p>
                      <a:pPr algn="ctr" rtl="1">
                        <a:lnSpc>
                          <a:spcPct val="107000"/>
                        </a:lnSpc>
                        <a:spcAft>
                          <a:spcPts val="0"/>
                        </a:spcAft>
                      </a:pPr>
                      <a:r>
                        <a:rPr lang="fa-IR" sz="1600">
                          <a:effectLst/>
                          <a:cs typeface="B Nazanin" pitchFamily="2" charset="-78"/>
                        </a:rPr>
                        <a:t>ایجاد حداقل یک سایت ویژه اکوتوریسم در پهنه های مستعد گردشگری طبیعی</a:t>
                      </a:r>
                      <a:endParaRPr lang="en-US" sz="1600">
                        <a:effectLst/>
                        <a:latin typeface="Calibri"/>
                        <a:ea typeface="Calibri"/>
                        <a:cs typeface="B Nazanin" pitchFamily="2" charset="-78"/>
                      </a:endParaRPr>
                    </a:p>
                  </a:txBody>
                  <a:tcPr marL="30763" marR="30763" marT="0" marB="0" anchor="ctr"/>
                </a:tc>
                <a:tc>
                  <a:txBody>
                    <a:bodyPr/>
                    <a:lstStyle/>
                    <a:p>
                      <a:pPr algn="ctr" rtl="1">
                        <a:lnSpc>
                          <a:spcPct val="107000"/>
                        </a:lnSpc>
                        <a:spcAft>
                          <a:spcPts val="0"/>
                        </a:spcAft>
                      </a:pPr>
                      <a:r>
                        <a:rPr lang="fa-IR" sz="1600">
                          <a:effectLst/>
                          <a:cs typeface="B Nazanin" pitchFamily="2" charset="-78"/>
                        </a:rPr>
                        <a:t>تا سال 1405</a:t>
                      </a:r>
                      <a:endParaRPr lang="en-US" sz="1600">
                        <a:effectLst/>
                        <a:latin typeface="Calibri"/>
                        <a:ea typeface="Calibri"/>
                        <a:cs typeface="B Nazanin" pitchFamily="2" charset="-78"/>
                      </a:endParaRPr>
                    </a:p>
                  </a:txBody>
                  <a:tcPr marL="30763" marR="30763" marT="0" marB="0" anchor="ctr"/>
                </a:tc>
              </a:tr>
              <a:tr h="877887">
                <a:tc vMerge="1">
                  <a:txBody>
                    <a:bodyPr/>
                    <a:lstStyle/>
                    <a:p>
                      <a:endParaRPr lang="en-US"/>
                    </a:p>
                  </a:txBody>
                  <a:tcPr/>
                </a:tc>
                <a:tc>
                  <a:txBody>
                    <a:bodyPr/>
                    <a:lstStyle/>
                    <a:p>
                      <a:pPr algn="ctr" rtl="1">
                        <a:lnSpc>
                          <a:spcPct val="107000"/>
                        </a:lnSpc>
                        <a:spcAft>
                          <a:spcPts val="0"/>
                        </a:spcAft>
                      </a:pPr>
                      <a:r>
                        <a:rPr lang="fa-IR" sz="1600">
                          <a:effectLst/>
                          <a:cs typeface="B Nazanin" pitchFamily="2" charset="-78"/>
                        </a:rPr>
                        <a:t>انجام عملیات آبخیزداری در بیش از 3000 هکتار اراضی مرتعی درجه 2 بخش</a:t>
                      </a:r>
                      <a:endParaRPr lang="en-US" sz="1600">
                        <a:effectLst/>
                        <a:latin typeface="Calibri"/>
                        <a:ea typeface="Calibri"/>
                        <a:cs typeface="B Nazanin" pitchFamily="2" charset="-78"/>
                      </a:endParaRPr>
                    </a:p>
                  </a:txBody>
                  <a:tcPr marL="30763" marR="30763" marT="0" marB="0" anchor="ctr"/>
                </a:tc>
                <a:tc>
                  <a:txBody>
                    <a:bodyPr/>
                    <a:lstStyle/>
                    <a:p>
                      <a:pPr algn="ctr" rtl="1">
                        <a:lnSpc>
                          <a:spcPct val="107000"/>
                        </a:lnSpc>
                        <a:spcAft>
                          <a:spcPts val="0"/>
                        </a:spcAft>
                      </a:pPr>
                      <a:r>
                        <a:rPr lang="fa-IR" sz="1600">
                          <a:effectLst/>
                          <a:cs typeface="B Nazanin" pitchFamily="2" charset="-78"/>
                        </a:rPr>
                        <a:t>تا سال 1405</a:t>
                      </a:r>
                      <a:endParaRPr lang="en-US" sz="1600">
                        <a:effectLst/>
                        <a:latin typeface="Calibri"/>
                        <a:ea typeface="Calibri"/>
                        <a:cs typeface="B Nazanin" pitchFamily="2" charset="-78"/>
                      </a:endParaRPr>
                    </a:p>
                  </a:txBody>
                  <a:tcPr marL="30763" marR="30763" marT="0" marB="0" anchor="ctr"/>
                </a:tc>
              </a:tr>
              <a:tr h="877887">
                <a:tc vMerge="1">
                  <a:txBody>
                    <a:bodyPr/>
                    <a:lstStyle/>
                    <a:p>
                      <a:endParaRPr lang="en-US"/>
                    </a:p>
                  </a:txBody>
                  <a:tcPr/>
                </a:tc>
                <a:tc>
                  <a:txBody>
                    <a:bodyPr/>
                    <a:lstStyle/>
                    <a:p>
                      <a:pPr algn="ctr" rtl="1">
                        <a:lnSpc>
                          <a:spcPct val="107000"/>
                        </a:lnSpc>
                        <a:spcAft>
                          <a:spcPts val="0"/>
                        </a:spcAft>
                      </a:pPr>
                      <a:r>
                        <a:rPr lang="fa-IR" sz="1600">
                          <a:effectLst/>
                          <a:cs typeface="B Nazanin" pitchFamily="2" charset="-78"/>
                        </a:rPr>
                        <a:t>ایجاد حداقل 3 بند کنترل و ذخیره رواناب سطحی در زیرحوضه های بالادستی رودخانه های دائمی با هدف مدیریت بهینه آبهای سطحی</a:t>
                      </a:r>
                      <a:endParaRPr lang="en-US" sz="1600">
                        <a:effectLst/>
                        <a:latin typeface="Calibri"/>
                        <a:ea typeface="Calibri"/>
                        <a:cs typeface="B Nazanin" pitchFamily="2" charset="-78"/>
                      </a:endParaRPr>
                    </a:p>
                  </a:txBody>
                  <a:tcPr marL="30763" marR="30763" marT="0" marB="0" anchor="ctr"/>
                </a:tc>
                <a:tc>
                  <a:txBody>
                    <a:bodyPr/>
                    <a:lstStyle/>
                    <a:p>
                      <a:pPr algn="ctr" rtl="1">
                        <a:lnSpc>
                          <a:spcPct val="107000"/>
                        </a:lnSpc>
                        <a:spcAft>
                          <a:spcPts val="0"/>
                        </a:spcAft>
                      </a:pPr>
                      <a:r>
                        <a:rPr lang="fa-IR" sz="1600">
                          <a:effectLst/>
                          <a:cs typeface="B Nazanin" pitchFamily="2" charset="-78"/>
                        </a:rPr>
                        <a:t>تا سال 1405</a:t>
                      </a:r>
                      <a:endParaRPr lang="en-US" sz="1600">
                        <a:effectLst/>
                        <a:latin typeface="Calibri"/>
                        <a:ea typeface="Calibri"/>
                        <a:cs typeface="B Nazanin" pitchFamily="2" charset="-78"/>
                      </a:endParaRPr>
                    </a:p>
                  </a:txBody>
                  <a:tcPr marL="30763" marR="30763" marT="0" marB="0" anchor="ctr"/>
                </a:tc>
              </a:tr>
              <a:tr h="877887">
                <a:tc vMerge="1">
                  <a:txBody>
                    <a:bodyPr/>
                    <a:lstStyle/>
                    <a:p>
                      <a:endParaRPr lang="en-US"/>
                    </a:p>
                  </a:txBody>
                  <a:tcPr/>
                </a:tc>
                <a:tc>
                  <a:txBody>
                    <a:bodyPr/>
                    <a:lstStyle/>
                    <a:p>
                      <a:pPr algn="ctr" rtl="1">
                        <a:lnSpc>
                          <a:spcPct val="107000"/>
                        </a:lnSpc>
                        <a:spcAft>
                          <a:spcPts val="0"/>
                        </a:spcAft>
                      </a:pPr>
                      <a:r>
                        <a:rPr lang="fa-IR" sz="1600">
                          <a:effectLst/>
                          <a:cs typeface="B Nazanin" pitchFamily="2" charset="-78"/>
                        </a:rPr>
                        <a:t>ساماندهی رودخانه و مقاوم سازی تعداد 15 روستای بخش </a:t>
                      </a:r>
                      <a:endParaRPr lang="en-US" sz="1600">
                        <a:effectLst/>
                        <a:cs typeface="B Nazanin" pitchFamily="2" charset="-78"/>
                      </a:endParaRPr>
                    </a:p>
                    <a:p>
                      <a:pPr algn="ctr" rtl="1">
                        <a:lnSpc>
                          <a:spcPct val="107000"/>
                        </a:lnSpc>
                        <a:spcAft>
                          <a:spcPts val="0"/>
                        </a:spcAft>
                      </a:pPr>
                      <a:r>
                        <a:rPr lang="fa-IR" sz="1600">
                          <a:effectLst/>
                          <a:cs typeface="B Nazanin" pitchFamily="2" charset="-78"/>
                        </a:rPr>
                        <a:t>در مقابل سیلاب</a:t>
                      </a:r>
                      <a:endParaRPr lang="en-US" sz="1600">
                        <a:effectLst/>
                        <a:latin typeface="Calibri"/>
                        <a:ea typeface="Calibri"/>
                        <a:cs typeface="B Nazanin" pitchFamily="2" charset="-78"/>
                      </a:endParaRPr>
                    </a:p>
                  </a:txBody>
                  <a:tcPr marL="30763" marR="30763" marT="0" marB="0" anchor="ctr"/>
                </a:tc>
                <a:tc>
                  <a:txBody>
                    <a:bodyPr/>
                    <a:lstStyle/>
                    <a:p>
                      <a:pPr algn="ctr" rtl="1">
                        <a:lnSpc>
                          <a:spcPct val="107000"/>
                        </a:lnSpc>
                        <a:spcAft>
                          <a:spcPts val="0"/>
                        </a:spcAft>
                      </a:pPr>
                      <a:r>
                        <a:rPr lang="fa-IR" sz="1600" dirty="0">
                          <a:effectLst/>
                          <a:cs typeface="B Nazanin" pitchFamily="2" charset="-78"/>
                        </a:rPr>
                        <a:t>تا سال 1402</a:t>
                      </a:r>
                      <a:endParaRPr lang="en-US" sz="1600" dirty="0">
                        <a:effectLst/>
                        <a:latin typeface="Calibri"/>
                        <a:ea typeface="Calibri"/>
                        <a:cs typeface="B Nazanin" pitchFamily="2" charset="-78"/>
                      </a:endParaRPr>
                    </a:p>
                  </a:txBody>
                  <a:tcPr marL="30763" marR="30763" marT="0" marB="0" anchor="ctr"/>
                </a:tc>
              </a:tr>
            </a:tbl>
          </a:graphicData>
        </a:graphic>
      </p:graphicFrame>
    </p:spTree>
    <p:extLst>
      <p:ext uri="{BB962C8B-B14F-4D97-AF65-F5344CB8AC3E}">
        <p14:creationId xmlns:p14="http://schemas.microsoft.com/office/powerpoint/2010/main" val="32033393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6230352"/>
              </p:ext>
            </p:extLst>
          </p:nvPr>
        </p:nvGraphicFramePr>
        <p:xfrm>
          <a:off x="1676401" y="457200"/>
          <a:ext cx="6172200" cy="4389437"/>
        </p:xfrm>
        <a:graphic>
          <a:graphicData uri="http://schemas.openxmlformats.org/drawingml/2006/table">
            <a:tbl>
              <a:tblPr rtl="1" firstRow="1" firstCol="1" bandRow="1">
                <a:tableStyleId>{5C22544A-7EE6-4342-B048-85BDC9FD1C3A}</a:tableStyleId>
              </a:tblPr>
              <a:tblGrid>
                <a:gridCol w="868148"/>
                <a:gridCol w="4481727"/>
                <a:gridCol w="822325"/>
              </a:tblGrid>
              <a:tr h="474534">
                <a:tc rowSpan="6">
                  <a:txBody>
                    <a:bodyPr/>
                    <a:lstStyle/>
                    <a:p>
                      <a:pPr algn="ctr" rtl="0">
                        <a:lnSpc>
                          <a:spcPct val="107000"/>
                        </a:lnSpc>
                        <a:spcAft>
                          <a:spcPts val="0"/>
                        </a:spcAft>
                      </a:pPr>
                      <a:r>
                        <a:rPr lang="fa-IR" sz="1400">
                          <a:effectLst/>
                          <a:cs typeface="B Nazanin" pitchFamily="2" charset="-78"/>
                        </a:rPr>
                        <a:t>نهادی</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dirty="0">
                          <a:effectLst/>
                          <a:cs typeface="B Nazanin" pitchFamily="2" charset="-78"/>
                        </a:rPr>
                        <a:t>افزایش انتخاب زنان به عنوان دهیار به میزان 5 درصد روستاها</a:t>
                      </a:r>
                      <a:endParaRPr lang="en-US" sz="1400" dirty="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1405</a:t>
                      </a:r>
                      <a:endParaRPr lang="en-US" sz="1400">
                        <a:effectLst/>
                        <a:latin typeface="Calibri"/>
                        <a:ea typeface="Calibri"/>
                        <a:cs typeface="B Nazanin" pitchFamily="2" charset="-78"/>
                      </a:endParaRPr>
                    </a:p>
                  </a:txBody>
                  <a:tcPr marL="41572" marR="41572" marT="0" marB="0" anchor="ctr"/>
                </a:tc>
              </a:tr>
              <a:tr h="1186334">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دوره های اموزش برای کارشناسان و مدیران اجرایی بخش</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1399 -1400</a:t>
                      </a:r>
                      <a:endParaRPr lang="en-US" sz="1400">
                        <a:effectLst/>
                        <a:latin typeface="Calibri"/>
                        <a:ea typeface="Calibri"/>
                        <a:cs typeface="B Nazanin" pitchFamily="2" charset="-78"/>
                      </a:endParaRPr>
                    </a:p>
                  </a:txBody>
                  <a:tcPr marL="41572" marR="41572" marT="0" marB="0" anchor="ctr"/>
                </a:tc>
              </a:tr>
              <a:tr h="949067">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آموزش دهیاران برای مدیریت توسعه منابع محلی</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1398 -99</a:t>
                      </a:r>
                      <a:endParaRPr lang="en-US" sz="1400">
                        <a:effectLst/>
                        <a:latin typeface="Calibri"/>
                        <a:ea typeface="Calibri"/>
                        <a:cs typeface="B Nazanin" pitchFamily="2" charset="-78"/>
                      </a:endParaRPr>
                    </a:p>
                  </a:txBody>
                  <a:tcPr marL="41572" marR="41572" marT="0" marB="0" anchor="ctr"/>
                </a:tc>
              </a:tr>
              <a:tr h="474534">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گسترش طرح های درآمد زا برای دهیاری ها به طور میانگین 25 درصد درامد دهیاری ها</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1401</a:t>
                      </a:r>
                      <a:endParaRPr lang="en-US" sz="1400">
                        <a:effectLst/>
                        <a:latin typeface="Calibri"/>
                        <a:ea typeface="Calibri"/>
                        <a:cs typeface="B Nazanin" pitchFamily="2" charset="-78"/>
                      </a:endParaRPr>
                    </a:p>
                  </a:txBody>
                  <a:tcPr marL="41572" marR="41572" marT="0" marB="0" anchor="ctr"/>
                </a:tc>
              </a:tr>
              <a:tr h="474534">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تشکیل گروهای تصمیم و اتاق های فکر برای هماهنگی و کمک در امور توسعه بخش در سه تیپ حوزه اقتصادی، اجتماعی – فرهنگی  و امور زیر بنایی</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1399</a:t>
                      </a:r>
                      <a:endParaRPr lang="en-US" sz="1400">
                        <a:effectLst/>
                        <a:latin typeface="Calibri"/>
                        <a:ea typeface="Calibri"/>
                        <a:cs typeface="B Nazanin" pitchFamily="2" charset="-78"/>
                      </a:endParaRPr>
                    </a:p>
                  </a:txBody>
                  <a:tcPr marL="41572" marR="41572" marT="0" marB="0" anchor="ctr"/>
                </a:tc>
              </a:tr>
              <a:tr h="830434">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آموزش زنان به عنوان تسهیلگر توسعه روستایی برای  تشکل یابی و شکل گیری نهاد های جمعی زنن در امور فرهنگی- اقتصادی و اجتماعی</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dirty="0">
                          <a:effectLst/>
                          <a:cs typeface="B Nazanin" pitchFamily="2" charset="-78"/>
                        </a:rPr>
                        <a:t>1398-99</a:t>
                      </a:r>
                      <a:endParaRPr lang="en-US" sz="1400" dirty="0">
                        <a:effectLst/>
                        <a:latin typeface="Calibri"/>
                        <a:ea typeface="Calibri"/>
                        <a:cs typeface="B Nazanin" pitchFamily="2" charset="-78"/>
                      </a:endParaRPr>
                    </a:p>
                  </a:txBody>
                  <a:tcPr marL="41572" marR="41572" marT="0" marB="0" anchor="ctr"/>
                </a:tc>
              </a:tr>
            </a:tbl>
          </a:graphicData>
        </a:graphic>
      </p:graphicFrame>
    </p:spTree>
    <p:extLst>
      <p:ext uri="{BB962C8B-B14F-4D97-AF65-F5344CB8AC3E}">
        <p14:creationId xmlns:p14="http://schemas.microsoft.com/office/powerpoint/2010/main" val="320333930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04800"/>
            <a:ext cx="6553200" cy="4524315"/>
          </a:xfrm>
          <a:prstGeom prst="rect">
            <a:avLst/>
          </a:prstGeom>
        </p:spPr>
        <p:txBody>
          <a:bodyPr wrap="square">
            <a:spAutoFit/>
          </a:bodyPr>
          <a:lstStyle/>
          <a:p>
            <a:pPr algn="just" rtl="1"/>
            <a:r>
              <a:rPr lang="ar-SA" b="1" dirty="0">
                <a:cs typeface="B Nazanin" pitchFamily="2" charset="-78"/>
              </a:rPr>
              <a:t> تدوین سیاست های اجرایی پیشرفت و آبادانی</a:t>
            </a:r>
            <a:endParaRPr lang="en-US" b="1" dirty="0">
              <a:cs typeface="B Nazanin" pitchFamily="2" charset="-78"/>
            </a:endParaRPr>
          </a:p>
          <a:p>
            <a:pPr lvl="0" algn="just" rtl="1"/>
            <a:r>
              <a:rPr lang="ar-SA" b="1" dirty="0">
                <a:cs typeface="B Nazanin" pitchFamily="2" charset="-78"/>
              </a:rPr>
              <a:t>انجام مطالعات ساماندهی رودخانه با هدف کاهش سیلاب در محدوده 15 روستای با احتمال بالای سیلاب</a:t>
            </a:r>
            <a:endParaRPr lang="en-US" b="1" dirty="0">
              <a:cs typeface="B Nazanin" pitchFamily="2" charset="-78"/>
            </a:endParaRPr>
          </a:p>
          <a:p>
            <a:pPr lvl="0" algn="just" rtl="1"/>
            <a:r>
              <a:rPr lang="ar-SA" b="1" dirty="0">
                <a:cs typeface="B Nazanin" pitchFamily="2" charset="-78"/>
              </a:rPr>
              <a:t>انجام عملیات آبخیزداری ترجیحاً با مشارکت جامعه محلی در 1000 هکتار از اراضی بالادستی در محدوده 28 روستای با احتمال بالای سیلاب</a:t>
            </a:r>
            <a:endParaRPr lang="en-US" b="1" dirty="0">
              <a:cs typeface="B Nazanin" pitchFamily="2" charset="-78"/>
            </a:endParaRPr>
          </a:p>
          <a:p>
            <a:pPr lvl="0" algn="just" rtl="1"/>
            <a:r>
              <a:rPr lang="ar-SA" b="1" dirty="0">
                <a:cs typeface="B Nazanin" pitchFamily="2" charset="-78"/>
              </a:rPr>
              <a:t>ایجاد حداقل 2 ایستگاه  هیدرومتری جدید در خروجی زیرحوضه های بالادستی بخصوص در رودخانه بارون با هدف شناخت دقیق تر منابع آبی سطحی</a:t>
            </a:r>
            <a:endParaRPr lang="en-US" b="1" dirty="0">
              <a:cs typeface="B Nazanin" pitchFamily="2" charset="-78"/>
            </a:endParaRPr>
          </a:p>
          <a:p>
            <a:pPr lvl="0" algn="just" rtl="1"/>
            <a:r>
              <a:rPr lang="ar-SA" b="1" dirty="0">
                <a:cs typeface="B Nazanin" pitchFamily="2" charset="-78"/>
              </a:rPr>
              <a:t>ایجاد بندهای کنترل و ذخیره سیلاب در مناطق مستعد</a:t>
            </a:r>
            <a:endParaRPr lang="en-US" b="1" dirty="0">
              <a:cs typeface="B Nazanin" pitchFamily="2" charset="-78"/>
            </a:endParaRPr>
          </a:p>
          <a:p>
            <a:pPr lvl="0" algn="just" rtl="1"/>
            <a:r>
              <a:rPr lang="ar-SA" b="1" dirty="0">
                <a:cs typeface="B Nazanin" pitchFamily="2" charset="-78"/>
              </a:rPr>
              <a:t>انجام عملیات آبخیزداری در 2000 هکتار از زیر حوضه های بالادستی رودخانه های دائمی بخش با هدف کاهش تولید رواناب و افزایش نفوذ</a:t>
            </a:r>
            <a:endParaRPr lang="en-US" b="1" dirty="0">
              <a:cs typeface="B Nazanin" pitchFamily="2" charset="-78"/>
            </a:endParaRPr>
          </a:p>
          <a:p>
            <a:pPr lvl="0" algn="just" rtl="1"/>
            <a:r>
              <a:rPr lang="ar-SA" b="1" dirty="0">
                <a:cs typeface="B Nazanin" pitchFamily="2" charset="-78"/>
              </a:rPr>
              <a:t>ایجاد 2حوضچه رسوبگیر در مناطق پایکوهی با هدف افزایش نفوذ آب</a:t>
            </a:r>
            <a:endParaRPr lang="en-US" b="1" dirty="0">
              <a:cs typeface="B Nazanin" pitchFamily="2" charset="-78"/>
            </a:endParaRPr>
          </a:p>
          <a:p>
            <a:pPr lvl="0" algn="just" rtl="1"/>
            <a:r>
              <a:rPr lang="ar-SA" b="1" dirty="0">
                <a:cs typeface="B Nazanin" pitchFamily="2" charset="-78"/>
              </a:rPr>
              <a:t>تغذیه سفره های آب زیرزمینی با استفاده از روش تغذیه مصنوعی آبخوان های بخش</a:t>
            </a:r>
            <a:endParaRPr lang="en-US" b="1" dirty="0">
              <a:cs typeface="B Nazanin" pitchFamily="2" charset="-78"/>
            </a:endParaRPr>
          </a:p>
          <a:p>
            <a:pPr lvl="0" algn="just" rtl="1"/>
            <a:r>
              <a:rPr lang="ar-SA" b="1" dirty="0">
                <a:cs typeface="B Nazanin" pitchFamily="2" charset="-78"/>
              </a:rPr>
              <a:t>ايجاد 2 ايستگاه پمپاژ و شبکه انتقال آب از رودخانه های دائمی بخش برای توسعه فعالیتهای کشاورزی در دشت ها</a:t>
            </a:r>
            <a:endParaRPr lang="en-US" b="1" dirty="0">
              <a:cs typeface="B Nazanin" pitchFamily="2" charset="-78"/>
            </a:endParaRPr>
          </a:p>
          <a:p>
            <a:pPr lvl="0" algn="just" rtl="1"/>
            <a:r>
              <a:rPr lang="ar-SA" b="1" dirty="0">
                <a:cs typeface="B Nazanin" pitchFamily="2" charset="-78"/>
              </a:rPr>
              <a:t>انجام مطالعات مکان یابی یک سایت طبیعت گردی </a:t>
            </a:r>
            <a:endParaRPr lang="en-US" b="1"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859" y="304800"/>
            <a:ext cx="7086600" cy="6001643"/>
          </a:xfrm>
          <a:prstGeom prst="rect">
            <a:avLst/>
          </a:prstGeom>
        </p:spPr>
        <p:txBody>
          <a:bodyPr wrap="square">
            <a:spAutoFit/>
          </a:bodyPr>
          <a:lstStyle/>
          <a:p>
            <a:pPr algn="just" rtl="1"/>
            <a:r>
              <a:rPr lang="en-US" sz="2400" b="1" dirty="0">
                <a:cs typeface="B Nazanin" pitchFamily="2" charset="-78"/>
              </a:rPr>
              <a:t> </a:t>
            </a:r>
            <a:r>
              <a:rPr lang="ar-SA" sz="2400" b="1" dirty="0">
                <a:cs typeface="B Nazanin" pitchFamily="2" charset="-78"/>
              </a:rPr>
              <a:t>تدوین سیاست های اجرایی پیشرفت و آبادانی در بخش اجتماعی – فرهنگی</a:t>
            </a:r>
            <a:endParaRPr lang="en-US" sz="2400" b="1" dirty="0">
              <a:cs typeface="B Nazanin" pitchFamily="2" charset="-78"/>
            </a:endParaRPr>
          </a:p>
          <a:p>
            <a:pPr algn="just" rtl="1"/>
            <a:r>
              <a:rPr lang="ar-SA" sz="2400" dirty="0">
                <a:cs typeface="B Nazanin" pitchFamily="2" charset="-78"/>
              </a:rPr>
              <a:t>سیاست‌های اجرایی برای پیشرفت و آبادانی بخش مرکزی ماهنشان از دیگاه اجتماعی-فرهنگی به شرح زیر می‌باشند: </a:t>
            </a:r>
            <a:endParaRPr lang="en-US" sz="2400" dirty="0">
              <a:cs typeface="B Nazanin" pitchFamily="2" charset="-78"/>
            </a:endParaRPr>
          </a:p>
          <a:p>
            <a:pPr lvl="0" algn="just" rtl="1"/>
            <a:r>
              <a:rPr lang="ar-SA" sz="2400" dirty="0">
                <a:cs typeface="B Nazanin" pitchFamily="2" charset="-78"/>
              </a:rPr>
              <a:t>توانمند سازي روستائيان از طريق آموزش و مشارکت در امور </a:t>
            </a:r>
            <a:endParaRPr lang="en-US" sz="2400" dirty="0">
              <a:cs typeface="B Nazanin" pitchFamily="2" charset="-78"/>
            </a:endParaRPr>
          </a:p>
          <a:p>
            <a:pPr lvl="0" algn="just" rtl="1"/>
            <a:r>
              <a:rPr lang="ar-SA" sz="2400" dirty="0">
                <a:cs typeface="B Nazanin" pitchFamily="2" charset="-78"/>
              </a:rPr>
              <a:t>مستمر و مداوم بودن توليد با استفاده از توان و دانش بومي روستائيان </a:t>
            </a:r>
            <a:endParaRPr lang="en-US" sz="2400" dirty="0">
              <a:cs typeface="B Nazanin" pitchFamily="2" charset="-78"/>
            </a:endParaRPr>
          </a:p>
          <a:p>
            <a:pPr lvl="0" algn="just" rtl="1"/>
            <a:r>
              <a:rPr lang="ar-SA" sz="2400" dirty="0">
                <a:cs typeface="B Nazanin" pitchFamily="2" charset="-78"/>
              </a:rPr>
              <a:t>ايجاد زمینه لازم جهت معرفی پیشینه و فرهنگ روستایی و عشایر</a:t>
            </a:r>
            <a:endParaRPr lang="en-US" sz="2400" dirty="0">
              <a:cs typeface="B Nazanin" pitchFamily="2" charset="-78"/>
            </a:endParaRPr>
          </a:p>
          <a:p>
            <a:pPr lvl="0" algn="just" rtl="1"/>
            <a:r>
              <a:rPr lang="ar-SA" sz="2400" dirty="0">
                <a:cs typeface="B Nazanin" pitchFamily="2" charset="-78"/>
              </a:rPr>
              <a:t>گسترش مراكز و كانون هاي فرهنگي</a:t>
            </a:r>
            <a:endParaRPr lang="en-US" sz="2400" dirty="0">
              <a:cs typeface="B Nazanin" pitchFamily="2" charset="-78"/>
            </a:endParaRPr>
          </a:p>
          <a:p>
            <a:pPr lvl="0" algn="just" rtl="1"/>
            <a:r>
              <a:rPr lang="ar-SA" sz="2400" dirty="0">
                <a:cs typeface="B Nazanin" pitchFamily="2" charset="-78"/>
              </a:rPr>
              <a:t>ايجاد زمينه مشارکت روستائيان در تعيين اهداف و استراتژي ها و تقويت مديريت مشارکتي و مردمي ‌</a:t>
            </a:r>
            <a:endParaRPr lang="en-US" sz="2400" dirty="0">
              <a:cs typeface="B Nazanin" pitchFamily="2" charset="-78"/>
            </a:endParaRPr>
          </a:p>
          <a:p>
            <a:pPr lvl="0" algn="just" rtl="1"/>
            <a:r>
              <a:rPr lang="ar-SA" sz="2400" dirty="0">
                <a:cs typeface="B Nazanin" pitchFamily="2" charset="-78"/>
              </a:rPr>
              <a:t>ايجاد تشكل‌هاي مردمي و مشاركتي زنان</a:t>
            </a:r>
            <a:endParaRPr lang="en-US" sz="2400" dirty="0">
              <a:cs typeface="B Nazanin" pitchFamily="2" charset="-78"/>
            </a:endParaRPr>
          </a:p>
          <a:p>
            <a:pPr lvl="0" algn="just" rtl="1"/>
            <a:r>
              <a:rPr lang="ar-SA" sz="2400" dirty="0">
                <a:cs typeface="B Nazanin" pitchFamily="2" charset="-78"/>
              </a:rPr>
              <a:t>تقويت و زمينه‌سازي حضور زنان در مراسم فرهنگي و كاهش گسست جنسي جوامع</a:t>
            </a:r>
            <a:endParaRPr lang="en-US" sz="2400" dirty="0">
              <a:cs typeface="B Nazanin" pitchFamily="2" charset="-78"/>
            </a:endParaRPr>
          </a:p>
          <a:p>
            <a:pPr lvl="0" algn="just" rtl="1"/>
            <a:r>
              <a:rPr lang="ar-SA" sz="2400" dirty="0">
                <a:cs typeface="B Nazanin" pitchFamily="2" charset="-78"/>
              </a:rPr>
              <a:t>گسترش فرهنگ روستا و ارج نهادن به روستا و روستاییان و تبدیل نمودن زندگی در روستا به عنوان یک ارزش</a:t>
            </a:r>
            <a:endParaRPr lang="en-US" sz="2400" dirty="0">
              <a:cs typeface="B Nazanin" pitchFamily="2" charset="-78"/>
            </a:endParaRPr>
          </a:p>
          <a:p>
            <a:pPr algn="just" rtl="1"/>
            <a:r>
              <a:rPr lang="ar-SA" sz="2400" dirty="0">
                <a:cs typeface="B Nazanin" pitchFamily="2" charset="-78"/>
              </a:rPr>
              <a:t>گسترش خدمات بيمه اي و حمايتي </a:t>
            </a:r>
            <a:endParaRPr lang="en-US" sz="2400"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8599"/>
            <a:ext cx="6934200" cy="5262979"/>
          </a:xfrm>
          <a:prstGeom prst="rect">
            <a:avLst/>
          </a:prstGeom>
        </p:spPr>
        <p:txBody>
          <a:bodyPr wrap="square">
            <a:spAutoFit/>
          </a:bodyPr>
          <a:lstStyle/>
          <a:p>
            <a:pPr algn="just" rtl="1"/>
            <a:r>
              <a:rPr lang="en-US" sz="2400" b="1" dirty="0">
                <a:cs typeface="B Nazanin" pitchFamily="2" charset="-78"/>
              </a:rPr>
              <a:t> </a:t>
            </a:r>
            <a:r>
              <a:rPr lang="ar-SA" sz="2400" b="1" dirty="0">
                <a:cs typeface="B Nazanin" pitchFamily="2" charset="-78"/>
              </a:rPr>
              <a:t>تدوین سیاست های اجرایی پیشرفت و آبادانی در بخش اقتصادی </a:t>
            </a:r>
            <a:endParaRPr lang="en-US" sz="2400" b="1" dirty="0">
              <a:cs typeface="B Nazanin" pitchFamily="2" charset="-78"/>
            </a:endParaRPr>
          </a:p>
          <a:p>
            <a:pPr algn="just" rtl="1"/>
            <a:r>
              <a:rPr lang="ar-SA" sz="2400" dirty="0">
                <a:cs typeface="B Nazanin" pitchFamily="2" charset="-78"/>
              </a:rPr>
              <a:t>سیاست‌های اجرایی برای پیشرفت و آبادانی بخش مرکزی ماهنشان از دیگاه اقتصادی به شرح زیر می‌باشند: </a:t>
            </a:r>
            <a:endParaRPr lang="en-US" sz="2400" dirty="0">
              <a:cs typeface="B Nazanin" pitchFamily="2" charset="-78"/>
            </a:endParaRPr>
          </a:p>
          <a:p>
            <a:pPr lvl="0" algn="just" rtl="1"/>
            <a:r>
              <a:rPr lang="ar-SA" sz="2400" dirty="0">
                <a:cs typeface="B Nazanin" pitchFamily="2" charset="-78"/>
              </a:rPr>
              <a:t>تغيير تركيب ساختار اقتصادي تك بخشي مبتني بر كشاورزي، به چند بخشي مبتنی بر خدمات و صنعت</a:t>
            </a:r>
            <a:endParaRPr lang="en-US" sz="2400" dirty="0">
              <a:cs typeface="B Nazanin" pitchFamily="2" charset="-78"/>
            </a:endParaRPr>
          </a:p>
          <a:p>
            <a:pPr lvl="0" algn="just" rtl="1"/>
            <a:r>
              <a:rPr lang="ar-SA" sz="2400" dirty="0">
                <a:cs typeface="B Nazanin" pitchFamily="2" charset="-78"/>
              </a:rPr>
              <a:t>افزایش راندمان آب از طریق توسعه مکانیزاسیون و سیستم‌های تحت فشار</a:t>
            </a:r>
            <a:endParaRPr lang="en-US" sz="2400" dirty="0">
              <a:cs typeface="B Nazanin" pitchFamily="2" charset="-78"/>
            </a:endParaRPr>
          </a:p>
          <a:p>
            <a:pPr lvl="0" algn="just" rtl="1"/>
            <a:r>
              <a:rPr lang="ar-SA" sz="2400" dirty="0">
                <a:cs typeface="B Nazanin" pitchFamily="2" charset="-78"/>
              </a:rPr>
              <a:t>ايجاد و توسعه فعاليت‌هاي صنعتي متكي بر مزيت‌هاي نسبي</a:t>
            </a:r>
            <a:endParaRPr lang="en-US" sz="2400" dirty="0">
              <a:cs typeface="B Nazanin" pitchFamily="2" charset="-78"/>
            </a:endParaRPr>
          </a:p>
          <a:p>
            <a:pPr lvl="0" algn="just" rtl="1"/>
            <a:r>
              <a:rPr lang="ar-SA" sz="2400" dirty="0">
                <a:cs typeface="B Nazanin" pitchFamily="2" charset="-78"/>
              </a:rPr>
              <a:t>بالابردن بهره‌وری و کارایی نیروی کار روستایی از طریق آموزش</a:t>
            </a:r>
            <a:endParaRPr lang="en-US" sz="2400" dirty="0">
              <a:cs typeface="B Nazanin" pitchFamily="2" charset="-78"/>
            </a:endParaRPr>
          </a:p>
          <a:p>
            <a:pPr lvl="0" algn="just" rtl="1"/>
            <a:r>
              <a:rPr lang="ar-SA" sz="2400" dirty="0">
                <a:cs typeface="B Nazanin" pitchFamily="2" charset="-78"/>
              </a:rPr>
              <a:t>تغييرالگوهاي بهره‌برداري سنتي، به مدرن و نوين</a:t>
            </a:r>
            <a:endParaRPr lang="en-US" sz="2400" dirty="0">
              <a:cs typeface="B Nazanin" pitchFamily="2" charset="-78"/>
            </a:endParaRPr>
          </a:p>
          <a:p>
            <a:pPr lvl="0" algn="just" rtl="1"/>
            <a:r>
              <a:rPr lang="ar-SA" sz="2400" dirty="0">
                <a:cs typeface="B Nazanin" pitchFamily="2" charset="-78"/>
              </a:rPr>
              <a:t>تکمیل زنجیره ارزش محصولات تولیدی (تامین نهاده‌ها، فرایند تولید، فرآوری و فروش) بویژه در محصولات کشاورزی، دامپروری و صنایع دستی روستایی</a:t>
            </a:r>
            <a:endParaRPr lang="en-US" sz="2400" dirty="0">
              <a:cs typeface="B Nazanin" pitchFamily="2" charset="-78"/>
            </a:endParaRPr>
          </a:p>
          <a:p>
            <a:pPr lvl="0" algn="just" rtl="1"/>
            <a:r>
              <a:rPr lang="ar-SA" sz="2400" dirty="0">
                <a:cs typeface="B Nazanin" pitchFamily="2" charset="-78"/>
              </a:rPr>
              <a:t>ارتقاي سطح درآمدي و اشتغال بخشي</a:t>
            </a:r>
            <a:endParaRPr lang="en-US" sz="2400" dirty="0">
              <a:cs typeface="B Nazanin" pitchFamily="2" charset="-78"/>
            </a:endParaRPr>
          </a:p>
          <a:p>
            <a:pPr lvl="0" algn="just" rtl="1"/>
            <a:r>
              <a:rPr lang="ar-SA" sz="2400" dirty="0">
                <a:cs typeface="B Nazanin" pitchFamily="2" charset="-78"/>
              </a:rPr>
              <a:t>كاهش بار تكفل و افزايش رفاه نسبي</a:t>
            </a:r>
            <a:endParaRPr lang="en-US" sz="2400"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09600"/>
            <a:ext cx="6553200" cy="3785652"/>
          </a:xfrm>
          <a:prstGeom prst="rect">
            <a:avLst/>
          </a:prstGeom>
        </p:spPr>
        <p:txBody>
          <a:bodyPr wrap="square">
            <a:spAutoFit/>
          </a:bodyPr>
          <a:lstStyle/>
          <a:p>
            <a:pPr algn="just" rtl="1"/>
            <a:r>
              <a:rPr lang="ar-SA" sz="2400" b="1" dirty="0">
                <a:cs typeface="B Nazanin" pitchFamily="2" charset="-78"/>
              </a:rPr>
              <a:t>تدوین سیاست های اجرایی پیشرفت و آبادانی در بخش کالبدی و زیر ساختی</a:t>
            </a:r>
            <a:endParaRPr lang="en-US" sz="2400" b="1" dirty="0">
              <a:cs typeface="B Nazanin" pitchFamily="2" charset="-78"/>
            </a:endParaRPr>
          </a:p>
          <a:p>
            <a:pPr lvl="0" algn="just" rtl="1"/>
            <a:r>
              <a:rPr lang="ar-SA" sz="2400" dirty="0">
                <a:cs typeface="B Nazanin" pitchFamily="2" charset="-78"/>
              </a:rPr>
              <a:t>توسعه شبکه های زیرساختی در عرصه تصمیم تامین زیرساخت (آب، برق، گاز، تلفن و اینترنت) در روستاهای محروم و کم برخوردار </a:t>
            </a:r>
            <a:endParaRPr lang="en-US" sz="2400" dirty="0">
              <a:cs typeface="B Nazanin" pitchFamily="2" charset="-78"/>
            </a:endParaRPr>
          </a:p>
          <a:p>
            <a:pPr lvl="0" algn="just" rtl="1"/>
            <a:r>
              <a:rPr lang="ar-SA" sz="2400" dirty="0">
                <a:cs typeface="B Nazanin" pitchFamily="2" charset="-78"/>
              </a:rPr>
              <a:t>مقاوم سازی  مساکن و تسهیلات برای ساخت مسکن و ایمنی کالبدی</a:t>
            </a:r>
            <a:endParaRPr lang="en-US" sz="2400" dirty="0">
              <a:cs typeface="B Nazanin" pitchFamily="2" charset="-78"/>
            </a:endParaRPr>
          </a:p>
          <a:p>
            <a:pPr lvl="0" algn="just" rtl="1"/>
            <a:r>
              <a:rPr lang="ar-SA" sz="2400" dirty="0">
                <a:cs typeface="B Nazanin" pitchFamily="2" charset="-78"/>
              </a:rPr>
              <a:t>کنترل ساخت و ساز در پهنه های با خطر بالای زلزله</a:t>
            </a:r>
            <a:endParaRPr lang="en-US" sz="2400" dirty="0">
              <a:cs typeface="B Nazanin" pitchFamily="2" charset="-78"/>
            </a:endParaRPr>
          </a:p>
          <a:p>
            <a:pPr lvl="0" algn="just" rtl="1"/>
            <a:r>
              <a:rPr lang="ar-SA" sz="2400" dirty="0">
                <a:cs typeface="B Nazanin" pitchFamily="2" charset="-78"/>
              </a:rPr>
              <a:t>جلوگیری از مهاجرتهای روستایی و تخلیه روستاها با توسعه زیرساختهای اموزشی و بهداشتی</a:t>
            </a:r>
            <a:endParaRPr lang="en-US" sz="2400" dirty="0">
              <a:cs typeface="B Nazanin" pitchFamily="2" charset="-78"/>
            </a:endParaRPr>
          </a:p>
          <a:p>
            <a:pPr lvl="0" algn="just" rtl="1"/>
            <a:r>
              <a:rPr lang="ar-SA" sz="2400" dirty="0">
                <a:cs typeface="B Nazanin" pitchFamily="2" charset="-78"/>
              </a:rPr>
              <a:t>ایجاد راه های اصلی و فرعی متعدد جهت تقویت پیوندهای فیزیکی بین سکونتگاهی</a:t>
            </a:r>
            <a:endParaRPr lang="en-US" sz="2400" dirty="0">
              <a:cs typeface="B Nazanin" pitchFamily="2" charset="-78"/>
            </a:endParaRPr>
          </a:p>
        </p:txBody>
      </p:sp>
    </p:spTree>
    <p:extLst>
      <p:ext uri="{BB962C8B-B14F-4D97-AF65-F5344CB8AC3E}">
        <p14:creationId xmlns:p14="http://schemas.microsoft.com/office/powerpoint/2010/main" val="200309418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7086600" cy="5632311"/>
          </a:xfrm>
          <a:prstGeom prst="rect">
            <a:avLst/>
          </a:prstGeom>
        </p:spPr>
        <p:txBody>
          <a:bodyPr wrap="square">
            <a:spAutoFit/>
          </a:bodyPr>
          <a:lstStyle/>
          <a:p>
            <a:pPr algn="just" rtl="1"/>
            <a:r>
              <a:rPr lang="ar-SA" sz="2400" b="1" dirty="0">
                <a:cs typeface="B Nazanin" pitchFamily="2" charset="-78"/>
              </a:rPr>
              <a:t>تدوین سیاست های اجرایی پیشرفت و آبادانی در بخش نظام سکونتگاهی وسازمان فضایی</a:t>
            </a:r>
            <a:endParaRPr lang="en-US" sz="2400" b="1" dirty="0">
              <a:cs typeface="B Nazanin" pitchFamily="2" charset="-78"/>
            </a:endParaRPr>
          </a:p>
          <a:p>
            <a:pPr lvl="0" algn="just" rtl="1"/>
            <a:r>
              <a:rPr lang="ar-SA" sz="2400" dirty="0">
                <a:cs typeface="B Nazanin" pitchFamily="2" charset="-78"/>
              </a:rPr>
              <a:t>تقویت سکونتگاه های مرکزی و تسهیل دسترسی به آنها به منظور اعتدال فضایی در توزیع خدمات </a:t>
            </a:r>
            <a:endParaRPr lang="en-US" sz="2400" dirty="0">
              <a:cs typeface="B Nazanin" pitchFamily="2" charset="-78"/>
            </a:endParaRPr>
          </a:p>
          <a:p>
            <a:pPr lvl="0" algn="just" rtl="1"/>
            <a:r>
              <a:rPr lang="ar-SA" sz="2400" dirty="0">
                <a:cs typeface="B Nazanin" pitchFamily="2" charset="-78"/>
              </a:rPr>
              <a:t>سهیم کردن عشایر در حفاظت از مراتع در عرصه  تصمیم حفاظت از مراتع </a:t>
            </a:r>
            <a:endParaRPr lang="en-US" sz="2400" dirty="0">
              <a:cs typeface="B Nazanin" pitchFamily="2" charset="-78"/>
            </a:endParaRPr>
          </a:p>
          <a:p>
            <a:pPr lvl="0" algn="just" rtl="1"/>
            <a:r>
              <a:rPr lang="ar-SA" sz="2400" dirty="0">
                <a:cs typeface="B Nazanin" pitchFamily="2" charset="-78"/>
              </a:rPr>
              <a:t>تقویت روابط موثر و مکمل میان سکونتگاهای منظومه و انتظام فضایی – شبکه ای منظومه با  منظومه های مجاور </a:t>
            </a:r>
            <a:endParaRPr lang="en-US" sz="2400" dirty="0">
              <a:cs typeface="B Nazanin" pitchFamily="2" charset="-78"/>
            </a:endParaRPr>
          </a:p>
          <a:p>
            <a:pPr lvl="0" algn="just" rtl="1"/>
            <a:r>
              <a:rPr lang="ar-SA" sz="2400" dirty="0">
                <a:cs typeface="B Nazanin" pitchFamily="2" charset="-78"/>
              </a:rPr>
              <a:t>کنترل توسعه کالبدی سکونتگاه ها در اراضی خاصلخیز کشاورزی </a:t>
            </a:r>
            <a:endParaRPr lang="en-US" sz="2400" dirty="0">
              <a:cs typeface="B Nazanin" pitchFamily="2" charset="-78"/>
            </a:endParaRPr>
          </a:p>
          <a:p>
            <a:pPr lvl="0" algn="just" rtl="1"/>
            <a:r>
              <a:rPr lang="ar-SA" sz="2400" dirty="0">
                <a:cs typeface="B Nazanin" pitchFamily="2" charset="-78"/>
              </a:rPr>
              <a:t>توجه به اولویت های توسعه ای طرح های فرادست و سیاست های دستگاه های ذیربط در ارتباط با منظومه و منظومه های مجاور </a:t>
            </a:r>
            <a:endParaRPr lang="en-US" sz="2400" dirty="0">
              <a:cs typeface="B Nazanin" pitchFamily="2" charset="-78"/>
            </a:endParaRPr>
          </a:p>
          <a:p>
            <a:pPr lvl="0" algn="just" rtl="1"/>
            <a:r>
              <a:rPr lang="ar-SA" sz="2400" dirty="0">
                <a:cs typeface="B Nazanin" pitchFamily="2" charset="-78"/>
              </a:rPr>
              <a:t>تعیین کارکرد هر یک از سکونتگاه ها با توجه به نقش عملکردی حوزه در سازمان فضایی مطلوب منظومه </a:t>
            </a:r>
            <a:endParaRPr lang="en-US" sz="2400" dirty="0">
              <a:cs typeface="B Nazanin" pitchFamily="2" charset="-78"/>
            </a:endParaRPr>
          </a:p>
          <a:p>
            <a:pPr lvl="0" algn="just" rtl="1"/>
            <a:r>
              <a:rPr lang="ar-SA" sz="2400" dirty="0">
                <a:cs typeface="B Nazanin" pitchFamily="2" charset="-78"/>
              </a:rPr>
              <a:t>توسعه سکونتگاه ها با توجه به ساختارها و متناسب با نقش و کارکرد آنها </a:t>
            </a:r>
            <a:endParaRPr lang="en-US" sz="2400" dirty="0">
              <a:cs typeface="B Nazanin" pitchFamily="2" charset="-78"/>
            </a:endParaRPr>
          </a:p>
          <a:p>
            <a:pPr lvl="0" algn="just" rtl="1"/>
            <a:r>
              <a:rPr lang="ar-SA" sz="2400" dirty="0">
                <a:cs typeface="B Nazanin" pitchFamily="2" charset="-78"/>
              </a:rPr>
              <a:t>تقویت سکونتگاه ها بااستفاده از ظرفیت های تعاملی و هم افزایی </a:t>
            </a:r>
            <a:endParaRPr lang="en-US" sz="2400" dirty="0">
              <a:cs typeface="B Nazanin" pitchFamily="2" charset="-78"/>
            </a:endParaRPr>
          </a:p>
          <a:p>
            <a:pPr lvl="0" algn="just" rtl="1"/>
            <a:r>
              <a:rPr lang="ar-SA" sz="2400" dirty="0">
                <a:cs typeface="B Nazanin" pitchFamily="2" charset="-78"/>
              </a:rPr>
              <a:t>تقویت و ساماندهی نقش منطقه ای و فرامنطقه ای </a:t>
            </a:r>
            <a:endParaRPr lang="en-US" sz="2400" dirty="0">
              <a:cs typeface="B Nazanin" pitchFamily="2" charset="-78"/>
            </a:endParaRPr>
          </a:p>
        </p:txBody>
      </p:sp>
    </p:spTree>
    <p:extLst>
      <p:ext uri="{BB962C8B-B14F-4D97-AF65-F5344CB8AC3E}">
        <p14:creationId xmlns:p14="http://schemas.microsoft.com/office/powerpoint/2010/main" val="200309418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20" descr="Description: phoca_thumb_l_arm-nag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906" y="0"/>
            <a:ext cx="957263" cy="939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762000" y="-881181"/>
            <a:ext cx="7315199" cy="753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2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2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2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2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6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r>
              <a:rPr kumimoji="0" lang="fa-IR"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جمهوری اسلامی ایران</a:t>
            </a:r>
            <a:endParaRPr kumimoji="0" lang="en-US"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6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fa-IR"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سازمان برنامه و بودجه کشور</a:t>
            </a:r>
            <a:endParaRPr kumimoji="0" lang="en-US"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16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fa-IR"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سازمان مدیریت و برنامه ریزی استان زنجان</a:t>
            </a:r>
            <a:endParaRPr kumimoji="0" lang="en-US"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lang="en-US" sz="1600" dirty="0">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12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ar-SA"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مطالعات تدوین </a:t>
            </a:r>
            <a:r>
              <a:rPr kumimoji="0" lang="fa-IR"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سند </a:t>
            </a:r>
            <a:r>
              <a:rPr kumimoji="0" lang="ar-SA"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توسعه  اقتصادی و اشتغال زایی</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ar-SA"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روستایی – شهرستان  ماه نشان</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ar-SA"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بخش مرکزی</a:t>
            </a:r>
            <a:endParaRPr kumimoji="0" lang="en-US"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lang="en-US" sz="3200" dirty="0">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fa-IR" sz="19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مشاور طرح : مهندسین مشاور آرتا نقشینه شهر</a:t>
            </a:r>
            <a:endParaRPr kumimoji="0" lang="en-US" sz="19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lang="en-US" sz="1900" dirty="0">
              <a:latin typeface="IranNastaliq"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fa-IR" sz="19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1397</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620000" cy="4154984"/>
          </a:xfrm>
          <a:prstGeom prst="rect">
            <a:avLst/>
          </a:prstGeom>
        </p:spPr>
        <p:txBody>
          <a:bodyPr wrap="square">
            <a:spAutoFit/>
          </a:bodyPr>
          <a:lstStyle/>
          <a:p>
            <a:pPr algn="just" rtl="1"/>
            <a:r>
              <a:rPr lang="ar-SA" sz="2400" b="1" dirty="0">
                <a:cs typeface="B Nazanin" pitchFamily="2" charset="-78"/>
              </a:rPr>
              <a:t>مدیریتی – نهادی</a:t>
            </a:r>
            <a:endParaRPr lang="en-US" sz="2400" b="1" dirty="0">
              <a:cs typeface="B Nazanin" pitchFamily="2" charset="-78"/>
            </a:endParaRPr>
          </a:p>
          <a:p>
            <a:pPr lvl="0" algn="just" rtl="1"/>
            <a:r>
              <a:rPr lang="fa-IR" sz="2400" dirty="0">
                <a:cs typeface="B Nazanin" pitchFamily="2" charset="-78"/>
              </a:rPr>
              <a:t>بهره گیری از دانش بومی روستائیان جهت افزایش مشارکت و شرکت روستائیان در برنامه ها</a:t>
            </a:r>
            <a:endParaRPr lang="en-US" sz="2400" dirty="0">
              <a:cs typeface="B Nazanin" pitchFamily="2" charset="-78"/>
            </a:endParaRPr>
          </a:p>
          <a:p>
            <a:pPr lvl="0" algn="just" rtl="1"/>
            <a:r>
              <a:rPr lang="fa-IR" sz="2400" dirty="0">
                <a:cs typeface="B Nazanin" pitchFamily="2" charset="-78"/>
              </a:rPr>
              <a:t>گسترش خدمات عمرانی به روستاهای مورد مطالعه با در نظر گرفتن نقش مردم</a:t>
            </a:r>
            <a:endParaRPr lang="en-US" sz="2400" dirty="0">
              <a:cs typeface="B Nazanin" pitchFamily="2" charset="-78"/>
            </a:endParaRPr>
          </a:p>
          <a:p>
            <a:pPr lvl="0" algn="just" rtl="1"/>
            <a:r>
              <a:rPr lang="fa-IR" sz="2400" dirty="0">
                <a:cs typeface="B Nazanin" pitchFamily="2" charset="-78"/>
              </a:rPr>
              <a:t>متنوع سازی ساختار وظایف و اختیارات دهیاری و شورای اسلامی روستا</a:t>
            </a:r>
            <a:endParaRPr lang="en-US" sz="2400" dirty="0">
              <a:cs typeface="B Nazanin" pitchFamily="2" charset="-78"/>
            </a:endParaRPr>
          </a:p>
          <a:p>
            <a:pPr lvl="0" algn="just" rtl="1"/>
            <a:r>
              <a:rPr lang="fa-IR" sz="2400" dirty="0">
                <a:cs typeface="B Nazanin" pitchFamily="2" charset="-78"/>
              </a:rPr>
              <a:t>تمرکز زدایی تصمیمات از سطح ملی به سطح محلی</a:t>
            </a:r>
            <a:endParaRPr lang="en-US" sz="2400" dirty="0">
              <a:cs typeface="B Nazanin" pitchFamily="2" charset="-78"/>
            </a:endParaRPr>
          </a:p>
          <a:p>
            <a:pPr lvl="0" algn="just" rtl="1"/>
            <a:r>
              <a:rPr lang="fa-IR" sz="2400" dirty="0">
                <a:cs typeface="B Nazanin" pitchFamily="2" charset="-78"/>
              </a:rPr>
              <a:t>سامان بخشی ساختاری- کارکردی به نهادهای مدیریت محلی</a:t>
            </a:r>
            <a:endParaRPr lang="en-US" sz="2400" dirty="0">
              <a:cs typeface="B Nazanin" pitchFamily="2" charset="-78"/>
            </a:endParaRPr>
          </a:p>
          <a:p>
            <a:pPr lvl="0" algn="just" rtl="1"/>
            <a:r>
              <a:rPr lang="fa-IR" sz="2400" dirty="0">
                <a:cs typeface="B Nazanin" pitchFamily="2" charset="-78"/>
              </a:rPr>
              <a:t>ارائه اعتبارات مالی توسط بانک ها به خانوارهای فقیر جهت افزایش مشارکت انها</a:t>
            </a:r>
            <a:endParaRPr lang="en-US" sz="2400" dirty="0">
              <a:cs typeface="B Nazanin" pitchFamily="2" charset="-78"/>
            </a:endParaRPr>
          </a:p>
          <a:p>
            <a:pPr lvl="0" algn="just" rtl="1"/>
            <a:r>
              <a:rPr lang="fa-IR" sz="2400" dirty="0">
                <a:cs typeface="B Nazanin" pitchFamily="2" charset="-78"/>
              </a:rPr>
              <a:t>استفاده از ظرفیت های جوانان تحصیل کرده در فرایند مدیریت روستایی</a:t>
            </a:r>
            <a:endParaRPr lang="en-US" sz="2400" dirty="0">
              <a:cs typeface="B Nazanin" pitchFamily="2" charset="-78"/>
            </a:endParaRPr>
          </a:p>
          <a:p>
            <a:pPr lvl="0" algn="just" rtl="1"/>
            <a:r>
              <a:rPr lang="fa-IR" sz="2400" dirty="0">
                <a:cs typeface="B Nazanin" pitchFamily="2" charset="-78"/>
              </a:rPr>
              <a:t>برقراري تعامل منطقي بين نيروهاي بومي و غيربومي براي برنامه ريزي</a:t>
            </a:r>
            <a:endParaRPr lang="en-US" sz="2400" dirty="0">
              <a:cs typeface="B Nazanin" pitchFamily="2" charset="-78"/>
            </a:endParaRPr>
          </a:p>
          <a:p>
            <a:pPr lvl="0" algn="just" rtl="1"/>
            <a:r>
              <a:rPr lang="fa-IR" sz="2400" dirty="0">
                <a:cs typeface="B Nazanin" pitchFamily="2" charset="-78"/>
              </a:rPr>
              <a:t>استفاده از توانمندی های زنان و بکارگیری انها در شوراها و دهیاری ها</a:t>
            </a:r>
            <a:endParaRPr lang="en-US" sz="2400" dirty="0">
              <a:cs typeface="B Nazanin" pitchFamily="2" charset="-78"/>
            </a:endParaRPr>
          </a:p>
        </p:txBody>
      </p:sp>
    </p:spTree>
    <p:extLst>
      <p:ext uri="{BB962C8B-B14F-4D97-AF65-F5344CB8AC3E}">
        <p14:creationId xmlns:p14="http://schemas.microsoft.com/office/powerpoint/2010/main" val="200309418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8077200" cy="6247864"/>
          </a:xfrm>
          <a:prstGeom prst="rect">
            <a:avLst/>
          </a:prstGeom>
        </p:spPr>
        <p:txBody>
          <a:bodyPr wrap="square">
            <a:spAutoFit/>
          </a:bodyPr>
          <a:lstStyle/>
          <a:p>
            <a:pPr algn="just" rtl="1"/>
            <a:r>
              <a:rPr lang="ar-SA" sz="2000" b="1" dirty="0">
                <a:cs typeface="B Nazanin" pitchFamily="2" charset="-78"/>
              </a:rPr>
              <a:t>گردشگری</a:t>
            </a:r>
            <a:endParaRPr lang="en-US" sz="2000" b="1" dirty="0">
              <a:cs typeface="B Nazanin" pitchFamily="2" charset="-78"/>
            </a:endParaRPr>
          </a:p>
          <a:p>
            <a:pPr algn="just" rtl="1"/>
            <a:r>
              <a:rPr lang="ar-SA" sz="2000" dirty="0">
                <a:cs typeface="B Nazanin" pitchFamily="2" charset="-78"/>
              </a:rPr>
              <a:t>سیاست‌های اجرایی بخش گرشگری و بازار جهت پیشرفت و آبادانی بخش مرکزی ماهنشان به شرح زیر می‌باشند: </a:t>
            </a:r>
            <a:endParaRPr lang="en-US" sz="2000" dirty="0">
              <a:cs typeface="B Nazanin" pitchFamily="2" charset="-78"/>
            </a:endParaRPr>
          </a:p>
          <a:p>
            <a:pPr lvl="0" algn="just" rtl="1"/>
            <a:r>
              <a:rPr lang="fa-IR" sz="2000" dirty="0">
                <a:cs typeface="B Nazanin" pitchFamily="2" charset="-78"/>
              </a:rPr>
              <a:t>توسعه عملکردهای گردشگری و فعالیت های مرتبط با ارائه انواع خدمات مورد نیاز و ویژه برای گردشگران</a:t>
            </a:r>
            <a:endParaRPr lang="en-US" sz="2000" dirty="0">
              <a:cs typeface="B Nazanin" pitchFamily="2" charset="-78"/>
            </a:endParaRPr>
          </a:p>
          <a:p>
            <a:pPr lvl="0" algn="just" rtl="1"/>
            <a:r>
              <a:rPr lang="fa-IR" sz="2000" dirty="0">
                <a:cs typeface="B Nazanin" pitchFamily="2" charset="-78"/>
              </a:rPr>
              <a:t>تأسيس بازارهاي سنتي عرضة محصولات هنري ـ فرهنگي و غذایی (استان) به منظور توسعه و بهبود کیفیت صنايع دستي و محصولات بومی، گیاهان داروئی و...</a:t>
            </a:r>
            <a:endParaRPr lang="en-US" sz="2000" dirty="0">
              <a:cs typeface="B Nazanin" pitchFamily="2" charset="-78"/>
            </a:endParaRPr>
          </a:p>
          <a:p>
            <a:pPr lvl="0" algn="just" rtl="1"/>
            <a:r>
              <a:rPr lang="fa-IR" sz="2000" dirty="0">
                <a:cs typeface="B Nazanin" pitchFamily="2" charset="-78"/>
              </a:rPr>
              <a:t>ایجاد بستر مناسب برای جذب سرمایه گذار داخلی و خارجی در جهت توسعه اقتصادی منطقه با توجه به پتانسیل­های گردشگری بالای منطقه.</a:t>
            </a:r>
            <a:endParaRPr lang="en-US" sz="2000" dirty="0">
              <a:cs typeface="B Nazanin" pitchFamily="2" charset="-78"/>
            </a:endParaRPr>
          </a:p>
          <a:p>
            <a:pPr lvl="0" algn="just" rtl="1"/>
            <a:r>
              <a:rPr lang="fa-IR" sz="2000" dirty="0">
                <a:cs typeface="B Nazanin" pitchFamily="2" charset="-78"/>
              </a:rPr>
              <a:t>برگزاری همایش‌ها، جشنواره‌ها و رویدادهای فرهنگی در فصول مختلف سال؛</a:t>
            </a:r>
            <a:endParaRPr lang="en-US" sz="2000" dirty="0">
              <a:cs typeface="B Nazanin" pitchFamily="2" charset="-78"/>
            </a:endParaRPr>
          </a:p>
          <a:p>
            <a:pPr lvl="0" algn="just" rtl="1"/>
            <a:r>
              <a:rPr lang="fa-IR" sz="2000" dirty="0">
                <a:cs typeface="B Nazanin" pitchFamily="2" charset="-78"/>
              </a:rPr>
              <a:t>تهیه و توزیع اقلام تبلیغی و اطلاع‌رسانی در خصوص جاذبه­های گردشگری، نصب تابلوها و علائم هدایت کننده و بیلبوردهای تبلیغاتی در محورهای ترانزیتی و گردشگری استان و بخش </a:t>
            </a:r>
            <a:endParaRPr lang="en-US" sz="2000" dirty="0">
              <a:cs typeface="B Nazanin" pitchFamily="2" charset="-78"/>
            </a:endParaRPr>
          </a:p>
          <a:p>
            <a:pPr lvl="0" algn="just" rtl="1"/>
            <a:r>
              <a:rPr lang="fa-IR" sz="2000" dirty="0">
                <a:cs typeface="B Nazanin" pitchFamily="2" charset="-78"/>
              </a:rPr>
              <a:t>انجام برنامه‌های بازاریابی و معرفی جاذبه های گردشگری بخش در رسانه­های ملی، شبکه­های مجازی، مجلات و روزنامه‌های عمومی و تخصصی</a:t>
            </a:r>
            <a:endParaRPr lang="en-US" sz="2000" dirty="0">
              <a:cs typeface="B Nazanin" pitchFamily="2" charset="-78"/>
            </a:endParaRPr>
          </a:p>
          <a:p>
            <a:pPr lvl="0" algn="just" rtl="1"/>
            <a:r>
              <a:rPr lang="fa-IR" sz="2000" dirty="0">
                <a:cs typeface="B Nazanin" pitchFamily="2" charset="-78"/>
              </a:rPr>
              <a:t>ایجاد برند خاص منطقه و بهره­گیری از علائم تجاری آن در ارائه محصولات گردشگری</a:t>
            </a:r>
            <a:endParaRPr lang="en-US" sz="2000" dirty="0">
              <a:cs typeface="B Nazanin" pitchFamily="2" charset="-78"/>
            </a:endParaRPr>
          </a:p>
          <a:p>
            <a:pPr lvl="0" algn="just" rtl="1"/>
            <a:r>
              <a:rPr lang="fa-IR" sz="2000" dirty="0">
                <a:cs typeface="B Nazanin" pitchFamily="2" charset="-78"/>
              </a:rPr>
              <a:t>ایجاد دفاتر خدمات مسافرتی فعال به منظور برنامه‌ریزی گشت‌های گروهی به بخش</a:t>
            </a:r>
            <a:endParaRPr lang="en-US" sz="2000" dirty="0">
              <a:cs typeface="B Nazanin" pitchFamily="2" charset="-78"/>
            </a:endParaRPr>
          </a:p>
          <a:p>
            <a:pPr lvl="0" algn="just" rtl="1"/>
            <a:r>
              <a:rPr lang="fa-IR" sz="2000" dirty="0">
                <a:cs typeface="B Nazanin" pitchFamily="2" charset="-78"/>
              </a:rPr>
              <a:t>ایجاد واحدهای اقامتی از نوع هتل، مهمانسرا و اقامتگاه بوم گردی با کیفیت مناسب</a:t>
            </a:r>
            <a:endParaRPr lang="en-US" sz="2000" dirty="0">
              <a:cs typeface="B Nazanin" pitchFamily="2" charset="-78"/>
            </a:endParaRPr>
          </a:p>
          <a:p>
            <a:pPr lvl="0" algn="just" rtl="1"/>
            <a:r>
              <a:rPr lang="fa-IR" sz="2000" dirty="0">
                <a:cs typeface="B Nazanin" pitchFamily="2" charset="-78"/>
              </a:rPr>
              <a:t>ایجاد واحدهای پذیرایی سنتی با سطح کیفی مناسب؛ </a:t>
            </a:r>
            <a:endParaRPr lang="en-US" sz="2000" dirty="0">
              <a:cs typeface="B Nazanin" pitchFamily="2" charset="-78"/>
            </a:endParaRPr>
          </a:p>
          <a:p>
            <a:pPr lvl="0" algn="just" rtl="1"/>
            <a:r>
              <a:rPr lang="fa-IR" sz="2000" dirty="0">
                <a:cs typeface="B Nazanin" pitchFamily="2" charset="-78"/>
              </a:rPr>
              <a:t>جذب و آموزش نیروی انسانی مجرب و متخصص و ارتقاء سطح مهارت در زمینه ارائه خدمات، مدیریت و بازاریابی محصولات گردشگری؛</a:t>
            </a:r>
            <a:endParaRPr lang="en-US" sz="2000" dirty="0">
              <a:cs typeface="B Nazanin" pitchFamily="2" charset="-78"/>
            </a:endParaRPr>
          </a:p>
        </p:txBody>
      </p:sp>
    </p:spTree>
    <p:extLst>
      <p:ext uri="{BB962C8B-B14F-4D97-AF65-F5344CB8AC3E}">
        <p14:creationId xmlns:p14="http://schemas.microsoft.com/office/powerpoint/2010/main" val="200309418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646331"/>
          </a:xfrm>
          <a:prstGeom prst="rect">
            <a:avLst/>
          </a:prstGeom>
        </p:spPr>
        <p:txBody>
          <a:bodyPr wrap="square">
            <a:spAutoFit/>
          </a:bodyPr>
          <a:lstStyle/>
          <a:p>
            <a:pPr algn="ctr" rtl="1"/>
            <a:r>
              <a:rPr lang="fa-IR" b="1" dirty="0">
                <a:cs typeface="B Nazanin" pitchFamily="2" charset="-78"/>
              </a:rPr>
              <a:t>پيش بيني اعتبارات لازم و شناسایی مشارکت کنندگان، افراد و گروه های مستعد برای اجرای کسب و کارهای کوچک </a:t>
            </a:r>
            <a:endParaRPr lang="en-US" b="1" dirty="0">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066562527"/>
              </p:ext>
            </p:extLst>
          </p:nvPr>
        </p:nvGraphicFramePr>
        <p:xfrm>
          <a:off x="381000" y="912494"/>
          <a:ext cx="8153400" cy="5740279"/>
        </p:xfrm>
        <a:graphic>
          <a:graphicData uri="http://schemas.openxmlformats.org/drawingml/2006/table">
            <a:tbl>
              <a:tblPr rtl="1" firstRow="1" firstCol="1" bandRow="1">
                <a:tableStyleId>{5C22544A-7EE6-4342-B048-85BDC9FD1C3A}</a:tableStyleId>
              </a:tblPr>
              <a:tblGrid>
                <a:gridCol w="486041"/>
                <a:gridCol w="5775237"/>
                <a:gridCol w="1892122"/>
              </a:tblGrid>
              <a:tr h="324522">
                <a:tc>
                  <a:txBody>
                    <a:bodyPr/>
                    <a:lstStyle/>
                    <a:p>
                      <a:pPr algn="ctr" rtl="1">
                        <a:lnSpc>
                          <a:spcPct val="107000"/>
                        </a:lnSpc>
                        <a:spcAft>
                          <a:spcPts val="0"/>
                        </a:spcAft>
                      </a:pPr>
                      <a:r>
                        <a:rPr lang="fa-IR" sz="1600">
                          <a:effectLst/>
                          <a:cs typeface="B Nazanin" pitchFamily="2" charset="-78"/>
                        </a:rPr>
                        <a:t>ردیف</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عناوین کسب و کارهای کوچک مقیاس</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برآورد اعتبار مورد نیاز </a:t>
                      </a:r>
                      <a:endParaRPr lang="en-US" sz="1600">
                        <a:effectLst/>
                        <a:cs typeface="B Nazanin" pitchFamily="2" charset="-78"/>
                      </a:endParaRPr>
                    </a:p>
                    <a:p>
                      <a:pPr algn="ctr" rtl="1">
                        <a:lnSpc>
                          <a:spcPct val="107000"/>
                        </a:lnSpc>
                        <a:spcAft>
                          <a:spcPts val="0"/>
                        </a:spcAft>
                      </a:pPr>
                      <a:r>
                        <a:rPr lang="fa-IR" sz="1600">
                          <a:effectLst/>
                          <a:cs typeface="B Nazanin" pitchFamily="2" charset="-78"/>
                        </a:rPr>
                        <a:t>(میلیون ریال)</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شرکت‌های تعاونی روستایی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5000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2</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فروشگاه‌های تامین نهاده‌‌های کشاورزی، دامی، صنایع دستی در مراکز دهستان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a:t>
                      </a:r>
                      <a:endParaRPr lang="en-US" sz="1600">
                        <a:effectLst/>
                        <a:latin typeface="Calibri"/>
                        <a:ea typeface="Calibri"/>
                        <a:cs typeface="B Nazanin" pitchFamily="2" charset="-78"/>
                      </a:endParaRPr>
                    </a:p>
                  </a:txBody>
                  <a:tcPr marL="0" marR="0" marT="0" marB="0" anchor="ctr"/>
                </a:tc>
              </a:tr>
              <a:tr h="457903">
                <a:tc>
                  <a:txBody>
                    <a:bodyPr/>
                    <a:lstStyle/>
                    <a:p>
                      <a:pPr algn="ctr" rtl="1">
                        <a:lnSpc>
                          <a:spcPct val="107000"/>
                        </a:lnSpc>
                        <a:spcAft>
                          <a:spcPts val="0"/>
                        </a:spcAft>
                      </a:pPr>
                      <a:r>
                        <a:rPr lang="fa-IR" sz="1600">
                          <a:effectLst/>
                          <a:cs typeface="B Nazanin" pitchFamily="2" charset="-78"/>
                        </a:rPr>
                        <a:t>3</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 لازم در جهت تغییر الگوی کشت زراعی به محصولات پربازده تر نظیر کلزا، زعفران، حبوبات، گیاهان دارویی، گل محمدی، توسعه باغداری و ...</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4</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 لازم در جهت برداشت و فرآوری گیاهان دارویی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5</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آموزش‌های لازم در زمینه اصول صحیح نگهداری دام و طیور، اصلاح نژاد، اصلاح جایگاه دام و ...</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6</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آموزش‌های لازم در جهت ایجاد واحدهای پرورش ماهیان گرم آبی و سرد آبی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7</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 لازم به به خانوارهای روستایی بویژه زنان برای ایجاد صنایع دستی نظیر قالیبافی، جوراب بافی و ...</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8</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اعطای تسهیلات در جهت ایجاد کارگاه‌های تولید صنایع دستی در روستاها</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9</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توسعه کشت محصولات پربازده نظیر کلزا، حبوبات، زعفران، گل محمدی و ...</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5000</a:t>
                      </a:r>
                      <a:endParaRPr lang="en-US" sz="1600">
                        <a:effectLst/>
                        <a:latin typeface="Calibri"/>
                        <a:ea typeface="Calibri"/>
                        <a:cs typeface="B Nazanin" pitchFamily="2" charset="-78"/>
                      </a:endParaRPr>
                    </a:p>
                  </a:txBody>
                  <a:tcPr marL="0" marR="0" marT="0" marB="0" anchor="ctr"/>
                </a:tc>
              </a:tr>
              <a:tr h="305824">
                <a:tc>
                  <a:txBody>
                    <a:bodyPr/>
                    <a:lstStyle/>
                    <a:p>
                      <a:pPr algn="ctr" rtl="1">
                        <a:lnSpc>
                          <a:spcPct val="107000"/>
                        </a:lnSpc>
                        <a:spcAft>
                          <a:spcPts val="0"/>
                        </a:spcAft>
                      </a:pPr>
                      <a:r>
                        <a:rPr lang="fa-IR" sz="1600">
                          <a:effectLst/>
                          <a:cs typeface="B Nazanin" pitchFamily="2" charset="-78"/>
                        </a:rPr>
                        <a:t>10</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توسعه واحدهای دامپروری نظیر بز سانن، دام بزرگ و کوچک </a:t>
                      </a:r>
                      <a:endParaRPr lang="en-US" sz="1600">
                        <a:effectLst/>
                        <a:cs typeface="B Nazanin" pitchFamily="2" charset="-78"/>
                      </a:endParaRPr>
                    </a:p>
                    <a:p>
                      <a:pPr algn="ctr" rtl="1">
                        <a:lnSpc>
                          <a:spcPct val="107000"/>
                        </a:lnSpc>
                        <a:spcAft>
                          <a:spcPts val="0"/>
                        </a:spcAft>
                      </a:pPr>
                      <a:r>
                        <a:rPr lang="fa-IR" sz="1600">
                          <a:effectLst/>
                          <a:cs typeface="B Nazanin" pitchFamily="2" charset="-78"/>
                        </a:rPr>
                        <a:t>(از طریق تعلیف با علوفه دستی)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15000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11</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واحدهای زنبورداری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12</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احداث جایگاه‌های جمع‌آوری شیر در مراکز دهستان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15000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13</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واحدهای بسته‌بندی و فرآوری محصولات کشاورزی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25000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14</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فروشگاه‌های اینترنتی محصولات صنایع دستی روستایی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15</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واحدهای ارئه دهنده خدمات ماشین‌های کشاورزی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16</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مجموع</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dirty="0">
                          <a:effectLst/>
                          <a:cs typeface="B Nazanin" pitchFamily="2" charset="-78"/>
                        </a:rPr>
                        <a:t>133200</a:t>
                      </a:r>
                      <a:endParaRPr lang="en-US" sz="1600" dirty="0">
                        <a:effectLst/>
                        <a:latin typeface="Calibri"/>
                        <a:ea typeface="Calibri"/>
                        <a:cs typeface="B Nazanin" pitchFamily="2" charset="-78"/>
                      </a:endParaRPr>
                    </a:p>
                  </a:txBody>
                  <a:tcPr marL="0" marR="0" marT="0" marB="0" anchor="ctr"/>
                </a:tc>
              </a:tr>
            </a:tbl>
          </a:graphicData>
        </a:graphic>
      </p:graphicFrame>
    </p:spTree>
    <p:extLst>
      <p:ext uri="{BB962C8B-B14F-4D97-AF65-F5344CB8AC3E}">
        <p14:creationId xmlns:p14="http://schemas.microsoft.com/office/powerpoint/2010/main" val="211120866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0"/>
            <a:ext cx="4447051" cy="369332"/>
          </a:xfrm>
          <a:prstGeom prst="rect">
            <a:avLst/>
          </a:prstGeom>
        </p:spPr>
        <p:txBody>
          <a:bodyPr wrap="none">
            <a:spAutoFit/>
          </a:bodyPr>
          <a:lstStyle/>
          <a:p>
            <a:pPr rtl="1"/>
            <a:r>
              <a:rPr lang="ar-SA" b="1" dirty="0">
                <a:cs typeface="B Nazanin" pitchFamily="2" charset="-78"/>
              </a:rPr>
              <a:t>اعتبار مورد نیاز کسب و کارهای محرک متوسط مقیاس </a:t>
            </a:r>
            <a:endParaRPr lang="en-US" b="1" dirty="0">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582722712"/>
              </p:ext>
            </p:extLst>
          </p:nvPr>
        </p:nvGraphicFramePr>
        <p:xfrm>
          <a:off x="304800" y="990600"/>
          <a:ext cx="8229600" cy="3652906"/>
        </p:xfrm>
        <a:graphic>
          <a:graphicData uri="http://schemas.openxmlformats.org/drawingml/2006/table">
            <a:tbl>
              <a:tblPr rtl="1" firstRow="1" firstCol="1" bandRow="1">
                <a:tableStyleId>{5C22544A-7EE6-4342-B048-85BDC9FD1C3A}</a:tableStyleId>
              </a:tblPr>
              <a:tblGrid>
                <a:gridCol w="799917"/>
                <a:gridCol w="4885091"/>
                <a:gridCol w="2544592"/>
              </a:tblGrid>
              <a:tr h="357505">
                <a:tc>
                  <a:txBody>
                    <a:bodyPr/>
                    <a:lstStyle/>
                    <a:p>
                      <a:pPr algn="ctr" rtl="1">
                        <a:lnSpc>
                          <a:spcPct val="107000"/>
                        </a:lnSpc>
                        <a:spcAft>
                          <a:spcPts val="0"/>
                        </a:spcAft>
                      </a:pPr>
                      <a:r>
                        <a:rPr lang="fa-IR" sz="1600">
                          <a:effectLst/>
                          <a:cs typeface="B Nazanin" pitchFamily="2" charset="-78"/>
                        </a:rPr>
                        <a:t>ردیف</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عناوین کسب و کارهای متحرک متوسط مقیاس</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برآورد اعتبار مورد نیاز (میلیون ریال)</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1</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احداث واحدهای گلخانه‌ای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2</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ar-SA" sz="1600">
                          <a:effectLst/>
                          <a:cs typeface="B Nazanin" pitchFamily="2" charset="-78"/>
                        </a:rPr>
                        <a:t>احداث واحدهای پرورش قارچ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15000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3</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احداث سردخانه</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30000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4</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اعطای تسهیلات در جهت احداث واحدهای پرورش آبزیان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25000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5</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تقویت و راه‌اندازی مجدد شرکت کشت و صنعت آیدانه بخصوص کارخانه‌های تولید چیپس و بسته‌بندی محولات غذایی نظیر حبوبات</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6</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کشتارگاه صنعتی دام</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60000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7</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کارخانه لبنیات</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8</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واحد بسته بندی و فرآوری گیاهان دارویی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9</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راه‌اندازی بازارچه مرزی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30000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10</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ar-SA" sz="1600">
                          <a:effectLst/>
                          <a:cs typeface="B Nazanin" pitchFamily="2" charset="-78"/>
                        </a:rPr>
                        <a:t>بهره‌برداری از معادن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500000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11</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ar-SA" sz="1600">
                          <a:effectLst/>
                          <a:cs typeface="B Nazanin" pitchFamily="2" charset="-78"/>
                        </a:rPr>
                        <a:t>مجموع</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dirty="0">
                          <a:effectLst/>
                          <a:cs typeface="B Nazanin" pitchFamily="2" charset="-78"/>
                        </a:rPr>
                        <a:t>970000</a:t>
                      </a:r>
                      <a:endParaRPr lang="en-US" sz="1600" dirty="0">
                        <a:effectLst/>
                        <a:latin typeface="Calibri"/>
                        <a:ea typeface="Calibri"/>
                        <a:cs typeface="B Nazanin" pitchFamily="2" charset="-78"/>
                      </a:endParaRPr>
                    </a:p>
                  </a:txBody>
                  <a:tcPr marL="0" marR="0" marT="0" marB="0" anchor="ctr"/>
                </a:tc>
              </a:tr>
            </a:tbl>
          </a:graphicData>
        </a:graphic>
      </p:graphicFrame>
    </p:spTree>
    <p:extLst>
      <p:ext uri="{BB962C8B-B14F-4D97-AF65-F5344CB8AC3E}">
        <p14:creationId xmlns:p14="http://schemas.microsoft.com/office/powerpoint/2010/main" val="211120866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914400"/>
            <a:ext cx="7387107" cy="5016758"/>
          </a:xfrm>
          <a:prstGeom prst="rect">
            <a:avLst/>
          </a:prstGeom>
        </p:spPr>
        <p:txBody>
          <a:bodyPr wrap="square">
            <a:spAutoFit/>
          </a:bodyPr>
          <a:lstStyle/>
          <a:p>
            <a:pPr algn="just" rtl="1"/>
            <a:r>
              <a:rPr lang="ar-SA" sz="2000" b="1" dirty="0">
                <a:cs typeface="B Nazanin" pitchFamily="2" charset="-78"/>
              </a:rPr>
              <a:t>ﻣﺤﺪوده ﻣﻄﺎﻟﻌﺎﺗﯽ ﻃﺮح ﺣﺎﺿﺮاز بخش مرکزی شامل 75 روستا (هجده روستا خالی از سکنه ) ویک نقطه شهری (شهر ماهنشان)، ﺣﺪود ﺗﻘﺴﯿﻤﺎت ﺳﯿﺎﺳﯽ بخش مرکزی، دهستان های اوریاد ، قزل گچیلو و شهر ماه نشان ،ﺷﻬﺮﺳﺘﺎن ماهنشان، واﻗﻊ در اﺳﺘﺎن زنجان، را ﺷﺎﻣﻞ ﻣﯽ ﮔﺮدد ﮐﻪ بخش مرکزی دارای وسعت تقریبی 40/1282کیلومتر با جمعیتی در حدود 22261 نفر (ﻣﻄﺎﺑﻖ ﺑﺎ ﺳﺮﺷﻤﺎري ﻋﻤﻮﻣﯽ ﻧﻔﻮس و ﻣﺴﮑﻦ ﺳﺎل 1395) ﻣﯽ ﺑﺎﺷﺪ. بخش مرکزی در شمال  شهرستان ماهنشان استان زنجان واﻗﻊ ﮔﺮدﯾﺪه اﺳﺖ ﺑﻪ ﻃﻮرﯾﮑﻪ ﺑﻪ دﻟﯿﻞ ﻋﺪم ﻋﺒﻮر ﻣﺤﻮرﻫﺎي اﺻﻠﯽ ﻣﻮاﺻﻼﺗﯽ از آن ﻧﺴﺒﺖ ﺑﻪ ﺳﺎﯾﺮ ﭘﻬﻨﻪ ﻫﺎي ﭘﯿﺮاﻣﻮﻧﯽ و ﻋﺒﻮر رودﺧﺎﻧﻪ های قزل اوزن و نیز سایر رودخانه های دربند و تخته یورد از ﻣﺮﮐﺰ آن در راﺳﺘﺎي ﺟﻨﻮب ﺑﻪ ﺷﻤﺎل، ﻫﻤﭽﻨﺎن ﺧﺼﻮﺻﯿﺎت ﻃﺒﯿﻌﯽ و ﮐﺸﺎورزي ﺧﻮد را ﺣﻔﻆ ﻧﻤﻮده اﺳﺖ.  </a:t>
            </a:r>
            <a:endParaRPr lang="en-US" sz="2000" b="1" dirty="0">
              <a:cs typeface="B Nazanin" pitchFamily="2" charset="-78"/>
            </a:endParaRPr>
          </a:p>
          <a:p>
            <a:pPr algn="just" rtl="1"/>
            <a:r>
              <a:rPr lang="ar-SA" sz="2000" b="1" dirty="0">
                <a:cs typeface="B Nazanin" pitchFamily="2" charset="-78"/>
              </a:rPr>
              <a:t>دسترسی پذیری بخش مرکزی از طریق راه آسفالته و اتوبان زنجان- تبریز و همچنین از جاده زنجان - دندی تامین می گردد.</a:t>
            </a:r>
            <a:endParaRPr lang="en-US" sz="2000" b="1" dirty="0">
              <a:cs typeface="B Nazanin" pitchFamily="2" charset="-78"/>
            </a:endParaRPr>
          </a:p>
          <a:p>
            <a:pPr algn="just" rtl="1"/>
            <a:r>
              <a:rPr lang="ar-SA" sz="2000" b="1" dirty="0">
                <a:cs typeface="B Nazanin" pitchFamily="2" charset="-78"/>
              </a:rPr>
              <a:t>مرکز بخش مرکزی شهر ماهنشان بوده که دارای 5487 نفر جمعیت می باشد.این شهردر غرب استان زنجان واقع شده که ازشمال به استان آذربایجان شرقی، از غرب به استان آذربایجان غربی واز جنوب به بخش انگوران شهرستان ماهنشان محدود می گردد.</a:t>
            </a:r>
            <a:endParaRPr lang="en-US" sz="2000" b="1" dirty="0">
              <a:cs typeface="B Nazanin" pitchFamily="2" charset="-78"/>
            </a:endParaRPr>
          </a:p>
        </p:txBody>
      </p:sp>
    </p:spTree>
    <p:extLst>
      <p:ext uri="{BB962C8B-B14F-4D97-AF65-F5344CB8AC3E}">
        <p14:creationId xmlns:p14="http://schemas.microsoft.com/office/powerpoint/2010/main" val="40907359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منظومه کلی ماهنشان بخش مرکزی- زنجان1397\MAHNESHAN\طبیعی.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42999" y="-1142999"/>
            <a:ext cx="6857999" cy="9143999"/>
          </a:xfrm>
          <a:prstGeom prst="rect">
            <a:avLst/>
          </a:prstGeom>
          <a:noFill/>
          <a:ln>
            <a:noFill/>
          </a:ln>
        </p:spPr>
      </p:pic>
    </p:spTree>
    <p:extLst>
      <p:ext uri="{BB962C8B-B14F-4D97-AF65-F5344CB8AC3E}">
        <p14:creationId xmlns:p14="http://schemas.microsoft.com/office/powerpoint/2010/main" val="32033393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5169977"/>
              </p:ext>
            </p:extLst>
          </p:nvPr>
        </p:nvGraphicFramePr>
        <p:xfrm>
          <a:off x="1447800" y="228600"/>
          <a:ext cx="6477000" cy="2042668"/>
        </p:xfrm>
        <a:graphic>
          <a:graphicData uri="http://schemas.openxmlformats.org/drawingml/2006/table">
            <a:tbl>
              <a:tblPr rtl="1" firstRow="1" firstCol="1" bandRow="1">
                <a:tableStyleId>{5C22544A-7EE6-4342-B048-85BDC9FD1C3A}</a:tableStyleId>
              </a:tblPr>
              <a:tblGrid>
                <a:gridCol w="870398"/>
                <a:gridCol w="1901955"/>
                <a:gridCol w="779886"/>
                <a:gridCol w="779886"/>
                <a:gridCol w="585101"/>
                <a:gridCol w="1559774"/>
              </a:tblGrid>
              <a:tr h="306070">
                <a:tc gridSpan="6">
                  <a:txBody>
                    <a:bodyPr/>
                    <a:lstStyle/>
                    <a:p>
                      <a:pPr algn="ctr" rtl="1">
                        <a:lnSpc>
                          <a:spcPct val="107000"/>
                        </a:lnSpc>
                        <a:spcAft>
                          <a:spcPts val="0"/>
                        </a:spcAft>
                      </a:pPr>
                      <a:r>
                        <a:rPr lang="ar-SA" sz="1600" dirty="0">
                          <a:effectLst/>
                          <a:cs typeface="B Nazanin" pitchFamily="2" charset="-78"/>
                        </a:rPr>
                        <a:t>جدول شماره 1 : متغیرها و شاخص های بیان وضعیت موجود</a:t>
                      </a:r>
                      <a:endParaRPr lang="en-US" sz="1600" dirty="0">
                        <a:effectLst/>
                        <a:latin typeface="Calibri"/>
                        <a:ea typeface="Calibri"/>
                        <a:cs typeface="B Nazanin"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6070">
                <a:tc>
                  <a:txBody>
                    <a:bodyPr/>
                    <a:lstStyle/>
                    <a:p>
                      <a:endParaRPr lang="en-US" dirty="0"/>
                    </a:p>
                  </a:txBody>
                  <a:tcPr marL="68580" marR="68580" marT="0" marB="0" anchor="ctr"/>
                </a:tc>
                <a:tc>
                  <a:txBody>
                    <a:bodyPr/>
                    <a:lstStyle/>
                    <a:p>
                      <a:pPr algn="ctr" rtl="1">
                        <a:lnSpc>
                          <a:spcPct val="107000"/>
                        </a:lnSpc>
                        <a:spcAft>
                          <a:spcPts val="0"/>
                        </a:spcAft>
                      </a:pPr>
                      <a:r>
                        <a:rPr lang="ar-SA" sz="1600">
                          <a:effectLst/>
                          <a:cs typeface="B Nazanin" pitchFamily="2" charset="-78"/>
                        </a:rPr>
                        <a:t>عنوان متغیر/ شاخص</a:t>
                      </a:r>
                      <a:endParaRPr lang="en-US" sz="1600">
                        <a:effectLst/>
                        <a:latin typeface="Calibri"/>
                        <a:ea typeface="Calibri"/>
                        <a:cs typeface="B Nazanin" pitchFamily="2" charset="-78"/>
                      </a:endParaRPr>
                    </a:p>
                  </a:txBody>
                  <a:tcPr marL="68580" marR="68580" marT="0" marB="0" anchor="ctr"/>
                </a:tc>
                <a:tc>
                  <a:txBody>
                    <a:bodyPr/>
                    <a:lstStyle/>
                    <a:p>
                      <a:pPr algn="ctr" rtl="1">
                        <a:lnSpc>
                          <a:spcPct val="107000"/>
                        </a:lnSpc>
                        <a:spcAft>
                          <a:spcPts val="0"/>
                        </a:spcAft>
                      </a:pPr>
                      <a:r>
                        <a:rPr lang="ar-SA" sz="1600">
                          <a:effectLst/>
                          <a:cs typeface="B Nazanin" pitchFamily="2" charset="-78"/>
                        </a:rPr>
                        <a:t>مقدار</a:t>
                      </a:r>
                      <a:endParaRPr lang="en-US" sz="1600">
                        <a:effectLst/>
                        <a:latin typeface="Calibri"/>
                        <a:ea typeface="Calibri"/>
                        <a:cs typeface="B Nazanin" pitchFamily="2" charset="-78"/>
                      </a:endParaRPr>
                    </a:p>
                  </a:txBody>
                  <a:tcPr marL="68580" marR="68580" marT="0" marB="0" anchor="ctr"/>
                </a:tc>
                <a:tc>
                  <a:txBody>
                    <a:bodyPr/>
                    <a:lstStyle/>
                    <a:p>
                      <a:pPr algn="ctr" rtl="1">
                        <a:lnSpc>
                          <a:spcPct val="107000"/>
                        </a:lnSpc>
                        <a:spcAft>
                          <a:spcPts val="0"/>
                        </a:spcAft>
                      </a:pPr>
                      <a:r>
                        <a:rPr lang="ar-SA" sz="1600">
                          <a:effectLst/>
                          <a:cs typeface="B Nazanin" pitchFamily="2" charset="-78"/>
                        </a:rPr>
                        <a:t>واحد</a:t>
                      </a:r>
                      <a:endParaRPr lang="en-US" sz="1600">
                        <a:effectLst/>
                        <a:latin typeface="Calibri"/>
                        <a:ea typeface="Calibri"/>
                        <a:cs typeface="B Nazanin" pitchFamily="2" charset="-78"/>
                      </a:endParaRPr>
                    </a:p>
                  </a:txBody>
                  <a:tcPr marL="68580" marR="68580" marT="0" marB="0" anchor="ctr"/>
                </a:tc>
                <a:tc>
                  <a:txBody>
                    <a:bodyPr/>
                    <a:lstStyle/>
                    <a:p>
                      <a:pPr algn="ctr" rtl="1">
                        <a:lnSpc>
                          <a:spcPct val="107000"/>
                        </a:lnSpc>
                        <a:spcAft>
                          <a:spcPts val="0"/>
                        </a:spcAft>
                      </a:pPr>
                      <a:r>
                        <a:rPr lang="ar-SA" sz="1600">
                          <a:effectLst/>
                          <a:cs typeface="B Nazanin" pitchFamily="2" charset="-78"/>
                        </a:rPr>
                        <a:t>سال</a:t>
                      </a:r>
                      <a:endParaRPr lang="en-US" sz="1600">
                        <a:effectLst/>
                        <a:latin typeface="Calibri"/>
                        <a:ea typeface="Calibri"/>
                        <a:cs typeface="B Nazanin" pitchFamily="2" charset="-78"/>
                      </a:endParaRPr>
                    </a:p>
                  </a:txBody>
                  <a:tcPr marL="68580" marR="68580" marT="0" marB="0" anchor="ctr"/>
                </a:tc>
                <a:tc>
                  <a:txBody>
                    <a:bodyPr/>
                    <a:lstStyle/>
                    <a:p>
                      <a:pPr algn="ctr" rtl="1">
                        <a:lnSpc>
                          <a:spcPct val="107000"/>
                        </a:lnSpc>
                        <a:spcAft>
                          <a:spcPts val="0"/>
                        </a:spcAft>
                      </a:pPr>
                      <a:r>
                        <a:rPr lang="ar-SA" sz="1600">
                          <a:effectLst/>
                          <a:cs typeface="B Nazanin" pitchFamily="2" charset="-78"/>
                        </a:rPr>
                        <a:t>قلمرو متغیر و شاخص</a:t>
                      </a:r>
                      <a:endParaRPr lang="en-US" sz="1600">
                        <a:effectLst/>
                        <a:cs typeface="B Nazanin" pitchFamily="2" charset="-78"/>
                      </a:endParaRPr>
                    </a:p>
                    <a:p>
                      <a:pPr algn="ctr" rtl="1">
                        <a:lnSpc>
                          <a:spcPct val="107000"/>
                        </a:lnSpc>
                        <a:spcAft>
                          <a:spcPts val="0"/>
                        </a:spcAft>
                      </a:pPr>
                      <a:r>
                        <a:rPr lang="ar-SA" sz="1600">
                          <a:effectLst/>
                          <a:cs typeface="B Nazanin" pitchFamily="2" charset="-78"/>
                        </a:rPr>
                        <a:t>بخش/شهرستان</a:t>
                      </a:r>
                      <a:endParaRPr lang="en-US" sz="1600">
                        <a:effectLst/>
                        <a:latin typeface="Calibri"/>
                        <a:ea typeface="Calibri"/>
                        <a:cs typeface="B Nazanin" pitchFamily="2" charset="-78"/>
                      </a:endParaRPr>
                    </a:p>
                  </a:txBody>
                  <a:tcPr marL="68580" marR="68580" marT="0" marB="0" anchor="ctr"/>
                </a:tc>
              </a:tr>
              <a:tr h="306070">
                <a:tc>
                  <a:txBody>
                    <a:bodyPr/>
                    <a:lstStyle/>
                    <a:p>
                      <a:endParaRPr lang="en-US"/>
                    </a:p>
                  </a:txBody>
                  <a:tcPr marL="68580" marR="68580" marT="0" marB="0" anchor="ctr"/>
                </a:tc>
                <a:tc>
                  <a:txBody>
                    <a:bodyPr/>
                    <a:lstStyle/>
                    <a:p>
                      <a:pPr algn="ctr" rtl="1">
                        <a:lnSpc>
                          <a:spcPct val="115000"/>
                        </a:lnSpc>
                        <a:spcAft>
                          <a:spcPts val="800"/>
                        </a:spcAft>
                      </a:pPr>
                      <a:r>
                        <a:rPr lang="ar-SA" sz="1600">
                          <a:effectLst/>
                          <a:cs typeface="B Nazanin" pitchFamily="2" charset="-78"/>
                        </a:rPr>
                        <a:t>جمعیت</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22261</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نفر</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1395</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بخش</a:t>
                      </a:r>
                      <a:endParaRPr lang="en-US" sz="1600">
                        <a:effectLst/>
                        <a:latin typeface="Calibri"/>
                        <a:ea typeface="Calibri"/>
                        <a:cs typeface="B Nazanin" pitchFamily="2" charset="-78"/>
                      </a:endParaRPr>
                    </a:p>
                  </a:txBody>
                  <a:tcPr marL="68580" marR="68580" marT="0" marB="0" anchor="ctr"/>
                </a:tc>
              </a:tr>
              <a:tr h="306070">
                <a:tc>
                  <a:txBody>
                    <a:bodyPr/>
                    <a:lstStyle/>
                    <a:p>
                      <a:endParaRPr lang="en-US"/>
                    </a:p>
                  </a:txBody>
                  <a:tcPr marL="68580" marR="68580" marT="0" marB="0" anchor="ctr"/>
                </a:tc>
                <a:tc>
                  <a:txBody>
                    <a:bodyPr/>
                    <a:lstStyle/>
                    <a:p>
                      <a:pPr algn="ctr" rtl="1">
                        <a:lnSpc>
                          <a:spcPct val="115000"/>
                        </a:lnSpc>
                        <a:spcAft>
                          <a:spcPts val="800"/>
                        </a:spcAft>
                      </a:pPr>
                      <a:r>
                        <a:rPr lang="ar-SA" sz="1600">
                          <a:effectLst/>
                          <a:cs typeface="B Nazanin" pitchFamily="2" charset="-78"/>
                        </a:rPr>
                        <a:t>رشد 5 ساله جمعیت</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1.01-</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درصد</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1395</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بخش</a:t>
                      </a:r>
                      <a:endParaRPr lang="en-US" sz="1600">
                        <a:effectLst/>
                        <a:latin typeface="Calibri"/>
                        <a:ea typeface="Calibri"/>
                        <a:cs typeface="B Nazanin" pitchFamily="2" charset="-78"/>
                      </a:endParaRPr>
                    </a:p>
                  </a:txBody>
                  <a:tcPr marL="68580" marR="68580" marT="0" marB="0" anchor="ctr"/>
                </a:tc>
              </a:tr>
              <a:tr h="296545">
                <a:tc>
                  <a:txBody>
                    <a:bodyPr/>
                    <a:lstStyle/>
                    <a:p>
                      <a:endParaRPr lang="en-US"/>
                    </a:p>
                  </a:txBody>
                  <a:tcPr marL="68580" marR="68580" marT="0" marB="0" anchor="ctr"/>
                </a:tc>
                <a:tc>
                  <a:txBody>
                    <a:bodyPr/>
                    <a:lstStyle/>
                    <a:p>
                      <a:pPr algn="ctr" rtl="1">
                        <a:lnSpc>
                          <a:spcPct val="115000"/>
                        </a:lnSpc>
                        <a:spcAft>
                          <a:spcPts val="800"/>
                        </a:spcAft>
                      </a:pPr>
                      <a:r>
                        <a:rPr lang="fa-IR" sz="1600">
                          <a:effectLst/>
                          <a:cs typeface="B Nazanin" pitchFamily="2" charset="-78"/>
                        </a:rPr>
                        <a:t>نرخ فعالیت</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44.2</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درصد</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1395</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بخش</a:t>
                      </a:r>
                      <a:endParaRPr lang="en-US" sz="1600">
                        <a:effectLst/>
                        <a:latin typeface="Calibri"/>
                        <a:ea typeface="Calibri"/>
                        <a:cs typeface="B Nazanin" pitchFamily="2" charset="-78"/>
                      </a:endParaRPr>
                    </a:p>
                  </a:txBody>
                  <a:tcPr marL="68580" marR="68580" marT="0" marB="0" anchor="ctr"/>
                </a:tc>
              </a:tr>
              <a:tr h="306070">
                <a:tc>
                  <a:txBody>
                    <a:bodyPr/>
                    <a:lstStyle/>
                    <a:p>
                      <a:endParaRPr lang="en-US" dirty="0"/>
                    </a:p>
                  </a:txBody>
                  <a:tcPr marL="68580" marR="68580" marT="0" marB="0" anchor="ctr"/>
                </a:tc>
                <a:tc>
                  <a:txBody>
                    <a:bodyPr/>
                    <a:lstStyle/>
                    <a:p>
                      <a:pPr algn="ctr" rtl="1">
                        <a:lnSpc>
                          <a:spcPct val="115000"/>
                        </a:lnSpc>
                        <a:spcAft>
                          <a:spcPts val="800"/>
                        </a:spcAft>
                      </a:pPr>
                      <a:r>
                        <a:rPr lang="ar-SA" sz="1600">
                          <a:effectLst/>
                          <a:cs typeface="B Nazanin" pitchFamily="2" charset="-78"/>
                        </a:rPr>
                        <a:t>درصد باسوادی</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73.1</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درصد</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a:effectLst/>
                          <a:cs typeface="B Nazanin" pitchFamily="2" charset="-78"/>
                        </a:rPr>
                        <a:t>1395</a:t>
                      </a:r>
                      <a:endParaRPr lang="en-US" sz="1600">
                        <a:effectLst/>
                        <a:latin typeface="Calibri"/>
                        <a:ea typeface="Calibri"/>
                        <a:cs typeface="B Nazanin" pitchFamily="2" charset="-78"/>
                      </a:endParaRPr>
                    </a:p>
                  </a:txBody>
                  <a:tcPr marL="68580" marR="68580" marT="0" marB="0" anchor="ctr"/>
                </a:tc>
                <a:tc>
                  <a:txBody>
                    <a:bodyPr/>
                    <a:lstStyle/>
                    <a:p>
                      <a:pPr algn="ctr" rtl="1">
                        <a:lnSpc>
                          <a:spcPct val="115000"/>
                        </a:lnSpc>
                        <a:spcAft>
                          <a:spcPts val="800"/>
                        </a:spcAft>
                      </a:pPr>
                      <a:r>
                        <a:rPr lang="ar-SA" sz="1600" dirty="0">
                          <a:effectLst/>
                          <a:cs typeface="B Nazanin" pitchFamily="2" charset="-78"/>
                        </a:rPr>
                        <a:t>بخش</a:t>
                      </a:r>
                      <a:endParaRPr lang="en-US" sz="1600" dirty="0">
                        <a:effectLst/>
                        <a:latin typeface="Calibri"/>
                        <a:ea typeface="Calibri"/>
                        <a:cs typeface="B Nazanin" pitchFamily="2" charset="-78"/>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98929860"/>
              </p:ext>
            </p:extLst>
          </p:nvPr>
        </p:nvGraphicFramePr>
        <p:xfrm>
          <a:off x="1447799" y="2286000"/>
          <a:ext cx="6477000" cy="2306320"/>
        </p:xfrm>
        <a:graphic>
          <a:graphicData uri="http://schemas.openxmlformats.org/drawingml/2006/table">
            <a:tbl>
              <a:tblPr rtl="1" firstRow="1" firstCol="1" bandRow="1">
                <a:tableStyleId>{5C22544A-7EE6-4342-B048-85BDC9FD1C3A}</a:tableStyleId>
              </a:tblPr>
              <a:tblGrid>
                <a:gridCol w="2946112"/>
                <a:gridCol w="615163"/>
                <a:gridCol w="777477"/>
                <a:gridCol w="583294"/>
                <a:gridCol w="777477"/>
                <a:gridCol w="777477"/>
              </a:tblGrid>
              <a:tr h="288290">
                <a:tc>
                  <a:txBody>
                    <a:bodyPr/>
                    <a:lstStyle/>
                    <a:p>
                      <a:pPr algn="ctr" rtl="1">
                        <a:lnSpc>
                          <a:spcPct val="107000"/>
                        </a:lnSpc>
                        <a:spcAft>
                          <a:spcPts val="0"/>
                        </a:spcAft>
                      </a:pPr>
                      <a:r>
                        <a:rPr lang="fa-IR" sz="1200" dirty="0">
                          <a:effectLst/>
                        </a:rPr>
                        <a:t>نرخ مشارکت اقتصادی</a:t>
                      </a:r>
                      <a:endParaRPr lang="en-US" sz="1100" dirty="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41.3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spcAft>
                          <a:spcPts val="0"/>
                        </a:spcAft>
                      </a:pPr>
                      <a:r>
                        <a:rPr lang="fa-IR" sz="1200">
                          <a:effectLst/>
                        </a:rPr>
                        <a:t>41.2</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38.4</a:t>
                      </a:r>
                      <a:endParaRPr lang="en-US" sz="1200">
                        <a:solidFill>
                          <a:srgbClr val="171717"/>
                        </a:solidFill>
                        <a:effectLst/>
                        <a:latin typeface="Calibri"/>
                        <a:ea typeface="Calibri"/>
                        <a:cs typeface="B Nazanin"/>
                      </a:endParaRPr>
                    </a:p>
                  </a:txBody>
                  <a:tcPr marL="68580" marR="68580" marT="0" marB="0" anchor="ctr"/>
                </a:tc>
              </a:tr>
              <a:tr h="288290">
                <a:tc>
                  <a:txBody>
                    <a:bodyPr/>
                    <a:lstStyle/>
                    <a:p>
                      <a:pPr algn="ctr" rtl="1">
                        <a:lnSpc>
                          <a:spcPct val="107000"/>
                        </a:lnSpc>
                        <a:spcAft>
                          <a:spcPts val="0"/>
                        </a:spcAft>
                      </a:pPr>
                      <a:r>
                        <a:rPr lang="fa-IR" sz="1200">
                          <a:effectLst/>
                        </a:rPr>
                        <a:t>بار تکفل</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2.1</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نفر</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r>
              <a:tr h="288290">
                <a:tc>
                  <a:txBody>
                    <a:bodyPr/>
                    <a:lstStyle/>
                    <a:p>
                      <a:pPr algn="ctr" rtl="1">
                        <a:lnSpc>
                          <a:spcPct val="107000"/>
                        </a:lnSpc>
                        <a:spcAft>
                          <a:spcPts val="0"/>
                        </a:spcAft>
                      </a:pPr>
                      <a:r>
                        <a:rPr lang="fa-IR" sz="1200">
                          <a:effectLst/>
                        </a:rPr>
                        <a:t>سطح زیر کشت بخش از استان</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6.2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r>
              <a:tr h="288290">
                <a:tc>
                  <a:txBody>
                    <a:bodyPr/>
                    <a:lstStyle/>
                    <a:p>
                      <a:pPr algn="ctr" rtl="1">
                        <a:lnSpc>
                          <a:spcPct val="107000"/>
                        </a:lnSpc>
                        <a:spcAft>
                          <a:spcPts val="0"/>
                        </a:spcAft>
                      </a:pPr>
                      <a:r>
                        <a:rPr lang="fa-IR" sz="1200">
                          <a:effectLst/>
                        </a:rPr>
                        <a:t>بیکاری</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6.7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10.6</a:t>
                      </a:r>
                      <a:endParaRPr lang="en-US" sz="1200">
                        <a:solidFill>
                          <a:srgbClr val="171717"/>
                        </a:solidFill>
                        <a:effectLst/>
                        <a:latin typeface="Calibri"/>
                        <a:ea typeface="Calibri"/>
                        <a:cs typeface="B Nazanin"/>
                      </a:endParaRPr>
                    </a:p>
                  </a:txBody>
                  <a:tcPr marL="68580" marR="68580" marT="0" marB="0" anchor="ctr"/>
                </a:tc>
              </a:tr>
              <a:tr h="288290">
                <a:tc>
                  <a:txBody>
                    <a:bodyPr/>
                    <a:lstStyle/>
                    <a:p>
                      <a:pPr algn="ctr" rtl="1">
                        <a:lnSpc>
                          <a:spcPct val="107000"/>
                        </a:lnSpc>
                        <a:spcAft>
                          <a:spcPts val="0"/>
                        </a:spcAft>
                      </a:pPr>
                      <a:r>
                        <a:rPr lang="fa-IR" sz="1200">
                          <a:effectLst/>
                        </a:rPr>
                        <a:t>میانگین اراضی زراعی هر باغدار</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1.11</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هکتار</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r>
              <a:tr h="288290">
                <a:tc>
                  <a:txBody>
                    <a:bodyPr/>
                    <a:lstStyle/>
                    <a:p>
                      <a:pPr algn="ctr" rtl="1">
                        <a:spcAft>
                          <a:spcPts val="0"/>
                        </a:spcAft>
                      </a:pPr>
                      <a:r>
                        <a:rPr lang="fa-IR" sz="1200">
                          <a:effectLst/>
                        </a:rPr>
                        <a:t>میانگین دام سبک هر دامدار</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12.4</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راس</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1397</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r>
              <a:tr h="288290">
                <a:tc>
                  <a:txBody>
                    <a:bodyPr/>
                    <a:lstStyle/>
                    <a:p>
                      <a:pPr algn="ctr" rtl="1">
                        <a:spcAft>
                          <a:spcPts val="0"/>
                        </a:spcAft>
                      </a:pPr>
                      <a:r>
                        <a:rPr lang="fa-IR" sz="1200">
                          <a:effectLst/>
                        </a:rPr>
                        <a:t>شیرخام</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5500</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تن</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1396</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6.05</a:t>
                      </a:r>
                      <a:endParaRPr lang="en-US" sz="1200">
                        <a:solidFill>
                          <a:srgbClr val="171717"/>
                        </a:solidFill>
                        <a:effectLst/>
                        <a:latin typeface="Calibri"/>
                        <a:ea typeface="Calibri"/>
                        <a:cs typeface="B Nazanin"/>
                      </a:endParaRPr>
                    </a:p>
                  </a:txBody>
                  <a:tcPr marL="68580" marR="68580" marT="0" marB="0" anchor="ctr"/>
                </a:tc>
                <a:tc>
                  <a:txBody>
                    <a:bodyPr/>
                    <a:lstStyle/>
                    <a:p>
                      <a:pPr algn="ctr" rtl="1">
                        <a:lnSpc>
                          <a:spcPct val="107000"/>
                        </a:lnSpc>
                        <a:spcAft>
                          <a:spcPts val="0"/>
                        </a:spcAft>
                      </a:pPr>
                      <a:r>
                        <a:rPr lang="fa-IR" sz="1200">
                          <a:effectLst/>
                        </a:rPr>
                        <a:t>3.09</a:t>
                      </a:r>
                      <a:endParaRPr lang="en-US" sz="1100">
                        <a:effectLst/>
                        <a:latin typeface="Calibri"/>
                        <a:ea typeface="Calibri"/>
                        <a:cs typeface="Arial"/>
                      </a:endParaRPr>
                    </a:p>
                  </a:txBody>
                  <a:tcPr marL="68580" marR="68580" marT="0" marB="0"/>
                </a:tc>
              </a:tr>
              <a:tr h="288290">
                <a:tc>
                  <a:txBody>
                    <a:bodyPr/>
                    <a:lstStyle/>
                    <a:p>
                      <a:pPr algn="ctr" rtl="1">
                        <a:lnSpc>
                          <a:spcPct val="107000"/>
                        </a:lnSpc>
                        <a:spcAft>
                          <a:spcPts val="0"/>
                        </a:spcAft>
                      </a:pPr>
                      <a:r>
                        <a:rPr lang="fa-IR" sz="1200" dirty="0">
                          <a:effectLst/>
                        </a:rPr>
                        <a:t>گوشت طیور</a:t>
                      </a:r>
                      <a:endParaRPr lang="en-US" sz="1100" dirty="0">
                        <a:effectLst/>
                        <a:latin typeface="Calibri"/>
                        <a:ea typeface="Calibri"/>
                        <a:cs typeface="Arial"/>
                      </a:endParaRPr>
                    </a:p>
                  </a:txBody>
                  <a:tcPr marL="68580" marR="68580" marT="0" marB="0"/>
                </a:tc>
                <a:tc>
                  <a:txBody>
                    <a:bodyPr/>
                    <a:lstStyle/>
                    <a:p>
                      <a:pPr algn="ctr" rtl="1">
                        <a:spcAft>
                          <a:spcPts val="0"/>
                        </a:spcAft>
                      </a:pPr>
                      <a:r>
                        <a:rPr lang="fa-IR" sz="1200">
                          <a:effectLst/>
                        </a:rPr>
                        <a:t>768</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تن</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1396</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52</a:t>
                      </a:r>
                      <a:endParaRPr lang="en-US" sz="1200">
                        <a:solidFill>
                          <a:srgbClr val="171717"/>
                        </a:solidFill>
                        <a:effectLst/>
                        <a:latin typeface="Calibri"/>
                        <a:ea typeface="Calibri"/>
                        <a:cs typeface="B Nazanin"/>
                      </a:endParaRPr>
                    </a:p>
                  </a:txBody>
                  <a:tcPr marL="68580" marR="68580" marT="0" marB="0" anchor="ctr"/>
                </a:tc>
                <a:tc>
                  <a:txBody>
                    <a:bodyPr/>
                    <a:lstStyle/>
                    <a:p>
                      <a:pPr algn="ctr" rtl="1">
                        <a:lnSpc>
                          <a:spcPct val="107000"/>
                        </a:lnSpc>
                        <a:spcAft>
                          <a:spcPts val="0"/>
                        </a:spcAft>
                      </a:pPr>
                      <a:r>
                        <a:rPr lang="fa-IR" sz="1200" dirty="0">
                          <a:effectLst/>
                        </a:rPr>
                        <a:t>1.58</a:t>
                      </a:r>
                      <a:endParaRPr lang="en-US" sz="1100" dirty="0">
                        <a:effectLst/>
                        <a:latin typeface="Calibri"/>
                        <a:ea typeface="Calibri"/>
                        <a:cs typeface="Arial"/>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29396156"/>
              </p:ext>
            </p:extLst>
          </p:nvPr>
        </p:nvGraphicFramePr>
        <p:xfrm>
          <a:off x="1828800" y="4648200"/>
          <a:ext cx="6019799" cy="846265"/>
        </p:xfrm>
        <a:graphic>
          <a:graphicData uri="http://schemas.openxmlformats.org/drawingml/2006/table">
            <a:tbl>
              <a:tblPr rtl="1" firstRow="1" firstCol="1" bandRow="1">
                <a:tableStyleId>{5C22544A-7EE6-4342-B048-85BDC9FD1C3A}</a:tableStyleId>
              </a:tblPr>
              <a:tblGrid>
                <a:gridCol w="2738151"/>
                <a:gridCol w="571740"/>
                <a:gridCol w="722596"/>
                <a:gridCol w="542120"/>
                <a:gridCol w="722596"/>
                <a:gridCol w="722596"/>
              </a:tblGrid>
              <a:tr h="177800">
                <a:tc>
                  <a:txBody>
                    <a:bodyPr/>
                    <a:lstStyle/>
                    <a:p>
                      <a:pPr algn="ctr" rtl="1">
                        <a:lnSpc>
                          <a:spcPct val="107000"/>
                        </a:lnSpc>
                        <a:spcAft>
                          <a:spcPts val="0"/>
                        </a:spcAft>
                      </a:pPr>
                      <a:r>
                        <a:rPr lang="fa-IR" sz="1200" dirty="0">
                          <a:effectLst/>
                        </a:rPr>
                        <a:t>عسل</a:t>
                      </a:r>
                      <a:endParaRPr lang="en-US" sz="1100" dirty="0">
                        <a:effectLst/>
                        <a:latin typeface="Calibri"/>
                        <a:ea typeface="Calibri"/>
                        <a:cs typeface="Arial"/>
                      </a:endParaRPr>
                    </a:p>
                  </a:txBody>
                  <a:tcPr marL="68580" marR="68580" marT="0" marB="0"/>
                </a:tc>
                <a:tc>
                  <a:txBody>
                    <a:bodyPr/>
                    <a:lstStyle/>
                    <a:p>
                      <a:pPr algn="ctr" rtl="1">
                        <a:spcAft>
                          <a:spcPts val="0"/>
                        </a:spcAft>
                      </a:pPr>
                      <a:r>
                        <a:rPr lang="fa-IR" sz="1200">
                          <a:effectLst/>
                        </a:rPr>
                        <a:t>51</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تن</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1396</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52</a:t>
                      </a:r>
                      <a:endParaRPr lang="en-US" sz="1200">
                        <a:solidFill>
                          <a:srgbClr val="171717"/>
                        </a:solidFill>
                        <a:effectLst/>
                        <a:latin typeface="Calibri"/>
                        <a:ea typeface="Calibri"/>
                        <a:cs typeface="B Nazanin"/>
                      </a:endParaRPr>
                    </a:p>
                  </a:txBody>
                  <a:tcPr marL="68580" marR="68580" marT="0" marB="0" anchor="ctr"/>
                </a:tc>
                <a:tc>
                  <a:txBody>
                    <a:bodyPr/>
                    <a:lstStyle/>
                    <a:p>
                      <a:pPr algn="ctr" rtl="1">
                        <a:lnSpc>
                          <a:spcPct val="107000"/>
                        </a:lnSpc>
                        <a:spcAft>
                          <a:spcPts val="0"/>
                        </a:spcAft>
                      </a:pPr>
                      <a:r>
                        <a:rPr lang="fa-IR" sz="1200">
                          <a:effectLst/>
                        </a:rPr>
                        <a:t>5.45</a:t>
                      </a:r>
                      <a:endParaRPr lang="en-US" sz="1100">
                        <a:effectLst/>
                        <a:latin typeface="Calibri"/>
                        <a:ea typeface="Calibri"/>
                        <a:cs typeface="Arial"/>
                      </a:endParaRPr>
                    </a:p>
                  </a:txBody>
                  <a:tcPr marL="68580" marR="68580" marT="0" marB="0"/>
                </a:tc>
              </a:tr>
              <a:tr h="330200">
                <a:tc>
                  <a:txBody>
                    <a:bodyPr/>
                    <a:lstStyle/>
                    <a:p>
                      <a:pPr algn="ctr" rtl="1">
                        <a:lnSpc>
                          <a:spcPct val="107000"/>
                        </a:lnSpc>
                        <a:spcAft>
                          <a:spcPts val="0"/>
                        </a:spcAft>
                      </a:pPr>
                      <a:r>
                        <a:rPr lang="fa-IR" sz="1200">
                          <a:effectLst/>
                        </a:rPr>
                        <a:t>زردآلو</a:t>
                      </a:r>
                      <a:endParaRPr lang="en-US" sz="1100">
                        <a:effectLst/>
                        <a:latin typeface="Calibri"/>
                        <a:ea typeface="Calibri"/>
                        <a:cs typeface="Arial"/>
                      </a:endParaRPr>
                    </a:p>
                  </a:txBody>
                  <a:tcPr marL="68580" marR="68580" marT="0" marB="0"/>
                </a:tc>
                <a:tc>
                  <a:txBody>
                    <a:bodyPr/>
                    <a:lstStyle/>
                    <a:p>
                      <a:pPr algn="ctr" rtl="1">
                        <a:spcAft>
                          <a:spcPts val="0"/>
                        </a:spcAft>
                      </a:pPr>
                      <a:r>
                        <a:rPr lang="fa-IR" sz="1200">
                          <a:effectLst/>
                        </a:rPr>
                        <a:t>-</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تن</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1396</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22000</a:t>
                      </a:r>
                      <a:endParaRPr lang="en-US" sz="1200">
                        <a:solidFill>
                          <a:srgbClr val="171717"/>
                        </a:solidFill>
                        <a:effectLst/>
                        <a:latin typeface="Calibri"/>
                        <a:ea typeface="Calibri"/>
                        <a:cs typeface="B Nazanin"/>
                      </a:endParaRPr>
                    </a:p>
                  </a:txBody>
                  <a:tcPr marL="68580" marR="68580" marT="0" marB="0" anchor="ctr"/>
                </a:tc>
                <a:tc>
                  <a:txBody>
                    <a:bodyPr/>
                    <a:lstStyle/>
                    <a:p>
                      <a:pPr algn="ctr" rtl="1">
                        <a:lnSpc>
                          <a:spcPct val="107000"/>
                        </a:lnSpc>
                        <a:spcAft>
                          <a:spcPts val="0"/>
                        </a:spcAft>
                      </a:pPr>
                      <a:r>
                        <a:rPr lang="fa-IR" sz="1200">
                          <a:effectLst/>
                        </a:rPr>
                        <a:t>53</a:t>
                      </a:r>
                      <a:endParaRPr lang="en-US" sz="1100">
                        <a:effectLst/>
                        <a:latin typeface="Calibri"/>
                        <a:ea typeface="Calibri"/>
                        <a:cs typeface="Arial"/>
                      </a:endParaRPr>
                    </a:p>
                  </a:txBody>
                  <a:tcPr marL="68580" marR="68580" marT="0" marB="0"/>
                </a:tc>
              </a:tr>
              <a:tr h="330200">
                <a:tc>
                  <a:txBody>
                    <a:bodyPr/>
                    <a:lstStyle/>
                    <a:p>
                      <a:pPr algn="ctr" rtl="1">
                        <a:lnSpc>
                          <a:spcPct val="107000"/>
                        </a:lnSpc>
                        <a:spcAft>
                          <a:spcPts val="0"/>
                        </a:spcAft>
                      </a:pPr>
                      <a:r>
                        <a:rPr lang="fa-IR" sz="1200">
                          <a:effectLst/>
                        </a:rPr>
                        <a:t>تولید آبزیان (از تولید کل استان)</a:t>
                      </a:r>
                      <a:endParaRPr lang="en-US" sz="1100">
                        <a:effectLst/>
                        <a:latin typeface="Calibri"/>
                        <a:ea typeface="Calibri"/>
                        <a:cs typeface="Arial"/>
                      </a:endParaRPr>
                    </a:p>
                  </a:txBody>
                  <a:tcPr marL="68580" marR="68580" marT="0" marB="0"/>
                </a:tc>
                <a:tc>
                  <a:txBody>
                    <a:bodyPr/>
                    <a:lstStyle/>
                    <a:p>
                      <a:pPr algn="ctr" rtl="1">
                        <a:spcAft>
                          <a:spcPts val="0"/>
                        </a:spcAft>
                      </a:pPr>
                      <a:r>
                        <a:rPr lang="fa-IR" sz="1200">
                          <a:effectLst/>
                        </a:rPr>
                        <a:t>8105</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تن</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1396</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a:effectLst/>
                        </a:rPr>
                        <a:t>93</a:t>
                      </a:r>
                      <a:endParaRPr lang="en-US" sz="1200">
                        <a:solidFill>
                          <a:srgbClr val="171717"/>
                        </a:solidFill>
                        <a:effectLst/>
                        <a:latin typeface="Calibri"/>
                        <a:ea typeface="Calibri"/>
                        <a:cs typeface="B Nazanin"/>
                      </a:endParaRPr>
                    </a:p>
                  </a:txBody>
                  <a:tcPr marL="68580" marR="68580" marT="0" marB="0" anchor="ctr"/>
                </a:tc>
                <a:tc>
                  <a:txBody>
                    <a:bodyPr/>
                    <a:lstStyle/>
                    <a:p>
                      <a:pPr algn="ctr" rtl="1">
                        <a:spcAft>
                          <a:spcPts val="0"/>
                        </a:spcAft>
                      </a:pPr>
                      <a:r>
                        <a:rPr lang="fa-IR" sz="1200" dirty="0">
                          <a:effectLst/>
                        </a:rPr>
                        <a:t>55.46</a:t>
                      </a:r>
                      <a:endParaRPr lang="en-US" sz="1200" dirty="0">
                        <a:solidFill>
                          <a:srgbClr val="171717"/>
                        </a:solidFill>
                        <a:effectLst/>
                        <a:latin typeface="Calibri"/>
                        <a:ea typeface="Calibri"/>
                        <a:cs typeface="B Nazanin"/>
                      </a:endParaRPr>
                    </a:p>
                  </a:txBody>
                  <a:tcPr marL="68580" marR="68580" marT="0" marB="0" anchor="ctr"/>
                </a:tc>
              </a:tr>
            </a:tbl>
          </a:graphicData>
        </a:graphic>
      </p:graphicFrame>
    </p:spTree>
    <p:extLst>
      <p:ext uri="{BB962C8B-B14F-4D97-AF65-F5344CB8AC3E}">
        <p14:creationId xmlns:p14="http://schemas.microsoft.com/office/powerpoint/2010/main" val="32033393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272534"/>
            <a:ext cx="6172200" cy="369332"/>
          </a:xfrm>
          <a:prstGeom prst="rect">
            <a:avLst/>
          </a:prstGeom>
        </p:spPr>
        <p:txBody>
          <a:bodyPr wrap="square">
            <a:spAutoFit/>
          </a:bodyPr>
          <a:lstStyle/>
          <a:p>
            <a:pPr algn="r" rtl="1"/>
            <a:r>
              <a:rPr lang="fa-IR" b="1" dirty="0" smtClean="0">
                <a:cs typeface="B Nazanin" pitchFamily="2" charset="-78"/>
              </a:rPr>
              <a:t>مسائل </a:t>
            </a:r>
            <a:r>
              <a:rPr lang="fa-IR" b="1" dirty="0">
                <a:cs typeface="B Nazanin" pitchFamily="2" charset="-78"/>
              </a:rPr>
              <a:t>کلیدی بخش ( مرتبط با توسعه اقتصادی، اشتغالزائی و منظومه)</a:t>
            </a:r>
            <a:endParaRPr lang="en-US" b="1" dirty="0">
              <a:cs typeface="B Nazanin" pitchFamily="2" charset="-78"/>
            </a:endParaRPr>
          </a:p>
        </p:txBody>
      </p:sp>
      <p:sp>
        <p:nvSpPr>
          <p:cNvPr id="4" name="Rectangle 3"/>
          <p:cNvSpPr/>
          <p:nvPr/>
        </p:nvSpPr>
        <p:spPr>
          <a:xfrm>
            <a:off x="1143000" y="901521"/>
            <a:ext cx="7162800" cy="3785652"/>
          </a:xfrm>
          <a:prstGeom prst="rect">
            <a:avLst/>
          </a:prstGeom>
        </p:spPr>
        <p:txBody>
          <a:bodyPr wrap="square">
            <a:spAutoFit/>
          </a:bodyPr>
          <a:lstStyle/>
          <a:p>
            <a:pPr lvl="0" algn="just" rtl="1"/>
            <a:r>
              <a:rPr lang="fa-IR" sz="2400" b="1" dirty="0">
                <a:cs typeface="B Nazanin" pitchFamily="2" charset="-78"/>
              </a:rPr>
              <a:t>پائین بودن پیوند های فیزیکی و ارتباطی بین نقاط سکونتگاهی</a:t>
            </a:r>
            <a:endParaRPr lang="en-US" sz="2400" b="1" dirty="0">
              <a:cs typeface="B Nazanin" pitchFamily="2" charset="-78"/>
            </a:endParaRPr>
          </a:p>
          <a:p>
            <a:pPr lvl="0" algn="just" rtl="1"/>
            <a:r>
              <a:rPr lang="fa-IR" sz="2400" b="1" dirty="0">
                <a:cs typeface="B Nazanin" pitchFamily="2" charset="-78"/>
              </a:rPr>
              <a:t>پائین بودن زیرساخت‌های اقتصادی و پشتیبان فعالیت و خدمات وابسته به بخش کشاورزی.</a:t>
            </a:r>
            <a:endParaRPr lang="en-US" sz="2400" b="1" dirty="0">
              <a:cs typeface="B Nazanin" pitchFamily="2" charset="-78"/>
            </a:endParaRPr>
          </a:p>
          <a:p>
            <a:pPr lvl="0" algn="just" rtl="1"/>
            <a:r>
              <a:rPr lang="fa-IR" sz="2400" b="1" dirty="0">
                <a:cs typeface="B Nazanin" pitchFamily="2" charset="-78"/>
              </a:rPr>
              <a:t>سطح پائین تنوع حوزه تولید و تکمیل زنجیره ارزش تولید در حوزه کشاورزی و صنایع تبدیلی و تکمیلی</a:t>
            </a:r>
            <a:endParaRPr lang="en-US" sz="2400" b="1" dirty="0">
              <a:cs typeface="B Nazanin" pitchFamily="2" charset="-78"/>
            </a:endParaRPr>
          </a:p>
          <a:p>
            <a:pPr lvl="0" algn="just" rtl="1"/>
            <a:r>
              <a:rPr lang="fa-IR" sz="2400" b="1" dirty="0">
                <a:cs typeface="B Nazanin" pitchFamily="2" charset="-78"/>
              </a:rPr>
              <a:t>توسعه شبکه های زیرساختی در عرصه تصمیم تامین زیرساخت (آب، برق، گاز، تلفن و اینترنت) در روستاهای محروم و کم برخوردار</a:t>
            </a:r>
            <a:r>
              <a:rPr lang="en-US" sz="2400" b="1" dirty="0">
                <a:cs typeface="B Nazanin" pitchFamily="2" charset="-78"/>
              </a:rPr>
              <a:t> </a:t>
            </a:r>
          </a:p>
          <a:p>
            <a:pPr lvl="0" algn="just" rtl="1"/>
            <a:r>
              <a:rPr lang="fa-IR" sz="2400" b="1" dirty="0">
                <a:cs typeface="B Nazanin" pitchFamily="2" charset="-78"/>
              </a:rPr>
              <a:t>نبود زنجیره ارزش محصولات تولیدی (تامین نهاده‌ها، فرایند تولید، فرآوری و فروش) بویژه در محصولات کشاورزی، دامپروری و صنایع دستی روستایی</a:t>
            </a:r>
            <a:endParaRPr lang="en-US" sz="2400" b="1"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228600"/>
            <a:ext cx="1047082" cy="461665"/>
          </a:xfrm>
          <a:prstGeom prst="rect">
            <a:avLst/>
          </a:prstGeom>
        </p:spPr>
        <p:txBody>
          <a:bodyPr wrap="none">
            <a:spAutoFit/>
          </a:bodyPr>
          <a:lstStyle/>
          <a:p>
            <a:pPr lvl="0" rtl="1"/>
            <a:r>
              <a:rPr lang="fa-IR" sz="2400" dirty="0">
                <a:cs typeface="B Nazanin" pitchFamily="2" charset="-78"/>
              </a:rPr>
              <a:t>قابلیت ها</a:t>
            </a:r>
            <a:endParaRPr lang="en-US" sz="2400" dirty="0">
              <a:cs typeface="B Nazanin" pitchFamily="2" charset="-78"/>
            </a:endParaRPr>
          </a:p>
        </p:txBody>
      </p:sp>
      <p:sp>
        <p:nvSpPr>
          <p:cNvPr id="4" name="Rectangle 3"/>
          <p:cNvSpPr/>
          <p:nvPr/>
        </p:nvSpPr>
        <p:spPr>
          <a:xfrm>
            <a:off x="1600200" y="690265"/>
            <a:ext cx="6400800" cy="4801314"/>
          </a:xfrm>
          <a:prstGeom prst="rect">
            <a:avLst/>
          </a:prstGeom>
        </p:spPr>
        <p:txBody>
          <a:bodyPr wrap="square">
            <a:spAutoFit/>
          </a:bodyPr>
          <a:lstStyle/>
          <a:p>
            <a:pPr lvl="0" algn="just" rtl="1"/>
            <a:r>
              <a:rPr lang="ar-SA" dirty="0">
                <a:cs typeface="B Nazanin" pitchFamily="2" charset="-78"/>
              </a:rPr>
              <a:t>وﺟﻮد آثار ﺗﺎرﯾﺨﯽ متعدد در بیشتر روستاها ، ﮐﻪ ﻋﻼوه ﺑﺮ ﻫﻮﯾﺖ ﺑﺨﺸﯽ ﺑﻪ روﺳﺘﺎﻫﺎ ﻣﯽ ﺗﻮاﻧﻨﺪ ﺑﻪ ﺟﺬب ﮔﺮدﺷﮕﺮ ﺑﻪ اﯾﻦ روﺳﺘﺎﻫﺎ ﮐﻤﮏ ﻧﻤﺎﯾﻨﺪ.</a:t>
            </a:r>
            <a:endParaRPr lang="en-US" dirty="0">
              <a:cs typeface="B Nazanin" pitchFamily="2" charset="-78"/>
            </a:endParaRPr>
          </a:p>
          <a:p>
            <a:pPr lvl="0" algn="just" rtl="1"/>
            <a:r>
              <a:rPr lang="ar-SA" dirty="0">
                <a:cs typeface="B Nazanin" pitchFamily="2" charset="-78"/>
              </a:rPr>
              <a:t>داشتن فضاهای اداری و سیاسی لازم برای توسعه منطقه</a:t>
            </a:r>
            <a:endParaRPr lang="en-US" dirty="0">
              <a:cs typeface="B Nazanin" pitchFamily="2" charset="-78"/>
            </a:endParaRPr>
          </a:p>
          <a:p>
            <a:pPr lvl="0" algn="just" rtl="1"/>
            <a:r>
              <a:rPr lang="ar-SA" dirty="0">
                <a:cs typeface="B Nazanin" pitchFamily="2" charset="-78"/>
              </a:rPr>
              <a:t>داشتن جمعیت شاغل باسواد در حوزه کشاورزی</a:t>
            </a:r>
            <a:endParaRPr lang="en-US" dirty="0">
              <a:cs typeface="B Nazanin" pitchFamily="2" charset="-78"/>
            </a:endParaRPr>
          </a:p>
          <a:p>
            <a:pPr lvl="0" algn="just" rtl="1"/>
            <a:r>
              <a:rPr lang="ar-SA" dirty="0">
                <a:cs typeface="B Nazanin" pitchFamily="2" charset="-78"/>
              </a:rPr>
              <a:t>ﻋﺪم وﺟﻮد ﺗﻤﺎﯾﺰات و ﺗﻔﺎوت ﻫﺎي اﻋﺘﻘﺎدي در اﻏﻠﺐ روﺳﺘﺎﻫﺎ ﻋﻠﯿﺮﻏﻢ وﺟﻮد ﻃﻮاﯾﻒ ﻣﺨﺘﻠﻒ، که با ایجاد هشته های مشارکتی و همفکری، توسعه اقتصادی همگن می تواند صورت گیرد.</a:t>
            </a:r>
            <a:endParaRPr lang="en-US" dirty="0">
              <a:cs typeface="B Nazanin" pitchFamily="2" charset="-78"/>
            </a:endParaRPr>
          </a:p>
          <a:p>
            <a:pPr lvl="0" algn="just" rtl="1"/>
            <a:r>
              <a:rPr lang="ar-SA" dirty="0">
                <a:cs typeface="B Nazanin" pitchFamily="2" charset="-78"/>
              </a:rPr>
              <a:t>داشتن حقابه مشخص برای بهره گیری از مزایای ان</a:t>
            </a:r>
            <a:endParaRPr lang="en-US" dirty="0">
              <a:cs typeface="B Nazanin" pitchFamily="2" charset="-78"/>
            </a:endParaRPr>
          </a:p>
          <a:p>
            <a:pPr lvl="0" algn="just" rtl="1"/>
            <a:r>
              <a:rPr lang="ar-SA" dirty="0">
                <a:cs typeface="B Nazanin" pitchFamily="2" charset="-78"/>
              </a:rPr>
              <a:t>ﻋﺪم وﺟﻮد اﺧﺘﻼف ﻣﯿﺎن ﻃﻮاﯾﻒ ﻣﻮﺟﻮد در روﺳﺘﺎﻫﺎ</a:t>
            </a:r>
            <a:endParaRPr lang="en-US" dirty="0">
              <a:cs typeface="B Nazanin" pitchFamily="2" charset="-78"/>
            </a:endParaRPr>
          </a:p>
          <a:p>
            <a:pPr lvl="0" algn="just" rtl="1"/>
            <a:r>
              <a:rPr lang="ar-SA" dirty="0">
                <a:cs typeface="B Nazanin" pitchFamily="2" charset="-78"/>
              </a:rPr>
              <a:t>ﻋﺪم وﺟﻮد اﺧﺘﻼف ﺑﯿﻦ ﺳﺎﮐﻨﯿﻦ روﺳﺘﺎﻫﺎي ﻣﺨﺘﻠﻒ ﭘﺮرﻧﮓ ﺑﻮدن آداب و رﺳﻮم ﺟﻤﻌﯽ ﻣﺬﻫﺒﯽ ﻧﻈﯿﺮ ﻣﺮاﺳﻢ ﻫﺎي ﻣﺤﺮم و ﺻﻔﺮ در ﺑﯿﻦ ﺳﺎﮐﻨﺎن .</a:t>
            </a:r>
            <a:endParaRPr lang="en-US" dirty="0">
              <a:cs typeface="B Nazanin" pitchFamily="2" charset="-78"/>
            </a:endParaRPr>
          </a:p>
          <a:p>
            <a:pPr lvl="0" algn="just" rtl="1"/>
            <a:r>
              <a:rPr lang="ar-SA" dirty="0">
                <a:cs typeface="B Nazanin" pitchFamily="2" charset="-78"/>
              </a:rPr>
              <a:t>ﻋﺪم وﺟﻮد ﭘﯿﺶ داوري ذﻫﻨﯽ در ﻣﺨﺎﻟﻔﺖ ﺑﺎ ﺣﻀﻮر ﮔﺮدﺷﮕﺮان و اﻓﺮاد ﻏﺮﯾﺒﻪ در روﺳﺘﺎﻫﺎ </a:t>
            </a:r>
            <a:endParaRPr lang="en-US" dirty="0">
              <a:cs typeface="B Nazanin" pitchFamily="2" charset="-78"/>
            </a:endParaRPr>
          </a:p>
          <a:p>
            <a:pPr lvl="0" algn="just" rtl="1"/>
            <a:r>
              <a:rPr lang="ar-SA" dirty="0">
                <a:cs typeface="B Nazanin" pitchFamily="2" charset="-78"/>
              </a:rPr>
              <a:t>روﻧﺪ ﻓﺰاﯾﻨﺪه ﺑﺎﺳﻮادي در روستاها و استفاده از افراد تحصیل کرده در توسعه اقتصادی و بهره برداری از فعالیت های اقتصادی همگام با علوم روز دنیا.</a:t>
            </a:r>
            <a:endParaRPr lang="en-US" dirty="0">
              <a:cs typeface="B Nazanin" pitchFamily="2" charset="-78"/>
            </a:endParaRPr>
          </a:p>
          <a:p>
            <a:pPr lvl="0" algn="just" rtl="1"/>
            <a:r>
              <a:rPr lang="ar-SA" dirty="0">
                <a:cs typeface="B Nazanin" pitchFamily="2" charset="-78"/>
              </a:rPr>
              <a:t>بالایودن میزان تولیدات خصوصا در زمینه دامداری</a:t>
            </a:r>
            <a:endParaRPr lang="en-US" dirty="0">
              <a:cs typeface="B Nazanin" pitchFamily="2" charset="-78"/>
            </a:endParaRPr>
          </a:p>
          <a:p>
            <a:pPr lvl="0" algn="just" rtl="1"/>
            <a:r>
              <a:rPr lang="ar-SA" dirty="0">
                <a:cs typeface="B Nazanin" pitchFamily="2" charset="-78"/>
              </a:rPr>
              <a:t>روند صعودی افزایش جمعیت</a:t>
            </a:r>
            <a:endParaRPr lang="en-US" dirty="0">
              <a:cs typeface="B Nazanin" pitchFamily="2" charset="-78"/>
            </a:endParaRPr>
          </a:p>
          <a:p>
            <a:pPr lvl="0" algn="just" rtl="1"/>
            <a:r>
              <a:rPr lang="ar-SA" dirty="0">
                <a:cs typeface="B Nazanin" pitchFamily="2" charset="-78"/>
              </a:rPr>
              <a:t>بالایودن نرخ فعالیت عمومی زنان</a:t>
            </a:r>
            <a:endParaRPr lang="en-US" dirty="0">
              <a:cs typeface="B Nazanin" pitchFamily="2" charset="-78"/>
            </a:endParaRPr>
          </a:p>
          <a:p>
            <a:pPr lvl="0" algn="just" rtl="1"/>
            <a:r>
              <a:rPr lang="ar-SA" dirty="0">
                <a:cs typeface="B Nazanin" pitchFamily="2" charset="-78"/>
              </a:rPr>
              <a:t>جمعیت جوان و با انرژی</a:t>
            </a:r>
            <a:endParaRPr lang="en-US"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81000"/>
            <a:ext cx="2536272" cy="369332"/>
          </a:xfrm>
          <a:prstGeom prst="rect">
            <a:avLst/>
          </a:prstGeom>
        </p:spPr>
        <p:txBody>
          <a:bodyPr wrap="none">
            <a:spAutoFit/>
          </a:bodyPr>
          <a:lstStyle/>
          <a:p>
            <a:pPr rtl="1"/>
            <a:r>
              <a:rPr lang="fa-IR" b="1" dirty="0">
                <a:cs typeface="B Nazanin" pitchFamily="2" charset="-78"/>
              </a:rPr>
              <a:t>بیانیه ماموریت بخش ماهنشان</a:t>
            </a:r>
            <a:endParaRPr lang="en-US" b="1" dirty="0">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79309"/>
            <a:ext cx="6010275" cy="386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3393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0104" y="196334"/>
            <a:ext cx="3828292" cy="369332"/>
          </a:xfrm>
          <a:prstGeom prst="rect">
            <a:avLst/>
          </a:prstGeom>
        </p:spPr>
        <p:txBody>
          <a:bodyPr wrap="none">
            <a:spAutoFit/>
          </a:bodyPr>
          <a:lstStyle/>
          <a:p>
            <a:r>
              <a:rPr lang="ar-SA" b="1" dirty="0">
                <a:cs typeface="B Nazanin" pitchFamily="2" charset="-78"/>
              </a:rPr>
              <a:t>فهرست اهداف کمی طرح تا سال های افق طرح</a:t>
            </a:r>
            <a:endParaRPr lang="en-US" dirty="0">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185772729"/>
              </p:ext>
            </p:extLst>
          </p:nvPr>
        </p:nvGraphicFramePr>
        <p:xfrm>
          <a:off x="1219199" y="1371600"/>
          <a:ext cx="6373500" cy="3049408"/>
        </p:xfrm>
        <a:graphic>
          <a:graphicData uri="http://schemas.openxmlformats.org/drawingml/2006/table">
            <a:tbl>
              <a:tblPr rtl="1" firstRow="1" firstCol="1" bandRow="1">
                <a:tableStyleId>{5C22544A-7EE6-4342-B048-85BDC9FD1C3A}</a:tableStyleId>
              </a:tblPr>
              <a:tblGrid>
                <a:gridCol w="1066290"/>
                <a:gridCol w="3036619"/>
                <a:gridCol w="2270591"/>
              </a:tblGrid>
              <a:tr h="685800">
                <a:tc>
                  <a:txBody>
                    <a:bodyPr/>
                    <a:lstStyle/>
                    <a:p>
                      <a:pPr algn="ctr" rtl="0">
                        <a:lnSpc>
                          <a:spcPct val="107000"/>
                        </a:lnSpc>
                        <a:spcAft>
                          <a:spcPts val="0"/>
                        </a:spcAft>
                      </a:pPr>
                      <a:r>
                        <a:rPr lang="ar-SA" sz="1600">
                          <a:effectLst/>
                          <a:cs typeface="B Nazanin" pitchFamily="2" charset="-78"/>
                        </a:rPr>
                        <a:t>نوع هدف</a:t>
                      </a:r>
                      <a:endParaRPr lang="en-US" sz="1600">
                        <a:effectLst/>
                        <a:latin typeface="Calibri"/>
                        <a:ea typeface="Calibri"/>
                        <a:cs typeface="B Nazanin" pitchFamily="2" charset="-78"/>
                      </a:endParaRPr>
                    </a:p>
                  </a:txBody>
                  <a:tcPr marL="27966" marR="27966" marT="0" marB="0" anchor="ctr"/>
                </a:tc>
                <a:tc>
                  <a:txBody>
                    <a:bodyPr/>
                    <a:lstStyle/>
                    <a:p>
                      <a:pPr algn="ctr" rtl="0">
                        <a:lnSpc>
                          <a:spcPct val="107000"/>
                        </a:lnSpc>
                        <a:spcAft>
                          <a:spcPts val="0"/>
                        </a:spcAft>
                      </a:pPr>
                      <a:r>
                        <a:rPr lang="ar-SA" sz="1600" dirty="0">
                          <a:effectLst/>
                          <a:cs typeface="B Nazanin" pitchFamily="2" charset="-78"/>
                        </a:rPr>
                        <a:t>شرح هدف</a:t>
                      </a:r>
                      <a:endParaRPr lang="en-US" sz="1600" dirty="0">
                        <a:effectLst/>
                        <a:latin typeface="Calibri"/>
                        <a:ea typeface="Calibri"/>
                        <a:cs typeface="B Nazanin" pitchFamily="2" charset="-78"/>
                      </a:endParaRPr>
                    </a:p>
                  </a:txBody>
                  <a:tcPr marL="27966" marR="27966" marT="0" marB="0" anchor="ctr"/>
                </a:tc>
                <a:tc>
                  <a:txBody>
                    <a:bodyPr/>
                    <a:lstStyle/>
                    <a:p>
                      <a:pPr algn="ctr" rtl="0">
                        <a:lnSpc>
                          <a:spcPct val="107000"/>
                        </a:lnSpc>
                        <a:spcAft>
                          <a:spcPts val="0"/>
                        </a:spcAft>
                      </a:pPr>
                      <a:r>
                        <a:rPr lang="ar-SA" sz="1600" dirty="0">
                          <a:effectLst/>
                          <a:cs typeface="B Nazanin" pitchFamily="2" charset="-78"/>
                        </a:rPr>
                        <a:t>زمان نایل شدن به هدف (حداکثر تا)</a:t>
                      </a:r>
                      <a:endParaRPr lang="en-US" sz="1600" dirty="0">
                        <a:effectLst/>
                        <a:latin typeface="Calibri"/>
                        <a:ea typeface="Calibri"/>
                        <a:cs typeface="B Nazanin" pitchFamily="2" charset="-78"/>
                      </a:endParaRPr>
                    </a:p>
                  </a:txBody>
                  <a:tcPr marL="27966" marR="27966" marT="0" marB="0" anchor="ctr"/>
                </a:tc>
              </a:tr>
              <a:tr h="319232">
                <a:tc rowSpan="3">
                  <a:txBody>
                    <a:bodyPr/>
                    <a:lstStyle/>
                    <a:p>
                      <a:pPr algn="ctr" rtl="0">
                        <a:lnSpc>
                          <a:spcPct val="107000"/>
                        </a:lnSpc>
                        <a:spcAft>
                          <a:spcPts val="0"/>
                        </a:spcAft>
                      </a:pPr>
                      <a:r>
                        <a:rPr lang="fa-IR" sz="1600">
                          <a:effectLst/>
                          <a:cs typeface="B Nazanin" pitchFamily="2" charset="-78"/>
                        </a:rPr>
                        <a:t>گردشگری</a:t>
                      </a:r>
                      <a:endParaRPr lang="en-US" sz="1600">
                        <a:effectLst/>
                        <a:latin typeface="Calibri"/>
                        <a:ea typeface="Calibri"/>
                        <a:cs typeface="B Nazanin" pitchFamily="2" charset="-78"/>
                      </a:endParaRPr>
                    </a:p>
                  </a:txBody>
                  <a:tcPr marL="27966" marR="27966" marT="0" marB="0" anchor="ctr"/>
                </a:tc>
                <a:tc>
                  <a:txBody>
                    <a:bodyPr/>
                    <a:lstStyle/>
                    <a:p>
                      <a:pPr algn="ctr" rtl="0">
                        <a:lnSpc>
                          <a:spcPct val="107000"/>
                        </a:lnSpc>
                        <a:spcAft>
                          <a:spcPts val="0"/>
                        </a:spcAft>
                      </a:pPr>
                      <a:r>
                        <a:rPr lang="ar-SA" sz="1600">
                          <a:effectLst/>
                          <a:cs typeface="B Nazanin" pitchFamily="2" charset="-78"/>
                        </a:rPr>
                        <a:t>توسعه محصول گردشگری ورزشی متمرکز (2 سایت : کمپ ورزشی ملی و سایت ورزشی ابی)</a:t>
                      </a:r>
                      <a:endParaRPr lang="en-US" sz="1600">
                        <a:effectLst/>
                        <a:latin typeface="Calibri"/>
                        <a:ea typeface="Calibri"/>
                        <a:cs typeface="B Nazanin" pitchFamily="2" charset="-78"/>
                      </a:endParaRPr>
                    </a:p>
                  </a:txBody>
                  <a:tcPr marL="27966" marR="27966" marT="0" marB="0" anchor="ctr"/>
                </a:tc>
                <a:tc>
                  <a:txBody>
                    <a:bodyPr/>
                    <a:lstStyle/>
                    <a:p>
                      <a:pPr algn="ctr" rtl="1">
                        <a:lnSpc>
                          <a:spcPct val="107000"/>
                        </a:lnSpc>
                        <a:spcAft>
                          <a:spcPts val="0"/>
                        </a:spcAft>
                      </a:pPr>
                      <a:r>
                        <a:rPr lang="fa-IR" sz="1600">
                          <a:effectLst/>
                          <a:cs typeface="B Nazanin" pitchFamily="2" charset="-78"/>
                        </a:rPr>
                        <a:t>1405</a:t>
                      </a:r>
                      <a:endParaRPr lang="en-US" sz="1600">
                        <a:effectLst/>
                        <a:latin typeface="Calibri"/>
                        <a:ea typeface="Calibri"/>
                        <a:cs typeface="B Nazanin" pitchFamily="2" charset="-78"/>
                      </a:endParaRPr>
                    </a:p>
                  </a:txBody>
                  <a:tcPr marL="27966" marR="27966" marT="0" marB="0" anchor="ctr"/>
                </a:tc>
              </a:tr>
              <a:tr h="798079">
                <a:tc vMerge="1">
                  <a:txBody>
                    <a:bodyPr/>
                    <a:lstStyle/>
                    <a:p>
                      <a:endParaRPr lang="en-US"/>
                    </a:p>
                  </a:txBody>
                  <a:tcPr/>
                </a:tc>
                <a:tc>
                  <a:txBody>
                    <a:bodyPr/>
                    <a:lstStyle/>
                    <a:p>
                      <a:pPr algn="ctr" rtl="0">
                        <a:lnSpc>
                          <a:spcPct val="107000"/>
                        </a:lnSpc>
                        <a:spcAft>
                          <a:spcPts val="0"/>
                        </a:spcAft>
                      </a:pPr>
                      <a:r>
                        <a:rPr lang="ar-SA" sz="1600">
                          <a:effectLst/>
                          <a:cs typeface="B Nazanin" pitchFamily="2" charset="-78"/>
                        </a:rPr>
                        <a:t>ایجاد مجتمع ها و  مراکز گردشگری بومی چند منظوره با  ظرفیت 200 نفر شب اقامت (مجتمع متمرکز خوابگاهی و 10 اقامتگاه بوم گردی)</a:t>
                      </a:r>
                      <a:endParaRPr lang="en-US" sz="1600">
                        <a:effectLst/>
                        <a:latin typeface="Calibri"/>
                        <a:ea typeface="Calibri"/>
                        <a:cs typeface="B Nazanin" pitchFamily="2" charset="-78"/>
                      </a:endParaRPr>
                    </a:p>
                  </a:txBody>
                  <a:tcPr marL="27966" marR="27966" marT="0" marB="0" anchor="ctr"/>
                </a:tc>
                <a:tc>
                  <a:txBody>
                    <a:bodyPr/>
                    <a:lstStyle/>
                    <a:p>
                      <a:pPr algn="ctr" rtl="1">
                        <a:lnSpc>
                          <a:spcPct val="107000"/>
                        </a:lnSpc>
                        <a:spcAft>
                          <a:spcPts val="0"/>
                        </a:spcAft>
                      </a:pPr>
                      <a:r>
                        <a:rPr lang="fa-IR" sz="1600">
                          <a:effectLst/>
                          <a:cs typeface="B Nazanin" pitchFamily="2" charset="-78"/>
                        </a:rPr>
                        <a:t>1400- 1398</a:t>
                      </a:r>
                      <a:endParaRPr lang="en-US" sz="1600">
                        <a:effectLst/>
                        <a:latin typeface="Calibri"/>
                        <a:ea typeface="Calibri"/>
                        <a:cs typeface="B Nazanin" pitchFamily="2" charset="-78"/>
                      </a:endParaRPr>
                    </a:p>
                  </a:txBody>
                  <a:tcPr marL="27966" marR="27966" marT="0" marB="0" anchor="ctr"/>
                </a:tc>
              </a:tr>
              <a:tr h="718272">
                <a:tc vMerge="1">
                  <a:txBody>
                    <a:bodyPr/>
                    <a:lstStyle/>
                    <a:p>
                      <a:endParaRPr lang="en-US"/>
                    </a:p>
                  </a:txBody>
                  <a:tcPr/>
                </a:tc>
                <a:tc>
                  <a:txBody>
                    <a:bodyPr/>
                    <a:lstStyle/>
                    <a:p>
                      <a:pPr algn="ctr" rtl="0">
                        <a:lnSpc>
                          <a:spcPct val="107000"/>
                        </a:lnSpc>
                        <a:spcAft>
                          <a:spcPts val="0"/>
                        </a:spcAft>
                      </a:pPr>
                      <a:r>
                        <a:rPr lang="ar-SA" sz="1600">
                          <a:effectLst/>
                          <a:cs typeface="B Nazanin" pitchFamily="2" charset="-78"/>
                        </a:rPr>
                        <a:t>ساماندهی و  تجهیز  سایتهای تفرجی و محور های  چهار محصول گردشگری مبتنی بر طبیعت (تالاب گردی، کوهپیمایی، صخره نوردی، و سایر ورزشهای هیجانی)</a:t>
                      </a:r>
                      <a:endParaRPr lang="en-US" sz="1600">
                        <a:effectLst/>
                        <a:latin typeface="Calibri"/>
                        <a:ea typeface="Calibri"/>
                        <a:cs typeface="B Nazanin" pitchFamily="2" charset="-78"/>
                      </a:endParaRPr>
                    </a:p>
                  </a:txBody>
                  <a:tcPr marL="27966" marR="27966" marT="0" marB="0" anchor="ctr"/>
                </a:tc>
                <a:tc>
                  <a:txBody>
                    <a:bodyPr/>
                    <a:lstStyle/>
                    <a:p>
                      <a:pPr algn="ctr" rtl="1">
                        <a:lnSpc>
                          <a:spcPct val="107000"/>
                        </a:lnSpc>
                        <a:spcAft>
                          <a:spcPts val="0"/>
                        </a:spcAft>
                      </a:pPr>
                      <a:r>
                        <a:rPr lang="ar-SA" sz="1600" dirty="0">
                          <a:effectLst/>
                          <a:cs typeface="B Nazanin" pitchFamily="2" charset="-78"/>
                        </a:rPr>
                        <a:t>1398-1399</a:t>
                      </a:r>
                      <a:endParaRPr lang="en-US" sz="1600" dirty="0">
                        <a:effectLst/>
                        <a:latin typeface="Calibri"/>
                        <a:ea typeface="Calibri"/>
                        <a:cs typeface="B Nazanin" pitchFamily="2" charset="-78"/>
                      </a:endParaRPr>
                    </a:p>
                  </a:txBody>
                  <a:tcPr marL="27966" marR="27966" marT="0" marB="0" anchor="ctr"/>
                </a:tc>
              </a:tr>
            </a:tbl>
          </a:graphicData>
        </a:graphic>
      </p:graphicFrame>
    </p:spTree>
    <p:extLst>
      <p:ext uri="{BB962C8B-B14F-4D97-AF65-F5344CB8AC3E}">
        <p14:creationId xmlns:p14="http://schemas.microsoft.com/office/powerpoint/2010/main" val="3203339306"/>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8420</TotalTime>
  <Words>2863</Words>
  <Application>Microsoft Office PowerPoint</Application>
  <PresentationFormat>On-screen Show (4:3)</PresentationFormat>
  <Paragraphs>388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feri</dc:creator>
  <cp:lastModifiedBy>MEHDI</cp:lastModifiedBy>
  <cp:revision>959</cp:revision>
  <dcterms:created xsi:type="dcterms:W3CDTF">2011-01-28T07:38:02Z</dcterms:created>
  <dcterms:modified xsi:type="dcterms:W3CDTF">2019-07-14T07:13:01Z</dcterms:modified>
</cp:coreProperties>
</file>